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3"/>
  </p:notesMasterIdLst>
  <p:handoutMasterIdLst>
    <p:handoutMasterId r:id="rId44"/>
  </p:handoutMasterIdLst>
  <p:sldIdLst>
    <p:sldId id="477" r:id="rId2"/>
    <p:sldId id="479" r:id="rId3"/>
    <p:sldId id="480" r:id="rId4"/>
    <p:sldId id="478" r:id="rId5"/>
    <p:sldId id="481" r:id="rId6"/>
    <p:sldId id="482" r:id="rId7"/>
    <p:sldId id="483" r:id="rId8"/>
    <p:sldId id="490" r:id="rId9"/>
    <p:sldId id="484" r:id="rId10"/>
    <p:sldId id="485" r:id="rId11"/>
    <p:sldId id="486" r:id="rId12"/>
    <p:sldId id="487" r:id="rId13"/>
    <p:sldId id="488" r:id="rId14"/>
    <p:sldId id="489" r:id="rId15"/>
    <p:sldId id="491" r:id="rId16"/>
    <p:sldId id="493" r:id="rId17"/>
    <p:sldId id="494" r:id="rId18"/>
    <p:sldId id="495" r:id="rId19"/>
    <p:sldId id="496" r:id="rId20"/>
    <p:sldId id="497" r:id="rId21"/>
    <p:sldId id="492"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nancial Education Series" id="{3B56166A-AC85-4809-A0EB-E909F0599664}">
          <p14:sldIdLst>
            <p14:sldId id="477"/>
            <p14:sldId id="479"/>
            <p14:sldId id="480"/>
            <p14:sldId id="478"/>
            <p14:sldId id="481"/>
            <p14:sldId id="482"/>
            <p14:sldId id="483"/>
            <p14:sldId id="490"/>
            <p14:sldId id="484"/>
            <p14:sldId id="485"/>
            <p14:sldId id="486"/>
            <p14:sldId id="487"/>
            <p14:sldId id="488"/>
            <p14:sldId id="489"/>
            <p14:sldId id="491"/>
            <p14:sldId id="493"/>
            <p14:sldId id="494"/>
            <p14:sldId id="495"/>
            <p14:sldId id="496"/>
            <p14:sldId id="497"/>
            <p14:sldId id="492"/>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Lst>
        </p14:section>
      </p14:sectionLst>
    </p:ext>
    <p:ext uri="{EFAFB233-063F-42B5-8137-9DF3F51BA10A}">
      <p15:sldGuideLst xmlns:p15="http://schemas.microsoft.com/office/powerpoint/2012/main" xmlns="">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C"/>
    <a:srgbClr val="FFC000"/>
    <a:srgbClr val="3A3838"/>
    <a:srgbClr val="000000"/>
    <a:srgbClr val="A7A8AB"/>
    <a:srgbClr val="ED7D31"/>
    <a:srgbClr val="FCB825"/>
    <a:srgbClr val="4DBE87"/>
    <a:srgbClr val="005B89"/>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9371" autoAdjust="0"/>
  </p:normalViewPr>
  <p:slideViewPr>
    <p:cSldViewPr snapToGrid="0" showGuides="1">
      <p:cViewPr>
        <p:scale>
          <a:sx n="60" d="100"/>
          <a:sy n="60" d="100"/>
        </p:scale>
        <p:origin x="-1272" y="-738"/>
      </p:cViewPr>
      <p:guideLst>
        <p:guide orient="horz" pos="2136"/>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04" d="100"/>
          <a:sy n="104" d="100"/>
        </p:scale>
        <p:origin x="1344" y="72"/>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19" cy="3488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947" y="0"/>
            <a:ext cx="4002019" cy="348818"/>
          </a:xfrm>
          <a:prstGeom prst="rect">
            <a:avLst/>
          </a:prstGeom>
        </p:spPr>
        <p:txBody>
          <a:bodyPr vert="horz" lIns="91440" tIns="45720" rIns="91440" bIns="45720" rtlCol="0"/>
          <a:lstStyle>
            <a:lvl1pPr algn="r">
              <a:defRPr sz="1200"/>
            </a:lvl1pPr>
          </a:lstStyle>
          <a:p>
            <a:fld id="{30266503-DDF5-4EBA-A4FD-DE981D2A29BF}" type="datetimeFigureOut">
              <a:rPr lang="en-US" smtClean="0"/>
              <a:t>10/8/2015</a:t>
            </a:fld>
            <a:endParaRPr lang="en-US"/>
          </a:p>
        </p:txBody>
      </p:sp>
      <p:sp>
        <p:nvSpPr>
          <p:cNvPr id="4" name="Footer Placeholder 3"/>
          <p:cNvSpPr>
            <a:spLocks noGrp="1"/>
          </p:cNvSpPr>
          <p:nvPr>
            <p:ph type="ftr" sz="quarter" idx="2"/>
          </p:nvPr>
        </p:nvSpPr>
        <p:spPr>
          <a:xfrm>
            <a:off x="0" y="6601257"/>
            <a:ext cx="4002019" cy="3488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947" y="6601257"/>
            <a:ext cx="4002019" cy="348818"/>
          </a:xfrm>
          <a:prstGeom prst="rect">
            <a:avLst/>
          </a:prstGeom>
        </p:spPr>
        <p:txBody>
          <a:bodyPr vert="horz" lIns="91440" tIns="45720" rIns="91440" bIns="45720" rtlCol="0" anchor="b"/>
          <a:lstStyle>
            <a:lvl1pPr algn="r">
              <a:defRPr sz="1200"/>
            </a:lvl1pPr>
          </a:lstStyle>
          <a:p>
            <a:fld id="{182388B3-2C5A-4C47-8079-E191B69ADC0A}" type="slidenum">
              <a:rPr lang="en-US" smtClean="0"/>
              <a:t>‹#›</a:t>
            </a:fld>
            <a:endParaRPr lang="en-US"/>
          </a:p>
        </p:txBody>
      </p:sp>
    </p:spTree>
    <p:extLst>
      <p:ext uri="{BB962C8B-B14F-4D97-AF65-F5344CB8AC3E}">
        <p14:creationId xmlns:p14="http://schemas.microsoft.com/office/powerpoint/2010/main" val="401709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0"/>
            <a:ext cx="4002299" cy="348711"/>
          </a:xfrm>
          <a:prstGeom prst="rect">
            <a:avLst/>
          </a:prstGeom>
        </p:spPr>
        <p:txBody>
          <a:bodyPr vert="horz" lIns="92492" tIns="46246" rIns="92492" bIns="46246" rtlCol="0"/>
          <a:lstStyle>
            <a:lvl1pPr algn="r">
              <a:defRPr sz="1200"/>
            </a:lvl1pPr>
          </a:lstStyle>
          <a:p>
            <a:fld id="{B6E44609-2015-47DF-ACF5-97CF9FCB72BE}" type="datetimeFigureOut">
              <a:rPr lang="en-US" smtClean="0"/>
              <a:t>10/8/2015</a:t>
            </a:fld>
            <a:endParaRPr lang="en-US"/>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2" tIns="46246" rIns="92492" bIns="46246" rtlCol="0" anchor="b"/>
          <a:lstStyle>
            <a:lvl1pPr algn="r">
              <a:defRPr sz="1200"/>
            </a:lvl1pPr>
          </a:lstStyle>
          <a:p>
            <a:fld id="{01796B6F-9108-4991-89D1-9A7481717A48}" type="slidenum">
              <a:rPr lang="en-US" smtClean="0"/>
              <a:t>‹#›</a:t>
            </a:fld>
            <a:endParaRPr lang="en-US"/>
          </a:p>
        </p:txBody>
      </p:sp>
    </p:spTree>
    <p:extLst>
      <p:ext uri="{BB962C8B-B14F-4D97-AF65-F5344CB8AC3E}">
        <p14:creationId xmlns:p14="http://schemas.microsoft.com/office/powerpoint/2010/main" val="265196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9F1DB-8885-4DC6-B644-C82ABC808637}" type="slidenum">
              <a:rPr lang="en-US" smtClean="0"/>
              <a:t>1</a:t>
            </a:fld>
            <a:endParaRPr lang="en-US"/>
          </a:p>
        </p:txBody>
      </p:sp>
    </p:spTree>
    <p:extLst>
      <p:ext uri="{BB962C8B-B14F-4D97-AF65-F5344CB8AC3E}">
        <p14:creationId xmlns:p14="http://schemas.microsoft.com/office/powerpoint/2010/main" val="178082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reports from each of the credit agencies look different, but generally contain the same basic information. </a:t>
            </a:r>
          </a:p>
          <a:p>
            <a:endParaRPr lang="en-US" dirty="0" smtClean="0"/>
          </a:p>
          <a:p>
            <a:r>
              <a:rPr lang="en-US" dirty="0" smtClean="0"/>
              <a:t>Reading credit report entails looking over</a:t>
            </a:r>
            <a:r>
              <a:rPr lang="en-US" baseline="0" dirty="0" smtClean="0"/>
              <a:t> the report with the customer, and verifying contained in the report.  We are doing this with the customer to ensure that information contained in this report is accurately, and it belongs to the customer.  A credit report might contain accurately information but that information might not belong to the customer sitting with you.</a:t>
            </a:r>
          </a:p>
          <a:p>
            <a:endParaRPr lang="en-US" baseline="0" dirty="0" smtClean="0"/>
          </a:p>
          <a:p>
            <a:r>
              <a:rPr lang="en-US" baseline="0" dirty="0" smtClean="0"/>
              <a:t>Example.</a:t>
            </a:r>
            <a:endParaRPr lang="en-US" dirty="0" smtClean="0"/>
          </a:p>
          <a:p>
            <a:endParaRPr lang="en-US" dirty="0" smtClean="0"/>
          </a:p>
          <a:p>
            <a:r>
              <a:rPr lang="en-US" b="1" dirty="0" smtClean="0"/>
              <a:t>Notes:  With</a:t>
            </a:r>
            <a:r>
              <a:rPr lang="en-US" b="1" baseline="0" dirty="0" smtClean="0"/>
              <a:t> </a:t>
            </a:r>
            <a:r>
              <a:rPr lang="en-US" b="1" baseline="0" dirty="0" err="1" smtClean="0"/>
              <a:t>experian</a:t>
            </a:r>
            <a:r>
              <a:rPr lang="en-US" b="1" baseline="0" dirty="0" smtClean="0"/>
              <a:t>, the current and previous addresses, SS#, date of birth and employer information are located on the last page of the report.</a:t>
            </a:r>
          </a:p>
          <a:p>
            <a:endParaRPr lang="en-US" b="1" baseline="0" dirty="0" smtClean="0"/>
          </a:p>
          <a:p>
            <a:r>
              <a:rPr lang="en-US" b="1" baseline="0" dirty="0" smtClean="0"/>
              <a:t>The only time an employer appears on the credit report is, if that employer ordered the credit report during the hiring process.</a:t>
            </a:r>
            <a:endParaRPr lang="en-US" b="1"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10</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Credit</a:t>
            </a:r>
            <a:r>
              <a:rPr lang="en-US" sz="1200" kern="1200" baseline="0" dirty="0" smtClean="0">
                <a:solidFill>
                  <a:schemeClr val="tx1"/>
                </a:solidFill>
                <a:effectLst/>
                <a:latin typeface="+mn-lt"/>
                <a:ea typeface="+mn-ea"/>
                <a:cs typeface="+mn-cs"/>
              </a:rPr>
              <a:t> history, refers to all </a:t>
            </a:r>
            <a:r>
              <a:rPr lang="en-US" sz="1200" kern="1200" baseline="0" dirty="0" err="1" smtClean="0">
                <a:solidFill>
                  <a:schemeClr val="tx1"/>
                </a:solidFill>
                <a:effectLst/>
                <a:latin typeface="+mn-lt"/>
                <a:ea typeface="+mn-ea"/>
                <a:cs typeface="+mn-cs"/>
              </a:rPr>
              <a:t>tradelines</a:t>
            </a:r>
            <a:r>
              <a:rPr lang="en-US" sz="1200" kern="1200" baseline="0" dirty="0" smtClean="0">
                <a:solidFill>
                  <a:schemeClr val="tx1"/>
                </a:solidFill>
                <a:effectLst/>
                <a:latin typeface="+mn-lt"/>
                <a:ea typeface="+mn-ea"/>
                <a:cs typeface="+mn-cs"/>
              </a:rPr>
              <a:t>, open, closed current and delinquent accounts on a credit report.  The history is what makes the credit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inquiries section of the credit report contains a list of everyone who accessed the credit report within the last two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including voluntary inquiries spurred by your own requests for credit and inquiries from lenders and other companies you authorized to order your credit report. </a:t>
            </a:r>
          </a:p>
          <a:p>
            <a:pPr marL="685800" lvl="1" indent="-228600">
              <a:buFont typeface="+mj-lt"/>
              <a:buAutoNum type="arabicPeriod"/>
            </a:pPr>
            <a:r>
              <a:rPr lang="en-US" dirty="0" smtClean="0"/>
              <a:t>	</a:t>
            </a:r>
            <a:r>
              <a:rPr lang="en-US" sz="1200" kern="1200" dirty="0" smtClean="0">
                <a:solidFill>
                  <a:schemeClr val="tx1"/>
                </a:solidFill>
                <a:effectLst/>
                <a:latin typeface="+mn-lt"/>
                <a:ea typeface="+mn-ea"/>
                <a:cs typeface="+mn-cs"/>
              </a:rPr>
              <a:t>Inquiries as a result of a request made by the individual will not influence your credit score.  </a:t>
            </a:r>
          </a:p>
          <a:p>
            <a:pPr marL="685800" lvl="1" indent="-228600">
              <a:buFont typeface="+mj-lt"/>
              <a:buAutoNum type="arabicPeriod"/>
            </a:pPr>
            <a:r>
              <a:rPr lang="en-US" sz="1200" kern="1200" dirty="0" smtClean="0">
                <a:solidFill>
                  <a:schemeClr val="tx1"/>
                </a:solidFill>
                <a:effectLst/>
                <a:latin typeface="+mn-lt"/>
                <a:ea typeface="+mn-ea"/>
                <a:cs typeface="+mn-cs"/>
              </a:rPr>
              <a:t>	But, inquiries from lenders and potential creditors can be a factor in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credit score.</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11</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items</a:t>
            </a:r>
            <a:r>
              <a:rPr lang="en-US" baseline="0" dirty="0" smtClean="0"/>
              <a:t> can stay on ones credit report from 7-10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 Tax lien can include: income taxes, property taxes, and unemployment overpayment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 years, starting from the last date of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Civil Judgment is when any of your creditors (medical, phone, utilities, credit card, landlords, apartment complexes etc. companies) files lawsuit against the customer due to non payment.</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12</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13</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Number:  </a:t>
            </a:r>
          </a:p>
          <a:p>
            <a:r>
              <a:rPr lang="en-US" dirty="0" smtClean="0"/>
              <a:t>This is unique # for each report pulled</a:t>
            </a:r>
          </a:p>
          <a:p>
            <a:r>
              <a:rPr lang="en-US" dirty="0" smtClean="0"/>
              <a:t>Indexes:</a:t>
            </a:r>
            <a:r>
              <a:rPr lang="en-US" baseline="0" dirty="0" smtClean="0"/>
              <a:t>  one can click on any of the indexes, and it will take you directly to what you want to see instead of the scrolling up and down the entire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14</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Potentially negative items, are those are</a:t>
            </a:r>
            <a:r>
              <a:rPr lang="en-US" baseline="0" dirty="0" smtClean="0"/>
              <a:t> late payments and past dues, collections etc.</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15</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Potentially negative items, are those are</a:t>
            </a:r>
            <a:r>
              <a:rPr lang="en-US" baseline="0" dirty="0" smtClean="0"/>
              <a:t> late payments and past dues, collections etc.</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16</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Potentially negative items, are those are</a:t>
            </a:r>
            <a:r>
              <a:rPr lang="en-US" baseline="0" dirty="0" smtClean="0"/>
              <a:t> late payments and past dues, collections etc.</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17</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18</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 list of everyone who has requested the credit report.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“Hard inquiries” are the result of your application for credit and are shared with your lenders when you apply for new services. </a:t>
            </a:r>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19</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“Soft inquiries” show only in the personal credit report and include requests for preapproved credit offers, insurance, employment, account review by current lenders and the individual’s requests to order your own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20</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21</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22</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23</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24</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25</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26</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27</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28</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29</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using annualcredit</a:t>
            </a:r>
            <a:r>
              <a:rPr lang="en-US" baseline="0" dirty="0" smtClean="0"/>
              <a:t>report.com customer has to be present because they will have to answer questions on certain personal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30</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n-US" dirty="0" smtClean="0"/>
              <a:t>The credit</a:t>
            </a:r>
            <a:r>
              <a:rPr lang="en-US" baseline="0" dirty="0" smtClean="0"/>
              <a:t> </a:t>
            </a:r>
            <a:r>
              <a:rPr lang="en-US" dirty="0" smtClean="0"/>
              <a:t>score is the numerical</a:t>
            </a:r>
            <a:r>
              <a:rPr lang="en-US" baseline="0" dirty="0" smtClean="0"/>
              <a:t> value in the left hand corner along with the bureau that score was taken from.</a:t>
            </a:r>
          </a:p>
          <a:p>
            <a:pPr marL="173336" indent="-173336">
              <a:buFont typeface="Arial" pitchFamily="34" charset="0"/>
              <a:buChar char="•"/>
            </a:pPr>
            <a:r>
              <a:rPr lang="en-US" baseline="0" dirty="0" smtClean="0"/>
              <a:t>The type of score obtained. (If paying for a score the FICO is the most commonly used score in loan making decisions)</a:t>
            </a:r>
          </a:p>
          <a:p>
            <a:pPr marL="173336" indent="-173336">
              <a:buFont typeface="Arial" pitchFamily="34" charset="0"/>
              <a:buChar char="•"/>
            </a:pPr>
            <a:r>
              <a:rPr lang="en-US" baseline="0" dirty="0" smtClean="0"/>
              <a:t>Client social security number and the client’s name identifying the consumer the report belongs to.</a:t>
            </a:r>
          </a:p>
          <a:p>
            <a:pPr marL="173336" indent="-173336">
              <a:buFont typeface="Arial" pitchFamily="34" charset="0"/>
              <a:buChar char="•"/>
            </a:pPr>
            <a:r>
              <a:rPr lang="en-US" baseline="0" dirty="0" smtClean="0"/>
              <a:t>Next, the numerical reason codes with an explanation of why their score is where it is and how it is scored based on numerical values assigned to financial transactions as they occur when added to the formula used to compute the score.</a:t>
            </a:r>
          </a:p>
          <a:p>
            <a:pPr marL="173336" indent="-173336">
              <a:buFont typeface="Arial" pitchFamily="34" charset="0"/>
              <a:buChar char="•"/>
            </a:pPr>
            <a:r>
              <a:rPr lang="en-US" baseline="0" dirty="0" smtClean="0"/>
              <a:t>Most are self explanatory but if you are not sure call Vida or myself for clarity.</a:t>
            </a:r>
          </a:p>
          <a:p>
            <a:pPr marL="173336" indent="-173336">
              <a:buFont typeface="Arial" pitchFamily="34" charset="0"/>
              <a:buChar char="•"/>
            </a:pPr>
            <a:r>
              <a:rPr lang="en-US" baseline="0" dirty="0" smtClean="0"/>
              <a:t>The credit history will contain the account holder’s name and account number, date the account was opened, date the account was last reported to the bureau, the highest account balance reported, length of review(how far back did they review account for reporting), number of late payments and dates, account amount past due, payment of account, and balance if any.</a:t>
            </a:r>
          </a:p>
          <a:p>
            <a:pPr marL="173336" indent="-173336">
              <a:buFont typeface="Arial" pitchFamily="34" charset="0"/>
              <a:buChar char="•"/>
            </a:pPr>
            <a:r>
              <a:rPr lang="en-US" baseline="0" dirty="0" smtClean="0"/>
              <a:t>Last active- any payments made </a:t>
            </a:r>
            <a:r>
              <a:rPr lang="en-US" baseline="0" dirty="0" err="1" smtClean="0"/>
              <a:t>etc</a:t>
            </a:r>
            <a:r>
              <a:rPr lang="en-US" baseline="0" dirty="0" smtClean="0"/>
              <a:t>, high limit of credit extended, type of account (auto, installment, student loan etc.)</a:t>
            </a:r>
          </a:p>
          <a:p>
            <a:pPr marL="173336" indent="-173336">
              <a:buFont typeface="Arial" pitchFamily="34" charset="0"/>
              <a:buChar char="•"/>
            </a:pPr>
            <a:r>
              <a:rPr lang="en-US" baseline="0" dirty="0" smtClean="0"/>
              <a:t>Total  amount of credit available, total high balance, total amount </a:t>
            </a:r>
            <a:r>
              <a:rPr lang="en-US" baseline="0" dirty="0" err="1" smtClean="0"/>
              <a:t>pastdue</a:t>
            </a:r>
            <a:r>
              <a:rPr lang="en-US" baseline="0" dirty="0" smtClean="0"/>
              <a:t>, total payments, and total balance owed.</a:t>
            </a:r>
          </a:p>
          <a:p>
            <a:pPr marL="173336" indent="-173336">
              <a:buFont typeface="Arial" pitchFamily="34" charset="0"/>
              <a:buChar char="•"/>
            </a:pPr>
            <a:r>
              <a:rPr lang="en-US" baseline="0" dirty="0" smtClean="0"/>
              <a:t>Creditor Contact Information</a:t>
            </a:r>
          </a:p>
          <a:p>
            <a:pPr marL="173336" indent="-173336">
              <a:buFont typeface="Arial" pitchFamily="34" charset="0"/>
              <a:buChar char="•"/>
            </a:pPr>
            <a:r>
              <a:rPr lang="en-US" baseline="0" dirty="0" smtClean="0"/>
              <a:t>Name and address of each bureau’s Consumer Relations Department </a:t>
            </a:r>
          </a:p>
          <a:p>
            <a:pPr marL="173336" indent="-173336">
              <a:buFont typeface="Arial" pitchFamily="34" charset="0"/>
              <a:buChar char="•"/>
            </a:pPr>
            <a:r>
              <a:rPr lang="en-US" baseline="0" dirty="0" smtClean="0"/>
              <a:t>How many of you have spotted an error on this report? </a:t>
            </a:r>
          </a:p>
          <a:p>
            <a:endParaRPr lang="en-US" dirty="0" smtClean="0"/>
          </a:p>
          <a:p>
            <a:pPr marL="173336" indent="-173336">
              <a:buFont typeface="Arial" pitchFamily="34" charset="0"/>
              <a:buChar char="•"/>
            </a:pPr>
            <a:r>
              <a:rPr lang="en-US" dirty="0" smtClean="0"/>
              <a:t>The credit</a:t>
            </a:r>
            <a:r>
              <a:rPr lang="en-US" baseline="0" dirty="0" smtClean="0"/>
              <a:t> </a:t>
            </a:r>
            <a:r>
              <a:rPr lang="en-US" dirty="0" smtClean="0"/>
              <a:t>score is the numerical</a:t>
            </a:r>
            <a:r>
              <a:rPr lang="en-US" baseline="0" dirty="0" smtClean="0"/>
              <a:t> value in the left hand corner along with the bureau that score was taken from.</a:t>
            </a:r>
          </a:p>
          <a:p>
            <a:pPr marL="173336" indent="-173336">
              <a:buFont typeface="Arial" pitchFamily="34" charset="0"/>
              <a:buChar char="•"/>
            </a:pPr>
            <a:r>
              <a:rPr lang="en-US" baseline="0" dirty="0" smtClean="0"/>
              <a:t>The type of score obtained. (If paying for a score the FICO is the most commonly used score in loan making decisions)</a:t>
            </a:r>
          </a:p>
          <a:p>
            <a:pPr marL="173336" indent="-173336">
              <a:buFont typeface="Arial" pitchFamily="34" charset="0"/>
              <a:buChar char="•"/>
            </a:pPr>
            <a:r>
              <a:rPr lang="en-US" baseline="0" dirty="0" smtClean="0"/>
              <a:t>Client social security number and the client’s name identifying the consumer the report belongs to.</a:t>
            </a:r>
          </a:p>
          <a:p>
            <a:pPr marL="173336" indent="-173336">
              <a:buFont typeface="Arial" pitchFamily="34" charset="0"/>
              <a:buChar char="•"/>
            </a:pPr>
            <a:r>
              <a:rPr lang="en-US" baseline="0" dirty="0" smtClean="0"/>
              <a:t>Next, the numerical reason codes with an explanation of why their score is where it is and how it is scored based on numerical values assigned to financial transactions as they occur when added to the formula used to compute the score.</a:t>
            </a:r>
          </a:p>
          <a:p>
            <a:pPr marL="173336" indent="-173336">
              <a:buFont typeface="Arial" pitchFamily="34" charset="0"/>
              <a:buChar char="•"/>
            </a:pPr>
            <a:r>
              <a:rPr lang="en-US" baseline="0" dirty="0" smtClean="0"/>
              <a:t>Most are self explanatory but if you are not sure call Vida or myself for clarity.</a:t>
            </a:r>
          </a:p>
          <a:p>
            <a:pPr marL="173336" indent="-173336">
              <a:buFont typeface="Arial" pitchFamily="34" charset="0"/>
              <a:buChar char="•"/>
            </a:pPr>
            <a:r>
              <a:rPr lang="en-US" baseline="0" dirty="0" smtClean="0"/>
              <a:t>The credit history will contain the account holder’s name and account number, date the account was opened, date the account was last reported to the bureau, the highest account balance reported, length of review(how far back did they review account for reporting), number of late payments and dates, account amount past due, payment of account, and balance if any.</a:t>
            </a:r>
          </a:p>
          <a:p>
            <a:pPr marL="173336" indent="-173336">
              <a:buFont typeface="Arial" pitchFamily="34" charset="0"/>
              <a:buChar char="•"/>
            </a:pPr>
            <a:r>
              <a:rPr lang="en-US" baseline="0" dirty="0" smtClean="0"/>
              <a:t>Last active- any payments made </a:t>
            </a:r>
            <a:r>
              <a:rPr lang="en-US" baseline="0" dirty="0" err="1" smtClean="0"/>
              <a:t>etc</a:t>
            </a:r>
            <a:r>
              <a:rPr lang="en-US" baseline="0" dirty="0" smtClean="0"/>
              <a:t>, high limit of credit extended, type of account (auto, installment, student loan etc.)</a:t>
            </a:r>
          </a:p>
          <a:p>
            <a:pPr marL="173336" indent="-173336">
              <a:buFont typeface="Arial" pitchFamily="34" charset="0"/>
              <a:buChar char="•"/>
            </a:pPr>
            <a:r>
              <a:rPr lang="en-US" baseline="0" dirty="0" smtClean="0"/>
              <a:t>Total  amount of credit available, total high balance, total amount </a:t>
            </a:r>
            <a:r>
              <a:rPr lang="en-US" baseline="0" dirty="0" err="1" smtClean="0"/>
              <a:t>pastdue</a:t>
            </a:r>
            <a:r>
              <a:rPr lang="en-US" baseline="0" dirty="0" smtClean="0"/>
              <a:t>, total payments, and total balance owed.</a:t>
            </a:r>
          </a:p>
          <a:p>
            <a:pPr marL="173336" indent="-173336">
              <a:buFont typeface="Arial" pitchFamily="34" charset="0"/>
              <a:buChar char="•"/>
            </a:pPr>
            <a:r>
              <a:rPr lang="en-US" baseline="0" dirty="0" smtClean="0"/>
              <a:t>Creditor Contact Information</a:t>
            </a:r>
          </a:p>
          <a:p>
            <a:pPr marL="173336" indent="-173336">
              <a:buFont typeface="Arial" pitchFamily="34" charset="0"/>
              <a:buChar char="•"/>
            </a:pPr>
            <a:r>
              <a:rPr lang="en-US" baseline="0" dirty="0" smtClean="0"/>
              <a:t>Name and address of each bureau’s Consumer Relations Department </a:t>
            </a:r>
          </a:p>
          <a:p>
            <a:pPr marL="173336" indent="-173336">
              <a:buFont typeface="Arial" pitchFamily="34" charset="0"/>
              <a:buChar char="•"/>
            </a:pPr>
            <a:r>
              <a:rPr lang="en-US" baseline="0" dirty="0" smtClean="0"/>
              <a:t>How many of you have spotted an error on this report?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31</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32</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33</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Times New Roman" charset="0"/>
              </a:rPr>
              <a:t>installment credit</a:t>
            </a:r>
            <a:r>
              <a:rPr lang="en-US" dirty="0" smtClean="0">
                <a:solidFill>
                  <a:srgbClr val="000000"/>
                </a:solidFill>
                <a:latin typeface="Times New Roman" charset="0"/>
              </a:rPr>
              <a:t>. Any loan, including mortgages and car loans, in which the total debt is divided into amounts that must be repaid regularly with interest over a specific length of time is </a:t>
            </a:r>
          </a:p>
          <a:p>
            <a:pPr eaLnBrk="1" hangingPunct="1"/>
            <a:r>
              <a:rPr lang="en-US" b="1" dirty="0" smtClean="0">
                <a:solidFill>
                  <a:srgbClr val="000000"/>
                </a:solidFill>
                <a:latin typeface="Times New Roman" charset="0"/>
              </a:rPr>
              <a:t>open-ended credit</a:t>
            </a:r>
            <a:r>
              <a:rPr lang="en-US" dirty="0" smtClean="0">
                <a:solidFill>
                  <a:srgbClr val="000000"/>
                </a:solidFill>
                <a:latin typeface="Times New Roman" charset="0"/>
              </a:rPr>
              <a:t> (also called </a:t>
            </a:r>
            <a:r>
              <a:rPr lang="en-US" b="1" dirty="0" smtClean="0">
                <a:solidFill>
                  <a:srgbClr val="000000"/>
                </a:solidFill>
                <a:latin typeface="Times New Roman" charset="0"/>
              </a:rPr>
              <a:t>revolving credit</a:t>
            </a:r>
            <a:r>
              <a:rPr lang="en-US" dirty="0" smtClean="0">
                <a:solidFill>
                  <a:srgbClr val="000000"/>
                </a:solidFill>
                <a:latin typeface="Times New Roman" charset="0"/>
              </a:rPr>
              <a:t>)</a:t>
            </a:r>
            <a:r>
              <a:rPr lang="en-US" baseline="0" dirty="0" smtClean="0">
                <a:solidFill>
                  <a:srgbClr val="000000"/>
                </a:solidFill>
                <a:latin typeface="Times New Roman" charset="0"/>
              </a:rPr>
              <a:t> a </a:t>
            </a:r>
            <a:r>
              <a:rPr lang="en-US" dirty="0" smtClean="0">
                <a:solidFill>
                  <a:srgbClr val="000000"/>
                </a:solidFill>
                <a:latin typeface="Times New Roman" charset="0"/>
              </a:rPr>
              <a:t>kind of loan which includes credit cards and some home equity loans. Open-ended credit allows borrowers to draw on a certain line of credit when needed as long as they make regular payments on the outstanding balance.</a:t>
            </a:r>
          </a:p>
          <a:p>
            <a:pPr eaLnBrk="1" hangingPunct="1"/>
            <a:r>
              <a:rPr lang="en-US" b="1" dirty="0" smtClean="0">
                <a:latin typeface="Times New Roman" charset="0"/>
              </a:rPr>
              <a:t>Non-installment credit</a:t>
            </a:r>
            <a:r>
              <a:rPr lang="en-US" dirty="0" smtClean="0">
                <a:latin typeface="Times New Roman" charset="0"/>
              </a:rPr>
              <a:t> includes monthly charge cards like American Express.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more debt one</a:t>
            </a:r>
            <a:r>
              <a:rPr lang="en-US" sz="1200" kern="1200" baseline="0" dirty="0" smtClean="0">
                <a:solidFill>
                  <a:schemeClr val="tx1"/>
                </a:solidFill>
                <a:effectLst/>
                <a:latin typeface="+mn-lt"/>
                <a:ea typeface="+mn-ea"/>
                <a:cs typeface="+mn-cs"/>
              </a:rPr>
              <a:t> has</a:t>
            </a:r>
            <a:r>
              <a:rPr lang="en-US" sz="1200" kern="1200" dirty="0" smtClean="0">
                <a:solidFill>
                  <a:schemeClr val="tx1"/>
                </a:solidFill>
                <a:effectLst/>
                <a:latin typeface="+mn-lt"/>
                <a:ea typeface="+mn-ea"/>
                <a:cs typeface="+mn-cs"/>
              </a:rPr>
              <a:t> in relation to income or available credit lines, the more the</a:t>
            </a:r>
            <a:r>
              <a:rPr lang="en-US" sz="1200" kern="1200" baseline="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will be viewed by lenders as a higher risk borrower.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all of your monthly obligations (rent/mortgage, car payments, school loans, credit card payments, etc.) should be less than or equal to 33 to 36 percent of your monthly gross income.  </a:t>
            </a:r>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34</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35</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after reviewing a credit report is to determine (with the customer) what</a:t>
            </a:r>
            <a:r>
              <a:rPr lang="en-US" baseline="0" dirty="0" smtClean="0"/>
              <a:t> to do about information in the credit report.  If there are errors in the credit report, staff can assist customer in correcting those errors by disputing those errors.  Disputes, can be handle in different ways</a:t>
            </a:r>
          </a:p>
          <a:p>
            <a:pPr marL="228600" indent="-228600">
              <a:buAutoNum type="arabicPeriod"/>
            </a:pPr>
            <a:r>
              <a:rPr lang="en-US" baseline="0" dirty="0" smtClean="0"/>
              <a:t>Calling the creditor identified in the credit report</a:t>
            </a:r>
          </a:p>
          <a:p>
            <a:pPr marL="228600" indent="-228600">
              <a:buAutoNum type="arabicPeriod"/>
            </a:pPr>
            <a:r>
              <a:rPr lang="en-US" baseline="0" dirty="0" smtClean="0"/>
              <a:t>Calling the credit bureau reporting the information – customer can call credit bureau if phone # is not available on the creditor.  Credit Bureau, in most cases, will be able to provide creditor information.</a:t>
            </a:r>
          </a:p>
          <a:p>
            <a:pPr marL="228600" indent="-228600">
              <a:buAutoNum type="arabicPeriod"/>
            </a:pPr>
            <a:r>
              <a:rPr lang="en-US" baseline="0" dirty="0" smtClean="0"/>
              <a:t>Sending a letter to the credit bureau, clearly stating the reason for the dispute</a:t>
            </a:r>
          </a:p>
          <a:p>
            <a:pPr marL="0" indent="0">
              <a:buNone/>
            </a:pPr>
            <a:endParaRPr lang="en-US" baseline="0" dirty="0" smtClean="0"/>
          </a:p>
          <a:p>
            <a:pPr marL="0" indent="0">
              <a:buNone/>
            </a:pPr>
            <a:r>
              <a:rPr lang="en-US" baseline="0" dirty="0" smtClean="0"/>
              <a:t>Provide customers with:</a:t>
            </a:r>
          </a:p>
          <a:p>
            <a:pPr marL="228600" indent="-228600">
              <a:buAutoNum type="alphaLcPeriod"/>
            </a:pPr>
            <a:r>
              <a:rPr lang="en-US" baseline="0" dirty="0" smtClean="0"/>
              <a:t>Dispute letters (whichever is applicable)</a:t>
            </a:r>
          </a:p>
          <a:p>
            <a:pPr marL="628650" lvl="1" indent="-171450">
              <a:buFont typeface="Wingdings" pitchFamily="2" charset="2"/>
              <a:buChar char="v"/>
            </a:pPr>
            <a:r>
              <a:rPr lang="en-US" sz="1200" dirty="0" smtClean="0"/>
              <a:t>Deletions</a:t>
            </a:r>
          </a:p>
          <a:p>
            <a:pPr marL="628650" lvl="1" indent="-171450">
              <a:buFont typeface="Wingdings" pitchFamily="2" charset="2"/>
              <a:buChar char="v"/>
            </a:pPr>
            <a:r>
              <a:rPr lang="en-US" sz="1200" dirty="0" smtClean="0"/>
              <a:t>proposal to settle</a:t>
            </a:r>
          </a:p>
          <a:p>
            <a:pPr marL="628650" lvl="1" indent="-171450">
              <a:buFont typeface="Wingdings" pitchFamily="2" charset="2"/>
              <a:buChar char="v"/>
            </a:pPr>
            <a:r>
              <a:rPr lang="en-US" sz="1200" dirty="0" smtClean="0"/>
              <a:t>corrections to credit report</a:t>
            </a:r>
          </a:p>
          <a:p>
            <a:pPr marL="628650" lvl="1" indent="-171450">
              <a:buFont typeface="Wingdings" pitchFamily="2" charset="2"/>
              <a:buChar char="v"/>
            </a:pPr>
            <a:r>
              <a:rPr lang="en-US" sz="1200" dirty="0" smtClean="0"/>
              <a:t>consumer statement</a:t>
            </a:r>
          </a:p>
          <a:p>
            <a:pPr marL="628650" lvl="1" indent="-171450">
              <a:buFont typeface="Wingdings" pitchFamily="2" charset="2"/>
              <a:buChar char="v"/>
            </a:pPr>
            <a:r>
              <a:rPr lang="en-US" sz="1200" dirty="0" smtClean="0"/>
              <a:t>debt validation</a:t>
            </a:r>
            <a:endParaRPr lang="en-US" baseline="0" dirty="0" smtClean="0"/>
          </a:p>
          <a:p>
            <a:pPr marL="228600" indent="-228600">
              <a:buAutoNum type="alphaLcPeriod"/>
            </a:pPr>
            <a:r>
              <a:rPr lang="en-US" baseline="0" dirty="0" smtClean="0"/>
              <a:t>Credit report review form</a:t>
            </a:r>
          </a:p>
          <a:p>
            <a:pPr marL="228600" indent="-228600">
              <a:buAutoNum type="alphaLcPeriod"/>
            </a:pPr>
            <a:endParaRPr lang="en-US" baseline="0" dirty="0" smtClean="0"/>
          </a:p>
          <a:p>
            <a:pPr marL="0" indent="0">
              <a:buNone/>
            </a:pPr>
            <a:r>
              <a:rPr lang="en-US" baseline="0" dirty="0" smtClean="0"/>
              <a:t>Notes:  Some information might be negative but not inaccurate.  Make sure the customer understands that just because the information is negative, does not mean it is inaccurate.</a:t>
            </a:r>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36</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after reviewing a credit report is to determine (with the customer) what</a:t>
            </a:r>
            <a:r>
              <a:rPr lang="en-US" baseline="0" dirty="0" smtClean="0"/>
              <a:t> to do about information in the credit report.  If there are errors in the credit report, staff can assist customer in correcting those errors by disputing those errors.  Disputes, can be handle in different ways</a:t>
            </a:r>
          </a:p>
          <a:p>
            <a:pPr marL="228600" indent="-228600">
              <a:buAutoNum type="arabicPeriod"/>
            </a:pPr>
            <a:r>
              <a:rPr lang="en-US" baseline="0" dirty="0" smtClean="0"/>
              <a:t>Calling the creditor identified in the credit report</a:t>
            </a:r>
          </a:p>
          <a:p>
            <a:pPr marL="228600" indent="-228600">
              <a:buAutoNum type="arabicPeriod"/>
            </a:pPr>
            <a:r>
              <a:rPr lang="en-US" baseline="0" dirty="0" smtClean="0"/>
              <a:t>Calling the credit bureau reporting the information – customer can call credit bureau if phone # is not available on the creditor.  Credit Bureau, in most cases, will be able to provide creditor information.</a:t>
            </a:r>
          </a:p>
          <a:p>
            <a:pPr marL="228600" indent="-228600">
              <a:buAutoNum type="arabicPeriod"/>
            </a:pPr>
            <a:r>
              <a:rPr lang="en-US" baseline="0" dirty="0" smtClean="0"/>
              <a:t>Sending a letter to the credit bureau, clearly stating the reason for the dispute</a:t>
            </a:r>
          </a:p>
          <a:p>
            <a:pPr marL="0" indent="0">
              <a:buNone/>
            </a:pPr>
            <a:endParaRPr lang="en-US" baseline="0" dirty="0" smtClean="0"/>
          </a:p>
          <a:p>
            <a:pPr marL="0" indent="0">
              <a:buNone/>
            </a:pPr>
            <a:r>
              <a:rPr lang="en-US" baseline="0" dirty="0" smtClean="0"/>
              <a:t>Provide customers with:</a:t>
            </a:r>
          </a:p>
          <a:p>
            <a:pPr marL="228600" indent="-228600">
              <a:buAutoNum type="alphaLcPeriod"/>
            </a:pPr>
            <a:r>
              <a:rPr lang="en-US" baseline="0" dirty="0" smtClean="0"/>
              <a:t>Dispute letters (whichever is applicable)</a:t>
            </a:r>
          </a:p>
          <a:p>
            <a:pPr marL="628650" lvl="1" indent="-171450">
              <a:buFont typeface="Wingdings" pitchFamily="2" charset="2"/>
              <a:buChar char="v"/>
            </a:pPr>
            <a:r>
              <a:rPr lang="en-US" sz="1200" dirty="0" smtClean="0"/>
              <a:t>Deletions</a:t>
            </a:r>
          </a:p>
          <a:p>
            <a:pPr marL="628650" lvl="1" indent="-171450">
              <a:buFont typeface="Wingdings" pitchFamily="2" charset="2"/>
              <a:buChar char="v"/>
            </a:pPr>
            <a:r>
              <a:rPr lang="en-US" sz="1200" dirty="0" smtClean="0"/>
              <a:t>proposal to settle</a:t>
            </a:r>
          </a:p>
          <a:p>
            <a:pPr marL="628650" lvl="1" indent="-171450">
              <a:buFont typeface="Wingdings" pitchFamily="2" charset="2"/>
              <a:buChar char="v"/>
            </a:pPr>
            <a:r>
              <a:rPr lang="en-US" sz="1200" dirty="0" smtClean="0"/>
              <a:t>corrections to credit report</a:t>
            </a:r>
          </a:p>
          <a:p>
            <a:pPr marL="628650" lvl="1" indent="-171450">
              <a:buFont typeface="Wingdings" pitchFamily="2" charset="2"/>
              <a:buChar char="v"/>
            </a:pPr>
            <a:r>
              <a:rPr lang="en-US" sz="1200" dirty="0" smtClean="0"/>
              <a:t>consumer statement</a:t>
            </a:r>
          </a:p>
          <a:p>
            <a:pPr marL="628650" lvl="1" indent="-171450">
              <a:buFont typeface="Wingdings" pitchFamily="2" charset="2"/>
              <a:buChar char="v"/>
            </a:pPr>
            <a:r>
              <a:rPr lang="en-US" sz="1200" dirty="0" smtClean="0"/>
              <a:t>debt validation</a:t>
            </a:r>
            <a:endParaRPr lang="en-US" baseline="0" dirty="0" smtClean="0"/>
          </a:p>
          <a:p>
            <a:pPr marL="228600" indent="-228600">
              <a:buAutoNum type="alphaLcPeriod"/>
            </a:pPr>
            <a:r>
              <a:rPr lang="en-US" baseline="0" dirty="0" smtClean="0"/>
              <a:t>Credit report review form</a:t>
            </a:r>
          </a:p>
          <a:p>
            <a:pPr marL="228600" indent="-228600">
              <a:buAutoNum type="alphaLcPeriod"/>
            </a:pPr>
            <a:endParaRPr lang="en-US" baseline="0" dirty="0" smtClean="0"/>
          </a:p>
          <a:p>
            <a:pPr marL="0" indent="0">
              <a:buNone/>
            </a:pPr>
            <a:r>
              <a:rPr lang="en-US" baseline="0" dirty="0" smtClean="0"/>
              <a:t>Notes:  Some information might be negative but not inaccurate.  </a:t>
            </a:r>
            <a:r>
              <a:rPr lang="en-US" baseline="0" smtClean="0"/>
              <a:t>Make sure the customer understands that just because the information is negative, does not mean it is inaccurate.</a:t>
            </a:r>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37</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Shopping for a mortgage or an auto loan may cause multiple lenders to request  an individual’s credit report.  To compensate for this, the score ignores all mortgage and auto inquiries made in the 30 days prior to scoring.  After 30 days, multiple inquiries relating to a mortgage or auto loan application in a typical shopping period are treated as one inquiry.  That means that the  credit score is not harmed by shopping around for the best car or home loan. </a:t>
            </a:r>
          </a:p>
        </p:txBody>
      </p:sp>
      <p:sp>
        <p:nvSpPr>
          <p:cNvPr id="4" name="Slide Number Placeholder 3"/>
          <p:cNvSpPr>
            <a:spLocks noGrp="1"/>
          </p:cNvSpPr>
          <p:nvPr>
            <p:ph type="sldNum" sz="quarter" idx="10"/>
          </p:nvPr>
        </p:nvSpPr>
        <p:spPr/>
        <p:txBody>
          <a:bodyPr/>
          <a:lstStyle/>
          <a:p>
            <a:fld id="{2D3DA8B4-104F-47F2-9AD0-9F8A79D3A42A}" type="slidenum">
              <a:rPr lang="en-US" smtClean="0"/>
              <a:t>38</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Shopping for a mortgage or an auto loan may cause multiple lenders to request  an individual’s credit report.  To compensate for this, the score ignores all mortgage and auto inquiries made in the 30 days prior to scoring.  After 30 days, multiple inquiries relating to a mortgage or auto loan application in a typical shopping period are treated as one inquiry.  </a:t>
            </a:r>
            <a:r>
              <a:rPr lang="en-US" sz="1200" kern="1200" smtClean="0">
                <a:solidFill>
                  <a:schemeClr val="tx1"/>
                </a:solidFill>
                <a:effectLst/>
                <a:latin typeface="+mn-lt"/>
                <a:ea typeface="+mn-ea"/>
                <a:cs typeface="+mn-cs"/>
              </a:rPr>
              <a:t>That means that the  credit score is not harmed by shopping around for the best car or home loan.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3DA8B4-104F-47F2-9AD0-9F8A79D3A42A}" type="slidenum">
              <a:rPr lang="en-US" smtClean="0"/>
              <a:t>39</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working on credit report</a:t>
            </a:r>
            <a:r>
              <a:rPr lang="en-US" baseline="0" dirty="0" smtClean="0"/>
              <a:t> is ordering and reading a credit report.  </a:t>
            </a:r>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4</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Shopping for a mortgage or an auto loan may cause multiple lenders to request  an individual’s credit report.  To compensate for this, the score ignores all mortgage and auto inquiries made in the 30 days prior to scoring.  After 30 days, multiple inquiries relating to a mortgage or auto loan application in a typical shopping period are treated as one inquiry.  </a:t>
            </a:r>
            <a:r>
              <a:rPr lang="en-US" sz="1200" kern="1200" smtClean="0">
                <a:solidFill>
                  <a:schemeClr val="tx1"/>
                </a:solidFill>
                <a:effectLst/>
                <a:latin typeface="+mn-lt"/>
                <a:ea typeface="+mn-ea"/>
                <a:cs typeface="+mn-cs"/>
              </a:rPr>
              <a:t>That means that the  credit score is not harmed by shopping around for the best car or home loan.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3DA8B4-104F-47F2-9AD0-9F8A79D3A42A}" type="slidenum">
              <a:rPr lang="en-US" smtClean="0"/>
              <a:t>40</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Shopping for a mortgage or an auto loan may cause multiple lenders to request  an individual’s credit report.  To compensate for this, the score ignores all mortgage and auto inquiries made in the 30 days prior to scoring.  After 30 days, multiple inquiries relating to a mortgage or auto loan application in a typical shopping period are treated as one inquiry.  </a:t>
            </a:r>
            <a:r>
              <a:rPr lang="en-US" sz="1200" kern="1200" smtClean="0">
                <a:solidFill>
                  <a:schemeClr val="tx1"/>
                </a:solidFill>
                <a:effectLst/>
                <a:latin typeface="+mn-lt"/>
                <a:ea typeface="+mn-ea"/>
                <a:cs typeface="+mn-cs"/>
              </a:rPr>
              <a:t>That means that the  credit score is not harmed by shopping around for the best car or home loan.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3DA8B4-104F-47F2-9AD0-9F8A79D3A42A}" type="slidenum">
              <a:rPr lang="en-US" smtClean="0"/>
              <a:t>41</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5</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6</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7</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a:t>
            </a:r>
            <a:r>
              <a:rPr lang="en-US" baseline="0" dirty="0" smtClean="0"/>
              <a:t> this screen will take you to another screen that will verify your customer’s information.  The system will ask some identifying questions.  It is therefore important that the customer is available to answer those questions accurately.  Questions answered incorrectly will result in the system denying access to the credit report.</a:t>
            </a:r>
          </a:p>
          <a:p>
            <a:endParaRPr lang="en-US" baseline="0" dirty="0" smtClean="0"/>
          </a:p>
          <a:p>
            <a:r>
              <a:rPr lang="en-US" baseline="0" dirty="0" smtClean="0"/>
              <a:t>If access is denied on the online option, you can provide customer with an option to mail a request in to order the credit, using the annual credit report request form.  This option might take anywhere between 30-45 days before customer receives the credit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8</a:t>
            </a:fld>
            <a:endParaRPr lang="en-US" dirty="0"/>
          </a:p>
        </p:txBody>
      </p:sp>
    </p:spTree>
    <p:extLst>
      <p:ext uri="{BB962C8B-B14F-4D97-AF65-F5344CB8AC3E}">
        <p14:creationId xmlns:p14="http://schemas.microsoft.com/office/powerpoint/2010/main" val="419696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customer are able to order their credit report (no score) once a year</a:t>
            </a:r>
          </a:p>
          <a:p>
            <a:r>
              <a:rPr lang="en-US" baseline="0" dirty="0" smtClean="0"/>
              <a:t>Customer has the option of ordering all three credit report at the same time </a:t>
            </a:r>
          </a:p>
          <a:p>
            <a:r>
              <a:rPr lang="en-US" baseline="0" dirty="0" smtClean="0"/>
              <a:t>	in this case, customer will have to waiting a full 12 months before they can order again</a:t>
            </a:r>
          </a:p>
          <a:p>
            <a:endParaRPr lang="en-US" baseline="0" dirty="0" smtClean="0"/>
          </a:p>
          <a:p>
            <a:r>
              <a:rPr lang="en-US" baseline="0" dirty="0" smtClean="0"/>
              <a:t>Or customer can order one credit report per quarter.</a:t>
            </a:r>
          </a:p>
          <a:p>
            <a:endParaRPr lang="en-US" baseline="0" dirty="0" smtClean="0"/>
          </a:p>
          <a:p>
            <a:r>
              <a:rPr lang="en-US" baseline="0" dirty="0" smtClean="0"/>
              <a:t>These options will depend on what the customer is trying to do.  For example, if a customer is trying to purchase a big ticket item, it might be prudent to have all three reports at the same.</a:t>
            </a:r>
          </a:p>
          <a:p>
            <a:endParaRPr lang="en-US" baseline="0" dirty="0" smtClean="0"/>
          </a:p>
          <a:p>
            <a:r>
              <a:rPr lang="en-US" baseline="0" dirty="0" smtClean="0"/>
              <a:t>Caution:  Just because errors on one credit report is corrected, does not mean that error is corrected on the others.</a:t>
            </a:r>
            <a:endParaRPr lang="en-US" dirty="0" smtClean="0"/>
          </a:p>
          <a:p>
            <a:endParaRPr lang="en-US" dirty="0"/>
          </a:p>
        </p:txBody>
      </p:sp>
      <p:sp>
        <p:nvSpPr>
          <p:cNvPr id="4" name="Slide Number Placeholder 3"/>
          <p:cNvSpPr>
            <a:spLocks noGrp="1"/>
          </p:cNvSpPr>
          <p:nvPr>
            <p:ph type="sldNum" sz="quarter" idx="10"/>
          </p:nvPr>
        </p:nvSpPr>
        <p:spPr/>
        <p:txBody>
          <a:bodyPr/>
          <a:lstStyle/>
          <a:p>
            <a:fld id="{2D3DA8B4-104F-47F2-9AD0-9F8A79D3A42A}" type="slidenum">
              <a:rPr lang="en-US" smtClean="0"/>
              <a:t>9</a:t>
            </a:fld>
            <a:endParaRPr lang="en-US" dirty="0"/>
          </a:p>
        </p:txBody>
      </p:sp>
    </p:spTree>
    <p:extLst>
      <p:ext uri="{BB962C8B-B14F-4D97-AF65-F5344CB8AC3E}">
        <p14:creationId xmlns:p14="http://schemas.microsoft.com/office/powerpoint/2010/main" val="4196961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southern@banksouthern.com" TargetMode="External"/><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1" y="2826025"/>
            <a:ext cx="8226323" cy="1899687"/>
          </a:xfrm>
          <a:prstGeom prst="rect">
            <a:avLst/>
          </a:prstGeom>
        </p:spPr>
      </p:pic>
      <p:sp>
        <p:nvSpPr>
          <p:cNvPr id="7" name="Rectangle 6"/>
          <p:cNvSpPr/>
          <p:nvPr/>
        </p:nvSpPr>
        <p:spPr>
          <a:xfrm>
            <a:off x="-119271" y="0"/>
            <a:ext cx="9528313" cy="90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7072" y="5331308"/>
            <a:ext cx="8389856" cy="1205948"/>
          </a:xfrm>
        </p:spPr>
        <p:txBody>
          <a:bodyPr lIns="0" tIns="0" rIns="0" bIns="0" anchor="ctr" anchorCtr="0">
            <a:noAutofit/>
          </a:bodyPr>
          <a:lstStyle>
            <a:lvl1pPr algn="ctr">
              <a:defRPr sz="4400" i="0" baseline="0">
                <a:solidFill>
                  <a:schemeClr val="tx1"/>
                </a:solidFill>
              </a:defRPr>
            </a:lvl1pPr>
          </a:lstStyle>
          <a:p>
            <a:r>
              <a:rPr lang="en-US" dirty="0" smtClean="0"/>
              <a:t>The Financial Education Library</a:t>
            </a:r>
            <a:endParaRPr lang="en-US" dirty="0"/>
          </a:p>
        </p:txBody>
      </p:sp>
    </p:spTree>
    <p:extLst>
      <p:ext uri="{BB962C8B-B14F-4D97-AF65-F5344CB8AC3E}">
        <p14:creationId xmlns:p14="http://schemas.microsoft.com/office/powerpoint/2010/main" val="12334881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411218"/>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38" y="2398642"/>
            <a:ext cx="2949575" cy="34703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6/3/2015</a:t>
            </a:r>
            <a:endParaRPr lang="en-US"/>
          </a:p>
        </p:txBody>
      </p:sp>
      <p:sp>
        <p:nvSpPr>
          <p:cNvPr id="6" name="Footer Placeholder 5"/>
          <p:cNvSpPr>
            <a:spLocks noGrp="1"/>
          </p:cNvSpPr>
          <p:nvPr>
            <p:ph type="ftr" sz="quarter" idx="11"/>
          </p:nvPr>
        </p:nvSpPr>
        <p:spPr/>
        <p:txBody>
          <a:bodyPr/>
          <a:lstStyle/>
          <a:p>
            <a:r>
              <a:rPr lang="en-US" smtClean="0"/>
              <a:t>Strategic Plan Update</a:t>
            </a:r>
            <a:endParaRPr lang="en-US"/>
          </a:p>
        </p:txBody>
      </p:sp>
      <p:sp>
        <p:nvSpPr>
          <p:cNvPr id="7" name="Slide Number Placeholder 6"/>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3299177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4873625"/>
          </a:xfrm>
        </p:spPr>
        <p:txBody>
          <a:bodyPr anchor="t" anchorCtr="0">
            <a:normAutofit/>
          </a:bodyPr>
          <a:lstStyle>
            <a:lvl1pPr>
              <a:lnSpc>
                <a:spcPct val="100000"/>
              </a:lnSpc>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r>
              <a:rPr lang="en-US" smtClean="0"/>
              <a:t>6/3/2015</a:t>
            </a:r>
            <a:endParaRPr lang="en-US"/>
          </a:p>
        </p:txBody>
      </p:sp>
      <p:sp>
        <p:nvSpPr>
          <p:cNvPr id="6" name="Footer Placeholder 5"/>
          <p:cNvSpPr>
            <a:spLocks noGrp="1"/>
          </p:cNvSpPr>
          <p:nvPr>
            <p:ph type="ftr" sz="quarter" idx="11"/>
          </p:nvPr>
        </p:nvSpPr>
        <p:spPr/>
        <p:txBody>
          <a:bodyPr/>
          <a:lstStyle/>
          <a:p>
            <a:r>
              <a:rPr lang="en-US" smtClean="0"/>
              <a:t>Strategic Plan Update</a:t>
            </a:r>
            <a:endParaRPr lang="en-US"/>
          </a:p>
        </p:txBody>
      </p:sp>
      <p:sp>
        <p:nvSpPr>
          <p:cNvPr id="7" name="Slide Number Placeholder 6"/>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2938312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7" name="Rectangle 6"/>
          <p:cNvSpPr/>
          <p:nvPr/>
        </p:nvSpPr>
        <p:spPr>
          <a:xfrm>
            <a:off x="-319658" y="-43963"/>
            <a:ext cx="9528313" cy="90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9" y="201417"/>
            <a:ext cx="9143198" cy="763456"/>
          </a:xfrm>
          <a:prstGeom prst="rect">
            <a:avLst/>
          </a:prstGeom>
        </p:spPr>
      </p:pic>
      <p:sp>
        <p:nvSpPr>
          <p:cNvPr id="11" name="Content Placeholder 2"/>
          <p:cNvSpPr>
            <a:spLocks noGrp="1"/>
          </p:cNvSpPr>
          <p:nvPr>
            <p:ph idx="1"/>
          </p:nvPr>
        </p:nvSpPr>
        <p:spPr>
          <a:xfrm>
            <a:off x="628650" y="1225262"/>
            <a:ext cx="7886700" cy="4351338"/>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628650" y="268573"/>
            <a:ext cx="7886700" cy="555965"/>
          </a:xfrm>
        </p:spPr>
        <p:txBody>
          <a:bodyPr>
            <a:noAutofit/>
          </a:bodyPr>
          <a:lstStyle>
            <a:lvl1pPr>
              <a:defRPr sz="3600" b="1">
                <a:solidFill>
                  <a:schemeClr val="bg1"/>
                </a:solidFill>
                <a:effectLst>
                  <a:outerShdw blurRad="38100" dist="38100" dir="2700000" algn="tl">
                    <a:srgbClr val="000000">
                      <a:alpha val="43137"/>
                    </a:srgbClr>
                  </a:outerShdw>
                </a:effectLst>
                <a:latin typeface="Chaparral Pro" panose="020605030405050202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63783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7" name="Rectangle 6"/>
          <p:cNvSpPr/>
          <p:nvPr/>
        </p:nvSpPr>
        <p:spPr>
          <a:xfrm>
            <a:off x="-119271" y="0"/>
            <a:ext cx="9528313" cy="90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89" y="1649428"/>
            <a:ext cx="8346421" cy="1418892"/>
          </a:xfrm>
          <a:prstGeom prst="rect">
            <a:avLst/>
          </a:prstGeom>
        </p:spPr>
      </p:pic>
      <p:sp>
        <p:nvSpPr>
          <p:cNvPr id="9" name="Subtitle 2"/>
          <p:cNvSpPr txBox="1">
            <a:spLocks/>
          </p:cNvSpPr>
          <p:nvPr/>
        </p:nvSpPr>
        <p:spPr>
          <a:xfrm>
            <a:off x="1764526" y="3053248"/>
            <a:ext cx="5614948" cy="21399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baseline="0">
                <a:solidFill>
                  <a:schemeClr val="tx1">
                    <a:lumMod val="75000"/>
                    <a:lumOff val="25000"/>
                  </a:schemeClr>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b="1" dirty="0" smtClean="0"/>
              <a:t>banksouthern.com</a:t>
            </a:r>
          </a:p>
          <a:p>
            <a:pPr algn="ctr"/>
            <a:r>
              <a:rPr lang="en-US" sz="2800" b="1" dirty="0" smtClean="0"/>
              <a:t>southernpartners.org</a:t>
            </a:r>
          </a:p>
        </p:txBody>
      </p:sp>
      <p:sp>
        <p:nvSpPr>
          <p:cNvPr id="10" name="Subtitle 2"/>
          <p:cNvSpPr txBox="1">
            <a:spLocks/>
          </p:cNvSpPr>
          <p:nvPr/>
        </p:nvSpPr>
        <p:spPr>
          <a:xfrm>
            <a:off x="3464561" y="4551680"/>
            <a:ext cx="4819816" cy="19278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baseline="0">
                <a:solidFill>
                  <a:schemeClr val="tx1">
                    <a:lumMod val="75000"/>
                    <a:lumOff val="25000"/>
                  </a:schemeClr>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200" dirty="0" smtClean="0">
                <a:hlinkClick r:id="rId3"/>
              </a:rPr>
              <a:t>southern@banksouthern.com</a:t>
            </a:r>
            <a:endParaRPr lang="en-US" sz="2200" dirty="0" smtClean="0"/>
          </a:p>
          <a:p>
            <a:pPr algn="r"/>
            <a:r>
              <a:rPr lang="en-US" sz="2200" dirty="0" smtClean="0"/>
              <a:t>facebook.com/</a:t>
            </a:r>
            <a:r>
              <a:rPr lang="en-US" sz="2200" dirty="0" err="1" smtClean="0"/>
              <a:t>southernbancorp</a:t>
            </a:r>
            <a:endParaRPr lang="en-US" sz="2200" dirty="0" smtClean="0"/>
          </a:p>
          <a:p>
            <a:pPr algn="r"/>
            <a:r>
              <a:rPr lang="en-US" sz="2200" dirty="0" smtClean="0"/>
              <a:t>@</a:t>
            </a:r>
            <a:r>
              <a:rPr lang="en-US" sz="2200" dirty="0" err="1" smtClean="0"/>
              <a:t>southernbancorp</a:t>
            </a:r>
            <a:endParaRPr lang="en-US" sz="2200" dirty="0" smtClean="0"/>
          </a:p>
          <a:p>
            <a:pPr algn="r"/>
            <a:r>
              <a:rPr lang="en-US" sz="2200" dirty="0" smtClean="0"/>
              <a:t>vimeo.com/southern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6354" y="4538428"/>
            <a:ext cx="398927" cy="3989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4649" y="4971067"/>
            <a:ext cx="402336" cy="40233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4649" y="5407115"/>
            <a:ext cx="402336" cy="4023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4649" y="5843163"/>
            <a:ext cx="402336" cy="402336"/>
          </a:xfrm>
          <a:prstGeom prst="rect">
            <a:avLst/>
          </a:prstGeom>
        </p:spPr>
      </p:pic>
    </p:spTree>
    <p:extLst>
      <p:ext uri="{BB962C8B-B14F-4D97-AF65-F5344CB8AC3E}">
        <p14:creationId xmlns:p14="http://schemas.microsoft.com/office/powerpoint/2010/main" val="29679531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6/3/2015</a:t>
            </a:r>
            <a:endParaRPr lang="en-US"/>
          </a:p>
        </p:txBody>
      </p:sp>
      <p:sp>
        <p:nvSpPr>
          <p:cNvPr id="5" name="Footer Placeholder 4"/>
          <p:cNvSpPr>
            <a:spLocks noGrp="1"/>
          </p:cNvSpPr>
          <p:nvPr>
            <p:ph type="ftr" sz="quarter" idx="11"/>
          </p:nvPr>
        </p:nvSpPr>
        <p:spPr/>
        <p:txBody>
          <a:bodyPr/>
          <a:lstStyle>
            <a:lvl1pPr>
              <a:defRPr/>
            </a:lvl1pPr>
          </a:lstStyle>
          <a:p>
            <a:r>
              <a:rPr lang="en-US" dirty="0" smtClean="0"/>
              <a:t>The Basics of Credit</a:t>
            </a:r>
            <a:endParaRPr lang="en-US" dirty="0"/>
          </a:p>
        </p:txBody>
      </p:sp>
      <p:sp>
        <p:nvSpPr>
          <p:cNvPr id="6" name="Slide Number Placeholder 5"/>
          <p:cNvSpPr>
            <a:spLocks noGrp="1"/>
          </p:cNvSpPr>
          <p:nvPr>
            <p:ph type="sldNum" sz="quarter" idx="12"/>
          </p:nvPr>
        </p:nvSpPr>
        <p:spPr/>
        <p:txBody>
          <a:bodyPr/>
          <a:lstStyle/>
          <a:p>
            <a:fld id="{1D22BE5C-DAAB-4EC3-B3DC-267E4A993F7A}" type="slidenum">
              <a:rPr lang="en-US" smtClean="0"/>
              <a:t>‹#›</a:t>
            </a:fld>
            <a:endParaRPr lang="en-US"/>
          </a:p>
        </p:txBody>
      </p:sp>
      <p:sp>
        <p:nvSpPr>
          <p:cNvPr id="7" name="TextBox 6"/>
          <p:cNvSpPr txBox="1"/>
          <p:nvPr userDrawn="1"/>
        </p:nvSpPr>
        <p:spPr>
          <a:xfrm>
            <a:off x="433633" y="169682"/>
            <a:ext cx="3280528" cy="5844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00046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6/3/2015</a:t>
            </a:r>
            <a:endParaRPr lang="en-US"/>
          </a:p>
        </p:txBody>
      </p:sp>
      <p:sp>
        <p:nvSpPr>
          <p:cNvPr id="5" name="Footer Placeholder 4"/>
          <p:cNvSpPr>
            <a:spLocks noGrp="1"/>
          </p:cNvSpPr>
          <p:nvPr>
            <p:ph type="ftr" sz="quarter" idx="11"/>
          </p:nvPr>
        </p:nvSpPr>
        <p:spPr/>
        <p:txBody>
          <a:bodyPr/>
          <a:lstStyle/>
          <a:p>
            <a:r>
              <a:rPr lang="en-US" smtClean="0"/>
              <a:t>Strategic Plan Update</a:t>
            </a:r>
            <a:endParaRPr lang="en-US"/>
          </a:p>
        </p:txBody>
      </p:sp>
      <p:sp>
        <p:nvSpPr>
          <p:cNvPr id="6" name="Slide Number Placeholder 5"/>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24985515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6/3/2015</a:t>
            </a:r>
            <a:endParaRPr lang="en-US"/>
          </a:p>
        </p:txBody>
      </p:sp>
      <p:sp>
        <p:nvSpPr>
          <p:cNvPr id="6" name="Footer Placeholder 5"/>
          <p:cNvSpPr>
            <a:spLocks noGrp="1"/>
          </p:cNvSpPr>
          <p:nvPr>
            <p:ph type="ftr" sz="quarter" idx="11"/>
          </p:nvPr>
        </p:nvSpPr>
        <p:spPr/>
        <p:txBody>
          <a:bodyPr/>
          <a:lstStyle/>
          <a:p>
            <a:r>
              <a:rPr lang="en-US" smtClean="0"/>
              <a:t>Strategic Plan Update</a:t>
            </a:r>
            <a:endParaRPr lang="en-US"/>
          </a:p>
        </p:txBody>
      </p:sp>
      <p:sp>
        <p:nvSpPr>
          <p:cNvPr id="7" name="Slide Number Placeholder 6"/>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33208082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55547"/>
            <a:ext cx="7886700" cy="93514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6/3/2015</a:t>
            </a:r>
            <a:endParaRPr lang="en-US"/>
          </a:p>
        </p:txBody>
      </p:sp>
      <p:sp>
        <p:nvSpPr>
          <p:cNvPr id="8" name="Footer Placeholder 7"/>
          <p:cNvSpPr>
            <a:spLocks noGrp="1"/>
          </p:cNvSpPr>
          <p:nvPr>
            <p:ph type="ftr" sz="quarter" idx="11"/>
          </p:nvPr>
        </p:nvSpPr>
        <p:spPr/>
        <p:txBody>
          <a:bodyPr/>
          <a:lstStyle/>
          <a:p>
            <a:r>
              <a:rPr lang="en-US" smtClean="0"/>
              <a:t>Strategic Plan Update</a:t>
            </a:r>
            <a:endParaRPr lang="en-US"/>
          </a:p>
        </p:txBody>
      </p:sp>
      <p:sp>
        <p:nvSpPr>
          <p:cNvPr id="9" name="Slide Number Placeholder 8"/>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2999729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6/3/2015</a:t>
            </a:r>
            <a:endParaRPr lang="en-US"/>
          </a:p>
        </p:txBody>
      </p:sp>
      <p:sp>
        <p:nvSpPr>
          <p:cNvPr id="4" name="Footer Placeholder 3"/>
          <p:cNvSpPr>
            <a:spLocks noGrp="1"/>
          </p:cNvSpPr>
          <p:nvPr>
            <p:ph type="ftr" sz="quarter" idx="11"/>
          </p:nvPr>
        </p:nvSpPr>
        <p:spPr/>
        <p:txBody>
          <a:bodyPr/>
          <a:lstStyle/>
          <a:p>
            <a:r>
              <a:rPr lang="en-US" smtClean="0"/>
              <a:t>Strategic Plan Update</a:t>
            </a:r>
            <a:endParaRPr lang="en-US"/>
          </a:p>
        </p:txBody>
      </p:sp>
      <p:sp>
        <p:nvSpPr>
          <p:cNvPr id="5" name="Slide Number Placeholder 4"/>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228786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6/3/2015</a:t>
            </a:r>
            <a:endParaRPr lang="en-US"/>
          </a:p>
        </p:txBody>
      </p:sp>
      <p:sp>
        <p:nvSpPr>
          <p:cNvPr id="3" name="Footer Placeholder 2"/>
          <p:cNvSpPr>
            <a:spLocks noGrp="1"/>
          </p:cNvSpPr>
          <p:nvPr>
            <p:ph type="ftr" sz="quarter" idx="11"/>
          </p:nvPr>
        </p:nvSpPr>
        <p:spPr/>
        <p:txBody>
          <a:bodyPr/>
          <a:lstStyle/>
          <a:p>
            <a:r>
              <a:rPr lang="en-US" smtClean="0"/>
              <a:t>Strategic Plan Update</a:t>
            </a:r>
            <a:endParaRPr lang="en-US"/>
          </a:p>
        </p:txBody>
      </p:sp>
      <p:sp>
        <p:nvSpPr>
          <p:cNvPr id="4" name="Slide Number Placeholder 3"/>
          <p:cNvSpPr>
            <a:spLocks noGrp="1"/>
          </p:cNvSpPr>
          <p:nvPr>
            <p:ph type="sldNum" sz="quarter" idx="12"/>
          </p:nvPr>
        </p:nvSpPr>
        <p:spPr/>
        <p:txBody>
          <a:bodyPr/>
          <a:lstStyle/>
          <a:p>
            <a:fld id="{1D22BE5C-DAAB-4EC3-B3DC-267E4A993F7A}" type="slidenum">
              <a:rPr lang="en-US" smtClean="0"/>
              <a:t>‹#›</a:t>
            </a:fld>
            <a:endParaRPr lang="en-US"/>
          </a:p>
        </p:txBody>
      </p:sp>
    </p:spTree>
    <p:extLst>
      <p:ext uri="{BB962C8B-B14F-4D97-AF65-F5344CB8AC3E}">
        <p14:creationId xmlns:p14="http://schemas.microsoft.com/office/powerpoint/2010/main" val="1691051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55095" y="194872"/>
            <a:ext cx="3896139" cy="545919"/>
          </a:xfrm>
          <a:prstGeom prst="rect">
            <a:avLst/>
          </a:prstGeom>
        </p:spPr>
      </p:pic>
      <p:sp>
        <p:nvSpPr>
          <p:cNvPr id="2" name="Title Placeholder 1"/>
          <p:cNvSpPr>
            <a:spLocks noGrp="1"/>
          </p:cNvSpPr>
          <p:nvPr>
            <p:ph type="title"/>
          </p:nvPr>
        </p:nvSpPr>
        <p:spPr>
          <a:xfrm>
            <a:off x="628650" y="774701"/>
            <a:ext cx="7886700" cy="8715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6/3/2015</a:t>
            </a:r>
            <a:endParaRPr lang="en-US"/>
          </a:p>
        </p:txBody>
      </p:sp>
      <p:sp>
        <p:nvSpPr>
          <p:cNvPr id="5" name="Footer Placeholder 4"/>
          <p:cNvSpPr>
            <a:spLocks noGrp="1"/>
          </p:cNvSpPr>
          <p:nvPr>
            <p:ph type="ftr" sz="quarter" idx="3"/>
          </p:nvPr>
        </p:nvSpPr>
        <p:spPr>
          <a:xfrm>
            <a:off x="5429250" y="285268"/>
            <a:ext cx="3086100" cy="365125"/>
          </a:xfrm>
          <a:prstGeom prst="rect">
            <a:avLst/>
          </a:prstGeom>
        </p:spPr>
        <p:txBody>
          <a:bodyPr vert="horz" lIns="0" tIns="0" rIns="0" bIns="0" rtlCol="0" anchor="ctr"/>
          <a:lstStyle>
            <a:lvl1pPr algn="r">
              <a:defRPr sz="2000">
                <a:solidFill>
                  <a:schemeClr val="bg1"/>
                </a:solidFill>
                <a:latin typeface="Franklin Gothic Medium" panose="020B0603020102020204" pitchFamily="34" charset="0"/>
              </a:defRPr>
            </a:lvl1pPr>
          </a:lstStyle>
          <a:p>
            <a:r>
              <a:rPr lang="en-US" dirty="0" smtClean="0"/>
              <a:t>The B</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2BE5C-DAAB-4EC3-B3DC-267E4A993F7A}" type="slidenum">
              <a:rPr lang="en-US" smtClean="0"/>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4354" y="193847"/>
            <a:ext cx="2499415" cy="424900"/>
          </a:xfrm>
          <a:prstGeom prst="rect">
            <a:avLst/>
          </a:prstGeom>
        </p:spPr>
      </p:pic>
      <p:sp>
        <p:nvSpPr>
          <p:cNvPr id="8" name="Rectangle 7"/>
          <p:cNvSpPr/>
          <p:nvPr/>
        </p:nvSpPr>
        <p:spPr>
          <a:xfrm>
            <a:off x="0" y="6721475"/>
            <a:ext cx="9144000" cy="136525"/>
          </a:xfrm>
          <a:prstGeom prst="rect">
            <a:avLst/>
          </a:prstGeom>
          <a:solidFill>
            <a:srgbClr val="60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36578"/>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1" kern="1200">
          <a:solidFill>
            <a:schemeClr val="tx1">
              <a:lumMod val="75000"/>
              <a:lumOff val="25000"/>
            </a:schemeClr>
          </a:solidFill>
          <a:latin typeface="Chaparral Pro" panose="02060503040505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75000"/>
              <a:lumOff val="2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www.transunion.com/" TargetMode="External"/><Relationship Id="rId3" Type="http://schemas.openxmlformats.org/officeDocument/2006/relationships/image" Target="../media/image9.jpg"/><Relationship Id="rId7" Type="http://schemas.openxmlformats.org/officeDocument/2006/relationships/hyperlink" Target="http://www.experian.com/"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www.equifax.com/" TargetMode="External"/><Relationship Id="rId5" Type="http://schemas.openxmlformats.org/officeDocument/2006/relationships/hyperlink" Target="http://www.experian.com/credit_report_basics/pdf/samplecreditreport.pdf" TargetMode="External"/><Relationship Id="rId4" Type="http://schemas.openxmlformats.org/officeDocument/2006/relationships/hyperlink" Target="http://www.annualcreditreport.com/" TargetMode="External"/><Relationship Id="rId9" Type="http://schemas.openxmlformats.org/officeDocument/2006/relationships/hyperlink" Target="http://www.ftc.gov/cred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7072" y="5488231"/>
            <a:ext cx="8389856" cy="1205948"/>
          </a:xfrm>
        </p:spPr>
        <p:txBody>
          <a:bodyPr/>
          <a:lstStyle/>
          <a:p>
            <a:r>
              <a:rPr lang="en-US" sz="3200" b="0" dirty="0" smtClean="0"/>
              <a:t>Financial </a:t>
            </a:r>
            <a:r>
              <a:rPr lang="en-US" sz="3200" b="0" dirty="0"/>
              <a:t>Education </a:t>
            </a:r>
            <a:r>
              <a:rPr lang="en-US" sz="3200" b="0" dirty="0" smtClean="0"/>
              <a:t>Series</a:t>
            </a:r>
            <a:br>
              <a:rPr lang="en-US" sz="3200" b="0" dirty="0" smtClean="0"/>
            </a:br>
            <a:r>
              <a:rPr lang="en-US" sz="2000" b="0" dirty="0"/>
              <a:t>Volume </a:t>
            </a:r>
            <a:r>
              <a:rPr lang="en-US" sz="2000" b="0" dirty="0" smtClean="0"/>
              <a:t>1– Updated October 2015</a:t>
            </a:r>
            <a:endParaRPr lang="en-US" sz="3200" b="0" dirty="0"/>
          </a:p>
        </p:txBody>
      </p:sp>
      <p:sp>
        <p:nvSpPr>
          <p:cNvPr id="5" name="TextBox 4"/>
          <p:cNvSpPr txBox="1"/>
          <p:nvPr/>
        </p:nvSpPr>
        <p:spPr>
          <a:xfrm>
            <a:off x="122664" y="3323064"/>
            <a:ext cx="8419171" cy="738664"/>
          </a:xfrm>
          <a:prstGeom prst="rect">
            <a:avLst/>
          </a:prstGeom>
          <a:noFill/>
        </p:spPr>
        <p:txBody>
          <a:bodyPr wrap="square" rtlCol="0">
            <a:spAutoFit/>
          </a:bodyPr>
          <a:lstStyle/>
          <a:p>
            <a:r>
              <a:rPr lang="en-US" sz="4200" b="1" dirty="0" smtClean="0">
                <a:solidFill>
                  <a:schemeClr val="bg1"/>
                </a:solidFill>
                <a:latin typeface="Chaparral Pro" pitchFamily="18" charset="0"/>
              </a:rPr>
              <a:t>Know Your Credit Report</a:t>
            </a:r>
            <a:endParaRPr lang="en-US" sz="4200" b="1" dirty="0">
              <a:solidFill>
                <a:schemeClr val="bg1"/>
              </a:solidFill>
              <a:latin typeface="Chaparral Pro"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303" y="577968"/>
            <a:ext cx="6813395" cy="979238"/>
          </a:xfrm>
          <a:prstGeom prst="rect">
            <a:avLst/>
          </a:prstGeom>
        </p:spPr>
      </p:pic>
      <p:sp>
        <p:nvSpPr>
          <p:cNvPr id="3" name="TextBox 2"/>
          <p:cNvSpPr txBox="1"/>
          <p:nvPr/>
        </p:nvSpPr>
        <p:spPr>
          <a:xfrm>
            <a:off x="4033954" y="1557206"/>
            <a:ext cx="1076092" cy="369332"/>
          </a:xfrm>
          <a:prstGeom prst="rect">
            <a:avLst/>
          </a:prstGeom>
          <a:noFill/>
        </p:spPr>
        <p:txBody>
          <a:bodyPr wrap="square" rtlCol="0">
            <a:spAutoFit/>
          </a:bodyPr>
          <a:lstStyle/>
          <a:p>
            <a:r>
              <a:rPr lang="en-US" dirty="0" smtClean="0">
                <a:solidFill>
                  <a:schemeClr val="tx1">
                    <a:lumMod val="40000"/>
                    <a:lumOff val="60000"/>
                  </a:schemeClr>
                </a:solidFill>
                <a:latin typeface="Georgia" pitchFamily="18" charset="0"/>
              </a:rPr>
              <a:t>presents</a:t>
            </a:r>
            <a:endParaRPr lang="en-US" dirty="0">
              <a:solidFill>
                <a:schemeClr val="tx1">
                  <a:lumMod val="40000"/>
                  <a:lumOff val="60000"/>
                </a:schemeClr>
              </a:solidFill>
              <a:latin typeface="Georgia" pitchFamily="18" charset="0"/>
            </a:endParaRPr>
          </a:p>
        </p:txBody>
      </p:sp>
    </p:spTree>
    <p:extLst>
      <p:ext uri="{BB962C8B-B14F-4D97-AF65-F5344CB8AC3E}">
        <p14:creationId xmlns:p14="http://schemas.microsoft.com/office/powerpoint/2010/main" val="1027398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Credit Report Information</a:t>
            </a:r>
            <a:endParaRPr lang="en-US" sz="4800" dirty="0"/>
          </a:p>
        </p:txBody>
      </p:sp>
      <p:sp>
        <p:nvSpPr>
          <p:cNvPr id="14" name="Content Placeholder 13"/>
          <p:cNvSpPr>
            <a:spLocks noGrp="1"/>
          </p:cNvSpPr>
          <p:nvPr>
            <p:ph idx="1"/>
          </p:nvPr>
        </p:nvSpPr>
        <p:spPr>
          <a:xfrm>
            <a:off x="509471" y="1690845"/>
            <a:ext cx="7886700" cy="4351338"/>
          </a:xfrm>
        </p:spPr>
        <p:txBody>
          <a:bodyPr/>
          <a:lstStyle/>
          <a:p>
            <a:pPr marL="0" indent="0">
              <a:buNone/>
            </a:pPr>
            <a:r>
              <a:rPr lang="en-US" sz="2800" dirty="0"/>
              <a:t>1. </a:t>
            </a:r>
            <a:r>
              <a:rPr lang="en-US" sz="2800" b="1" dirty="0"/>
              <a:t>Identifying information, including</a:t>
            </a:r>
            <a:r>
              <a:rPr lang="en-US" sz="2800" dirty="0"/>
              <a:t>: </a:t>
            </a:r>
          </a:p>
          <a:p>
            <a:pPr lvl="1"/>
            <a:r>
              <a:rPr lang="en-US" dirty="0"/>
              <a:t>Name </a:t>
            </a:r>
          </a:p>
          <a:p>
            <a:pPr lvl="1"/>
            <a:r>
              <a:rPr lang="en-US" dirty="0"/>
              <a:t>Social Security Number (SSN) </a:t>
            </a:r>
          </a:p>
          <a:p>
            <a:pPr lvl="1"/>
            <a:r>
              <a:rPr lang="en-US" dirty="0"/>
              <a:t>Current and previous addresses </a:t>
            </a:r>
          </a:p>
          <a:p>
            <a:pPr lvl="1"/>
            <a:r>
              <a:rPr lang="en-US" dirty="0"/>
              <a:t>Telephone number </a:t>
            </a:r>
          </a:p>
          <a:p>
            <a:pPr lvl="1"/>
            <a:r>
              <a:rPr lang="en-US" dirty="0"/>
              <a:t>Birth date </a:t>
            </a:r>
          </a:p>
          <a:p>
            <a:pPr lvl="1"/>
            <a:r>
              <a:rPr lang="en-US" dirty="0"/>
              <a:t>Current and previous employers </a:t>
            </a:r>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a:t>Credit Report Information</a:t>
            </a:r>
          </a:p>
        </p:txBody>
      </p:sp>
      <p:sp>
        <p:nvSpPr>
          <p:cNvPr id="14" name="Content Placeholder 13"/>
          <p:cNvSpPr>
            <a:spLocks noGrp="1"/>
          </p:cNvSpPr>
          <p:nvPr>
            <p:ph idx="1"/>
          </p:nvPr>
        </p:nvSpPr>
        <p:spPr>
          <a:xfrm>
            <a:off x="509471" y="1690845"/>
            <a:ext cx="7886700" cy="4351338"/>
          </a:xfrm>
        </p:spPr>
        <p:txBody>
          <a:bodyPr>
            <a:normAutofit/>
          </a:bodyPr>
          <a:lstStyle/>
          <a:p>
            <a:pPr marL="0" indent="0">
              <a:buNone/>
            </a:pPr>
            <a:r>
              <a:rPr lang="en-US" sz="2800" dirty="0"/>
              <a:t>2. </a:t>
            </a:r>
            <a:r>
              <a:rPr lang="en-US" sz="2800" b="1" dirty="0"/>
              <a:t>A credit history </a:t>
            </a:r>
            <a:r>
              <a:rPr lang="en-US" sz="2800" b="1" dirty="0" smtClean="0"/>
              <a:t/>
            </a:r>
            <a:br>
              <a:rPr lang="en-US" sz="2800" b="1" dirty="0" smtClean="0"/>
            </a:br>
            <a:endParaRPr lang="en-US" sz="2800" b="1" dirty="0"/>
          </a:p>
          <a:p>
            <a:pPr marL="0" indent="0">
              <a:buNone/>
            </a:pPr>
            <a:r>
              <a:rPr lang="en-US" sz="2800" dirty="0"/>
              <a:t>3. </a:t>
            </a:r>
            <a:r>
              <a:rPr lang="en-US" sz="2800" b="1" dirty="0"/>
              <a:t>A list of inquiries  </a:t>
            </a:r>
          </a:p>
          <a:p>
            <a:pPr lvl="1"/>
            <a:r>
              <a:rPr lang="en-US" dirty="0"/>
              <a:t>Those that </a:t>
            </a:r>
            <a:r>
              <a:rPr lang="en-US" dirty="0" smtClean="0"/>
              <a:t>do not affect </a:t>
            </a:r>
            <a:r>
              <a:rPr lang="en-US" dirty="0"/>
              <a:t>a credit </a:t>
            </a:r>
            <a:r>
              <a:rPr lang="en-US" dirty="0" smtClean="0"/>
              <a:t>score. </a:t>
            </a:r>
            <a:br>
              <a:rPr lang="en-US" dirty="0" smtClean="0"/>
            </a:br>
            <a:r>
              <a:rPr lang="en-US" dirty="0" smtClean="0"/>
              <a:t>(</a:t>
            </a:r>
            <a:r>
              <a:rPr lang="en-US" dirty="0"/>
              <a:t>soft pull</a:t>
            </a:r>
            <a:r>
              <a:rPr lang="en-US" dirty="0" smtClean="0"/>
              <a:t>)  </a:t>
            </a:r>
            <a:endParaRPr lang="en-US" dirty="0"/>
          </a:p>
          <a:p>
            <a:pPr lvl="1"/>
            <a:r>
              <a:rPr lang="en-US" dirty="0"/>
              <a:t>Those </a:t>
            </a:r>
            <a:r>
              <a:rPr lang="en-US" dirty="0" smtClean="0"/>
              <a:t>that do affect </a:t>
            </a:r>
            <a:r>
              <a:rPr lang="en-US" dirty="0"/>
              <a:t>a credit </a:t>
            </a:r>
            <a:r>
              <a:rPr lang="en-US" dirty="0" smtClean="0"/>
              <a:t>score. </a:t>
            </a:r>
            <a:br>
              <a:rPr lang="en-US" dirty="0" smtClean="0"/>
            </a:br>
            <a:r>
              <a:rPr lang="en-US" dirty="0" smtClean="0"/>
              <a:t>(</a:t>
            </a:r>
            <a:r>
              <a:rPr lang="en-US" dirty="0"/>
              <a:t>hard pull</a:t>
            </a:r>
            <a:r>
              <a:rPr lang="en-US" dirty="0" smtClean="0"/>
              <a:t>)</a:t>
            </a:r>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a:t>Credit Report Information</a:t>
            </a:r>
          </a:p>
        </p:txBody>
      </p:sp>
      <p:sp>
        <p:nvSpPr>
          <p:cNvPr id="14" name="Content Placeholder 13"/>
          <p:cNvSpPr>
            <a:spLocks noGrp="1"/>
          </p:cNvSpPr>
          <p:nvPr>
            <p:ph idx="1"/>
          </p:nvPr>
        </p:nvSpPr>
        <p:spPr>
          <a:xfrm>
            <a:off x="509471" y="1690845"/>
            <a:ext cx="7886700" cy="4351338"/>
          </a:xfrm>
        </p:spPr>
        <p:txBody>
          <a:bodyPr/>
          <a:lstStyle/>
          <a:p>
            <a:pPr marL="0" indent="0">
              <a:buNone/>
            </a:pPr>
            <a:r>
              <a:rPr lang="en-US" sz="2800" dirty="0" smtClean="0"/>
              <a:t>4. </a:t>
            </a:r>
            <a:r>
              <a:rPr lang="en-US" sz="2800" b="1" dirty="0" smtClean="0"/>
              <a:t>A public record, for example:</a:t>
            </a:r>
          </a:p>
          <a:p>
            <a:pPr lvl="1"/>
            <a:r>
              <a:rPr lang="en-US" dirty="0" smtClean="0"/>
              <a:t>bankruptcies </a:t>
            </a:r>
          </a:p>
          <a:p>
            <a:pPr lvl="1"/>
            <a:r>
              <a:rPr lang="en-US" dirty="0" smtClean="0"/>
              <a:t>foreclosures </a:t>
            </a:r>
          </a:p>
          <a:p>
            <a:pPr lvl="1"/>
            <a:r>
              <a:rPr lang="en-US" dirty="0" smtClean="0"/>
              <a:t>tax liens</a:t>
            </a:r>
          </a:p>
          <a:p>
            <a:pPr lvl="1"/>
            <a:r>
              <a:rPr lang="en-US" dirty="0" smtClean="0"/>
              <a:t>civil judgments</a:t>
            </a:r>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5875" r="4302" b="5324"/>
          <a:stretch/>
        </p:blipFill>
        <p:spPr bwMode="auto">
          <a:xfrm>
            <a:off x="3852483" y="2642838"/>
            <a:ext cx="4834318" cy="3773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a:t>Credit Report Information</a:t>
            </a:r>
          </a:p>
        </p:txBody>
      </p:sp>
      <p:sp>
        <p:nvSpPr>
          <p:cNvPr id="14" name="Content Placeholder 13"/>
          <p:cNvSpPr>
            <a:spLocks noGrp="1"/>
          </p:cNvSpPr>
          <p:nvPr>
            <p:ph idx="1"/>
          </p:nvPr>
        </p:nvSpPr>
        <p:spPr>
          <a:xfrm>
            <a:off x="509471" y="1690845"/>
            <a:ext cx="7886700" cy="4351338"/>
          </a:xfrm>
        </p:spPr>
        <p:txBody>
          <a:bodyPr>
            <a:normAutofit/>
          </a:bodyPr>
          <a:lstStyle/>
          <a:p>
            <a:pPr marL="0" indent="0">
              <a:buNone/>
            </a:pPr>
            <a:r>
              <a:rPr lang="en-US" sz="2800" dirty="0"/>
              <a:t>5. </a:t>
            </a:r>
            <a:r>
              <a:rPr lang="en-US" sz="2800" b="1" dirty="0"/>
              <a:t>Negative information</a:t>
            </a:r>
          </a:p>
          <a:p>
            <a:r>
              <a:rPr lang="en-US" sz="2800" dirty="0"/>
              <a:t>Collection accounts</a:t>
            </a:r>
          </a:p>
          <a:p>
            <a:pPr lvl="2"/>
            <a:r>
              <a:rPr lang="en-US" sz="2800" dirty="0"/>
              <a:t>Including: medical, utilities etc.</a:t>
            </a:r>
          </a:p>
          <a:p>
            <a:r>
              <a:rPr lang="en-US" sz="2800" dirty="0" smtClean="0"/>
              <a:t>Delinquent </a:t>
            </a:r>
            <a:r>
              <a:rPr lang="en-US" sz="2800" dirty="0"/>
              <a:t>student loan payments</a:t>
            </a:r>
          </a:p>
          <a:p>
            <a:r>
              <a:rPr lang="en-US" sz="2800" dirty="0" smtClean="0"/>
              <a:t>Late </a:t>
            </a:r>
            <a:r>
              <a:rPr lang="en-US" sz="2800" dirty="0"/>
              <a:t>child support payments</a:t>
            </a:r>
          </a:p>
          <a:p>
            <a:r>
              <a:rPr lang="en-US" sz="2800" dirty="0"/>
              <a:t>Repossession  </a:t>
            </a:r>
          </a:p>
          <a:p>
            <a:pPr>
              <a:spcAft>
                <a:spcPts val="1200"/>
              </a:spcAft>
              <a:buFont typeface="Wingdings" charset="2"/>
              <a:buChar char="ü"/>
            </a:pPr>
            <a:endParaRPr lang="en-US" sz="2800" dirty="0"/>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Experian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8654"/>
          <a:stretch/>
        </p:blipFill>
        <p:spPr bwMode="auto">
          <a:xfrm>
            <a:off x="89209" y="1718441"/>
            <a:ext cx="8865220" cy="478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Trade Lines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b="64565"/>
          <a:stretch/>
        </p:blipFill>
        <p:spPr bwMode="auto">
          <a:xfrm>
            <a:off x="111889" y="1773043"/>
            <a:ext cx="8931750" cy="360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467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Trade Lines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480" b="3780"/>
          <a:stretch/>
        </p:blipFill>
        <p:spPr bwMode="auto">
          <a:xfrm>
            <a:off x="407020" y="1567943"/>
            <a:ext cx="8736980" cy="488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537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Negative Accounts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371" r="8247"/>
          <a:stretch/>
        </p:blipFill>
        <p:spPr bwMode="auto">
          <a:xfrm>
            <a:off x="200722" y="1761893"/>
            <a:ext cx="8519532" cy="461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314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Good Standing Accounts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4030"/>
          <a:stretch/>
        </p:blipFill>
        <p:spPr bwMode="auto">
          <a:xfrm>
            <a:off x="457200" y="1676401"/>
            <a:ext cx="820729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2166" y="1676401"/>
            <a:ext cx="3178097" cy="102219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77303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Inquiries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602166" y="1676401"/>
            <a:ext cx="3178097" cy="1022194"/>
          </a:xfrm>
          <a:prstGeom prst="rect">
            <a:avLst/>
          </a:prstGeom>
          <a:solidFill>
            <a:schemeClr val="bg1"/>
          </a:solidFill>
        </p:spPr>
        <p:txBody>
          <a:bodyPr wrap="square" rtlCol="0">
            <a:spAutoFit/>
          </a:bodyPr>
          <a:lstStyle/>
          <a:p>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88282" y="1676401"/>
            <a:ext cx="8246459" cy="456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5785945"/>
            <a:ext cx="1891862" cy="6463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7745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Purpose</a:t>
            </a:r>
            <a:endParaRPr lang="en-US" sz="4800" dirty="0"/>
          </a:p>
        </p:txBody>
      </p:sp>
      <p:sp>
        <p:nvSpPr>
          <p:cNvPr id="14" name="Content Placeholder 13"/>
          <p:cNvSpPr>
            <a:spLocks noGrp="1"/>
          </p:cNvSpPr>
          <p:nvPr>
            <p:ph idx="1"/>
          </p:nvPr>
        </p:nvSpPr>
        <p:spPr>
          <a:xfrm>
            <a:off x="509471" y="1690845"/>
            <a:ext cx="7886700" cy="4351338"/>
          </a:xfrm>
        </p:spPr>
        <p:txBody>
          <a:bodyPr/>
          <a:lstStyle/>
          <a:p>
            <a:pPr marL="0" indent="0">
              <a:buNone/>
            </a:pPr>
            <a:r>
              <a:rPr lang="en-US" i="1" dirty="0" smtClean="0"/>
              <a:t>Know Your Credit Report </a:t>
            </a:r>
            <a:r>
              <a:rPr lang="en-US" dirty="0" smtClean="0"/>
              <a:t>will </a:t>
            </a:r>
            <a:r>
              <a:rPr lang="en-US" dirty="0"/>
              <a:t>teach you how to </a:t>
            </a:r>
            <a:r>
              <a:rPr lang="en-US" dirty="0" smtClean="0"/>
              <a:t>order, read and understand your credit </a:t>
            </a:r>
            <a:r>
              <a:rPr lang="en-US" dirty="0"/>
              <a:t>report. </a:t>
            </a:r>
            <a:endParaRPr lang="en-US" dirty="0" smtClean="0"/>
          </a:p>
          <a:p>
            <a:pPr marL="0" indent="0">
              <a:buNone/>
            </a:pPr>
            <a:r>
              <a:rPr lang="en-US" dirty="0" smtClean="0"/>
              <a:t>It </a:t>
            </a:r>
            <a:r>
              <a:rPr lang="en-US" dirty="0"/>
              <a:t>will also provide tips in correcting simple errors </a:t>
            </a:r>
            <a:r>
              <a:rPr lang="en-US" dirty="0" smtClean="0"/>
              <a:t>you may find.</a:t>
            </a:r>
            <a:endParaRPr lang="en-US" dirty="0"/>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smtClean="0">
                <a:solidFill>
                  <a:schemeClr val="bg1"/>
                </a:solidFill>
                <a:latin typeface="Chaparral Pro" pitchFamily="18" charset="0"/>
              </a:rPr>
              <a:t>Know Your Credit Report</a:t>
            </a:r>
            <a:endParaRPr lang="en-US" b="1" dirty="0">
              <a:solidFill>
                <a:schemeClr val="bg1"/>
              </a:solidFill>
              <a:latin typeface="Chaparral Pro"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Tree>
    <p:extLst>
      <p:ext uri="{BB962C8B-B14F-4D97-AF65-F5344CB8AC3E}">
        <p14:creationId xmlns:p14="http://schemas.microsoft.com/office/powerpoint/2010/main" val="3525225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Inquiries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602166" y="1676401"/>
            <a:ext cx="3178097" cy="1022194"/>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6858000" y="5785945"/>
            <a:ext cx="1891862" cy="646386"/>
          </a:xfrm>
          <a:prstGeom prst="rect">
            <a:avLst/>
          </a:prstGeom>
          <a:solidFill>
            <a:schemeClr val="bg1"/>
          </a:solid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030"/>
          <a:stretch/>
        </p:blipFill>
        <p:spPr bwMode="auto">
          <a:xfrm>
            <a:off x="407020" y="1555287"/>
            <a:ext cx="8074918" cy="463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2166" y="1555287"/>
            <a:ext cx="605088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84517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Personal Information</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3770"/>
          <a:stretch/>
        </p:blipFill>
        <p:spPr bwMode="auto">
          <a:xfrm>
            <a:off x="407020" y="1409563"/>
            <a:ext cx="7926779" cy="508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81700" y="5886450"/>
            <a:ext cx="2819400" cy="81915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34463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Personal Information</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5981700" y="5886450"/>
            <a:ext cx="2819400" cy="819150"/>
          </a:xfrm>
          <a:prstGeom prst="rect">
            <a:avLst/>
          </a:prstGeom>
          <a:solidFill>
            <a:schemeClr val="bg1"/>
          </a:solidFill>
        </p:spPr>
        <p:txBody>
          <a:bodyPr wrap="square" rtlCol="0">
            <a:spAutoFit/>
          </a:bodyPr>
          <a:lstStyle/>
          <a:p>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533"/>
          <a:stretch/>
        </p:blipFill>
        <p:spPr bwMode="auto">
          <a:xfrm>
            <a:off x="348701" y="1733549"/>
            <a:ext cx="8605727" cy="329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8700" y="1733548"/>
            <a:ext cx="1937299" cy="76200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9452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Transunion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5981700" y="5886450"/>
            <a:ext cx="2819400" cy="819150"/>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48700" y="1733548"/>
            <a:ext cx="1937299" cy="762001"/>
          </a:xfrm>
          <a:prstGeom prst="rect">
            <a:avLst/>
          </a:prstGeom>
          <a:solidFill>
            <a:schemeClr val="bg1"/>
          </a:solid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1739"/>
          <a:stretch/>
        </p:blipFill>
        <p:spPr bwMode="auto">
          <a:xfrm>
            <a:off x="1383903" y="1591658"/>
            <a:ext cx="6376195" cy="497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14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Transunion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5981700" y="5886450"/>
            <a:ext cx="2819400" cy="819150"/>
          </a:xfrm>
          <a:prstGeom prst="rect">
            <a:avLst/>
          </a:prstGeom>
          <a:solidFill>
            <a:schemeClr val="bg1"/>
          </a:solidFill>
        </p:spPr>
        <p:txBody>
          <a:bodyPr wrap="square" rtlCol="0">
            <a:spAutoFit/>
          </a:bodyPr>
          <a:lstStyle/>
          <a:p>
            <a:endParaRPr lang="en-US" dirty="0"/>
          </a:p>
        </p:txBody>
      </p:sp>
      <p:grpSp>
        <p:nvGrpSpPr>
          <p:cNvPr id="6" name="Group 5"/>
          <p:cNvGrpSpPr/>
          <p:nvPr/>
        </p:nvGrpSpPr>
        <p:grpSpPr>
          <a:xfrm>
            <a:off x="1414026" y="1844565"/>
            <a:ext cx="6315949" cy="4451459"/>
            <a:chOff x="865436" y="1844566"/>
            <a:chExt cx="5791200" cy="4041884"/>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9844" b="1"/>
            <a:stretch/>
          </p:blipFill>
          <p:spPr bwMode="auto">
            <a:xfrm>
              <a:off x="1027358" y="1844566"/>
              <a:ext cx="5505809" cy="14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8884"/>
            <a:stretch/>
          </p:blipFill>
          <p:spPr bwMode="auto">
            <a:xfrm>
              <a:off x="865436" y="2888722"/>
              <a:ext cx="5791200" cy="299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69069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Transunion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5981700" y="5886450"/>
            <a:ext cx="2819400" cy="81915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9998"/>
          <a:stretch/>
        </p:blipFill>
        <p:spPr bwMode="auto">
          <a:xfrm>
            <a:off x="1498621" y="1740119"/>
            <a:ext cx="6146758" cy="464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02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Transunion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2" name="TextBox 1"/>
          <p:cNvSpPr txBox="1"/>
          <p:nvPr/>
        </p:nvSpPr>
        <p:spPr>
          <a:xfrm>
            <a:off x="5981699" y="5907471"/>
            <a:ext cx="2819400" cy="81915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035" b="11647"/>
          <a:stretch/>
        </p:blipFill>
        <p:spPr bwMode="auto">
          <a:xfrm>
            <a:off x="1225476" y="1903107"/>
            <a:ext cx="6693049" cy="439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405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Equifax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078" b="16282"/>
          <a:stretch/>
        </p:blipFill>
        <p:spPr bwMode="auto">
          <a:xfrm>
            <a:off x="1171808" y="1479741"/>
            <a:ext cx="6800385" cy="518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832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Equifax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767" b="22605"/>
          <a:stretch/>
        </p:blipFill>
        <p:spPr bwMode="auto">
          <a:xfrm>
            <a:off x="1193785" y="1560505"/>
            <a:ext cx="6756430" cy="510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252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Equifax Report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90" t="4828" r="8742" b="18362"/>
          <a:stretch/>
        </p:blipFill>
        <p:spPr bwMode="auto">
          <a:xfrm>
            <a:off x="1546112" y="1513490"/>
            <a:ext cx="6051776" cy="501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288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Handouts</a:t>
            </a:r>
            <a:endParaRPr lang="en-US" sz="4800" dirty="0"/>
          </a:p>
        </p:txBody>
      </p:sp>
      <p:sp>
        <p:nvSpPr>
          <p:cNvPr id="14" name="Content Placeholder 13"/>
          <p:cNvSpPr>
            <a:spLocks noGrp="1"/>
          </p:cNvSpPr>
          <p:nvPr>
            <p:ph idx="1"/>
          </p:nvPr>
        </p:nvSpPr>
        <p:spPr>
          <a:xfrm>
            <a:off x="407020" y="1560788"/>
            <a:ext cx="7886700" cy="4745419"/>
          </a:xfrm>
        </p:spPr>
        <p:txBody>
          <a:bodyPr>
            <a:noAutofit/>
          </a:bodyPr>
          <a:lstStyle/>
          <a:p>
            <a:pPr marL="457200" indent="-457200">
              <a:buFont typeface="+mj-lt"/>
              <a:buAutoNum type="arabicPeriod"/>
            </a:pPr>
            <a:r>
              <a:rPr lang="en-US" sz="2400" b="1" dirty="0" smtClean="0"/>
              <a:t>Sample </a:t>
            </a:r>
            <a:r>
              <a:rPr lang="en-US" sz="2400" b="1" dirty="0"/>
              <a:t>Credit Reports</a:t>
            </a:r>
          </a:p>
          <a:p>
            <a:pPr marL="457200" indent="-457200">
              <a:buFont typeface="+mj-lt"/>
              <a:buAutoNum type="arabicPeriod"/>
            </a:pPr>
            <a:r>
              <a:rPr lang="en-US" sz="2400" b="1" dirty="0" smtClean="0"/>
              <a:t>Credit </a:t>
            </a:r>
            <a:r>
              <a:rPr lang="en-US" sz="2400" b="1" dirty="0"/>
              <a:t>Release Authorization Forms</a:t>
            </a:r>
          </a:p>
          <a:p>
            <a:pPr marL="457200" indent="-457200">
              <a:buFont typeface="+mj-lt"/>
              <a:buAutoNum type="arabicPeriod"/>
            </a:pPr>
            <a:r>
              <a:rPr lang="en-US" sz="2400" b="1" dirty="0" smtClean="0"/>
              <a:t>Kroll </a:t>
            </a:r>
            <a:r>
              <a:rPr lang="en-US" sz="2400" b="1" dirty="0"/>
              <a:t>Factual </a:t>
            </a:r>
            <a:r>
              <a:rPr lang="en-US" sz="2400" b="1" dirty="0" smtClean="0"/>
              <a:t>Data</a:t>
            </a:r>
          </a:p>
          <a:p>
            <a:pPr marL="457200" indent="-457200">
              <a:buFont typeface="+mj-lt"/>
              <a:buAutoNum type="arabicPeriod"/>
            </a:pPr>
            <a:r>
              <a:rPr lang="en-US" sz="2400" b="1" dirty="0" smtClean="0"/>
              <a:t>Dispute </a:t>
            </a:r>
            <a:r>
              <a:rPr lang="en-US" sz="2400" b="1" dirty="0"/>
              <a:t>Letters</a:t>
            </a:r>
          </a:p>
          <a:p>
            <a:pPr marL="457200" indent="-457200">
              <a:buFont typeface="+mj-lt"/>
              <a:buAutoNum type="arabicPeriod"/>
            </a:pPr>
            <a:r>
              <a:rPr lang="en-US" sz="2400" b="1" dirty="0" smtClean="0"/>
              <a:t>Debt </a:t>
            </a:r>
            <a:r>
              <a:rPr lang="en-US" sz="2400" b="1" dirty="0"/>
              <a:t>Validation</a:t>
            </a:r>
          </a:p>
          <a:p>
            <a:pPr marL="457200" indent="-457200">
              <a:buFont typeface="+mj-lt"/>
              <a:buAutoNum type="arabicPeriod"/>
            </a:pPr>
            <a:r>
              <a:rPr lang="en-US" sz="2400" b="1" dirty="0" smtClean="0"/>
              <a:t>Credit </a:t>
            </a:r>
            <a:r>
              <a:rPr lang="en-US" sz="2400" b="1" dirty="0"/>
              <a:t>Report Review Form</a:t>
            </a:r>
          </a:p>
          <a:p>
            <a:pPr marL="457200" indent="-457200">
              <a:buFont typeface="+mj-lt"/>
              <a:buAutoNum type="arabicPeriod"/>
            </a:pPr>
            <a:r>
              <a:rPr lang="en-US" sz="2400" b="1" dirty="0" smtClean="0"/>
              <a:t>Tips </a:t>
            </a:r>
            <a:r>
              <a:rPr lang="en-US" sz="2400" b="1" dirty="0"/>
              <a:t>for Correcting Errors</a:t>
            </a:r>
          </a:p>
          <a:p>
            <a:pPr marL="457200" indent="-457200">
              <a:buFont typeface="+mj-lt"/>
              <a:buAutoNum type="arabicPeriod"/>
            </a:pPr>
            <a:r>
              <a:rPr lang="en-US" sz="2400" b="1" dirty="0" smtClean="0"/>
              <a:t>Annual </a:t>
            </a:r>
            <a:r>
              <a:rPr lang="en-US" sz="2400" b="1" dirty="0"/>
              <a:t>Credit Report Request Form</a:t>
            </a:r>
            <a:endParaRPr lang="en-US" sz="24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Tree>
    <p:extLst>
      <p:ext uri="{BB962C8B-B14F-4D97-AF65-F5344CB8AC3E}">
        <p14:creationId xmlns:p14="http://schemas.microsoft.com/office/powerpoint/2010/main" val="1653174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Credit Information Release</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662" b="11866"/>
          <a:stretch/>
        </p:blipFill>
        <p:spPr bwMode="auto">
          <a:xfrm>
            <a:off x="1211318" y="1513490"/>
            <a:ext cx="6721364" cy="50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738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Kroll Factual Data</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10" name="TextBox 2"/>
          <p:cNvSpPr txBox="1"/>
          <p:nvPr/>
        </p:nvSpPr>
        <p:spPr>
          <a:xfrm>
            <a:off x="1161583" y="1718441"/>
            <a:ext cx="6531987" cy="5116785"/>
          </a:xfrm>
          <a:prstGeom prst="rect">
            <a:avLst/>
          </a:prstGeom>
          <a:noFill/>
          <a:ln w="19050">
            <a:solidFill>
              <a:schemeClr val="tx1"/>
            </a:solidFill>
          </a:ln>
        </p:spPr>
        <p:txBody>
          <a:bodyPr wrap="square" rtlCol="0">
            <a:spAutoFit/>
          </a:bodyPr>
          <a:lstStyle/>
          <a:p>
            <a:pPr marL="0" marR="0">
              <a:spcBef>
                <a:spcPts val="0"/>
              </a:spcBef>
              <a:spcAft>
                <a:spcPts val="0"/>
              </a:spcAft>
            </a:pPr>
            <a:r>
              <a:rPr lang="en-US" sz="1050" b="1" kern="1200" dirty="0" smtClean="0">
                <a:effectLst/>
                <a:latin typeface="Times New Roman" pitchFamily="18" charset="0"/>
                <a:ea typeface="Times New Roman"/>
                <a:cs typeface="Times New Roman" pitchFamily="18" charset="0"/>
              </a:rPr>
              <a:t>PERSONAL </a:t>
            </a:r>
            <a:r>
              <a:rPr lang="en-US" sz="1050" b="1" kern="1200" dirty="0">
                <a:effectLst/>
                <a:latin typeface="Times New Roman" pitchFamily="18" charset="0"/>
                <a:ea typeface="Times New Roman"/>
                <a:cs typeface="Times New Roman" pitchFamily="18" charset="0"/>
              </a:rPr>
              <a:t>IDENTIFICATION: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Last Name: Consumer  First Name:  John     Middle: P.      Suffix    </a:t>
            </a:r>
            <a:r>
              <a:rPr lang="en-US" sz="1050" kern="1200" dirty="0" smtClean="0">
                <a:effectLst/>
                <a:latin typeface="Times New Roman" pitchFamily="18" charset="0"/>
                <a:ea typeface="Times New Roman"/>
                <a:cs typeface="Times New Roman" pitchFamily="18" charset="0"/>
              </a:rPr>
              <a:t>  </a:t>
            </a:r>
            <a:r>
              <a:rPr lang="en-US" sz="1050" kern="1200" dirty="0">
                <a:effectLst/>
                <a:latin typeface="Times New Roman" pitchFamily="18" charset="0"/>
                <a:ea typeface="Times New Roman"/>
                <a:cs typeface="Times New Roman" pitchFamily="18" charset="0"/>
              </a:rPr>
              <a:t>Age:  33  </a:t>
            </a:r>
            <a:r>
              <a:rPr lang="en-US" sz="1050" kern="1200" dirty="0" smtClean="0">
                <a:effectLst/>
                <a:latin typeface="Times New Roman" pitchFamily="18" charset="0"/>
                <a:ea typeface="Times New Roman"/>
                <a:cs typeface="Times New Roman" pitchFamily="18" charset="0"/>
              </a:rPr>
              <a:t> </a:t>
            </a:r>
            <a:r>
              <a:rPr lang="en-US" sz="1050" kern="1200" dirty="0">
                <a:effectLst/>
                <a:latin typeface="Times New Roman" pitchFamily="18" charset="0"/>
                <a:ea typeface="Times New Roman"/>
                <a:cs typeface="Times New Roman" pitchFamily="18" charset="0"/>
              </a:rPr>
              <a:t>Social Security : 022-22-2222</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a:effectLst/>
                <a:latin typeface="Times New Roman" pitchFamily="18" charset="0"/>
                <a:ea typeface="Times New Roman"/>
                <a:cs typeface="Times New Roman" pitchFamily="18" charset="0"/>
              </a:rPr>
              <a:t>RESIDENCE INFORMATION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a:effectLst/>
                <a:latin typeface="Times New Roman" pitchFamily="18" charset="0"/>
                <a:ea typeface="Times New Roman"/>
                <a:cs typeface="Times New Roman" pitchFamily="18" charset="0"/>
              </a:rPr>
              <a:t>Present</a:t>
            </a:r>
            <a:r>
              <a:rPr lang="en-US" sz="1050" kern="1200" dirty="0">
                <a:effectLst/>
                <a:latin typeface="Times New Roman" pitchFamily="18" charset="0"/>
                <a:ea typeface="Times New Roman"/>
                <a:cs typeface="Times New Roman" pitchFamily="18" charset="0"/>
              </a:rPr>
              <a:t>	</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smtClean="0">
                <a:effectLst/>
                <a:latin typeface="Times New Roman" pitchFamily="18" charset="0"/>
                <a:ea typeface="Times New Roman"/>
                <a:cs typeface="Times New Roman" pitchFamily="18" charset="0"/>
              </a:rPr>
              <a:t>3505 </a:t>
            </a:r>
            <a:r>
              <a:rPr lang="en-US" sz="1050" kern="1200" dirty="0">
                <a:effectLst/>
                <a:latin typeface="Times New Roman" pitchFamily="18" charset="0"/>
                <a:ea typeface="Times New Roman"/>
                <a:cs typeface="Times New Roman" pitchFamily="18" charset="0"/>
              </a:rPr>
              <a:t>Lone Pine 	      Starkville		      MS	 </a:t>
            </a:r>
            <a:r>
              <a:rPr lang="en-US" sz="1050" kern="1200" dirty="0" smtClean="0">
                <a:effectLst/>
                <a:latin typeface="Times New Roman" pitchFamily="18" charset="0"/>
                <a:ea typeface="Times New Roman"/>
                <a:cs typeface="Times New Roman" pitchFamily="18" charset="0"/>
              </a:rPr>
              <a:t>39759     </a:t>
            </a:r>
            <a:r>
              <a:rPr lang="en-US" sz="1050" kern="1200" dirty="0">
                <a:effectLst/>
                <a:latin typeface="Times New Roman" pitchFamily="18" charset="0"/>
                <a:ea typeface="Times New Roman"/>
                <a:cs typeface="Times New Roman" pitchFamily="18" charset="0"/>
              </a:rPr>
              <a:t>Telephone: 662-444-4444</a:t>
            </a:r>
            <a:endParaRPr lang="en-US" sz="1050" dirty="0">
              <a:effectLst/>
              <a:latin typeface="Times New Roman" pitchFamily="18" charset="0"/>
              <a:ea typeface="Times New Roman"/>
              <a:cs typeface="Times New Roman" pitchFamily="18" charset="0"/>
            </a:endParaRPr>
          </a:p>
          <a:p>
            <a:pPr marL="0" marR="0" algn="ctr">
              <a:spcBef>
                <a:spcPts val="0"/>
              </a:spcBef>
              <a:spcAft>
                <a:spcPts val="0"/>
              </a:spcAft>
            </a:pPr>
            <a:endParaRPr lang="en-US" sz="1050" b="1" kern="1200" dirty="0" smtClean="0">
              <a:effectLst/>
              <a:latin typeface="Times New Roman" pitchFamily="18" charset="0"/>
              <a:ea typeface="Times New Roman"/>
              <a:cs typeface="Times New Roman" pitchFamily="18" charset="0"/>
            </a:endParaRPr>
          </a:p>
          <a:p>
            <a:pPr marL="0" marR="0" algn="ctr">
              <a:spcBef>
                <a:spcPts val="0"/>
              </a:spcBef>
              <a:spcAft>
                <a:spcPts val="0"/>
              </a:spcAft>
            </a:pPr>
            <a:r>
              <a:rPr lang="en-US" sz="1050" b="1" kern="1200" dirty="0" smtClean="0">
                <a:effectLst/>
                <a:latin typeface="Times New Roman" pitchFamily="18" charset="0"/>
                <a:ea typeface="Times New Roman"/>
                <a:cs typeface="Times New Roman" pitchFamily="18" charset="0"/>
              </a:rPr>
              <a:t>PUBLIC </a:t>
            </a:r>
            <a:r>
              <a:rPr lang="en-US" sz="1050" b="1" kern="1200" dirty="0">
                <a:effectLst/>
                <a:latin typeface="Times New Roman" pitchFamily="18" charset="0"/>
                <a:ea typeface="Times New Roman"/>
                <a:cs typeface="Times New Roman" pitchFamily="18" charset="0"/>
              </a:rPr>
              <a:t>RECORDS</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 Tax Lien	</a:t>
            </a:r>
            <a:r>
              <a:rPr lang="en-US" sz="1050" kern="1200" dirty="0" smtClean="0">
                <a:effectLst/>
                <a:latin typeface="Times New Roman" pitchFamily="18" charset="0"/>
                <a:ea typeface="Times New Roman"/>
                <a:cs typeface="Times New Roman" pitchFamily="18" charset="0"/>
              </a:rPr>
              <a:t>BU/BX/BQ       </a:t>
            </a:r>
            <a:r>
              <a:rPr lang="en-US" sz="1050" kern="1200" dirty="0">
                <a:effectLst/>
                <a:latin typeface="Times New Roman" pitchFamily="18" charset="0"/>
                <a:ea typeface="Times New Roman"/>
                <a:cs typeface="Times New Roman" pitchFamily="18" charset="0"/>
              </a:rPr>
              <a:t>State Tax Lien       </a:t>
            </a:r>
            <a:r>
              <a:rPr lang="en-US" sz="1050" kern="1200" dirty="0" smtClean="0">
                <a:effectLst/>
                <a:latin typeface="Times New Roman" pitchFamily="18" charset="0"/>
                <a:ea typeface="Times New Roman"/>
                <a:cs typeface="Times New Roman" pitchFamily="18" charset="0"/>
              </a:rPr>
              <a:t> </a:t>
            </a:r>
            <a:r>
              <a:rPr lang="en-US" sz="1050" kern="1200" dirty="0">
                <a:effectLst/>
                <a:latin typeface="Times New Roman" pitchFamily="18" charset="0"/>
                <a:ea typeface="Times New Roman"/>
                <a:cs typeface="Times New Roman" pitchFamily="18" charset="0"/>
              </a:rPr>
              <a:t>Docket # 880H62          1,876                   </a:t>
            </a:r>
            <a:r>
              <a:rPr lang="en-US" sz="1050" kern="1200" dirty="0" smtClean="0">
                <a:effectLst/>
                <a:latin typeface="Times New Roman" pitchFamily="18" charset="0"/>
                <a:ea typeface="Times New Roman"/>
                <a:cs typeface="Times New Roman" pitchFamily="18" charset="0"/>
              </a:rPr>
              <a:t>Status: Filed                                                         </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  </a:t>
            </a:r>
            <a:endParaRPr lang="en-US" sz="1050" kern="1200" dirty="0" smtClean="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smtClean="0">
                <a:effectLst/>
                <a:latin typeface="Times New Roman" pitchFamily="18" charset="0"/>
                <a:ea typeface="Times New Roman"/>
                <a:cs typeface="Times New Roman" pitchFamily="18" charset="0"/>
              </a:rPr>
              <a:t>Court </a:t>
            </a:r>
            <a:r>
              <a:rPr lang="en-US" sz="1050" kern="1200" dirty="0">
                <a:effectLst/>
                <a:latin typeface="Times New Roman" pitchFamily="18" charset="0"/>
                <a:ea typeface="Times New Roman"/>
                <a:cs typeface="Times New Roman" pitchFamily="18" charset="0"/>
              </a:rPr>
              <a:t>Type: Jasper County        Filed: 10/13/2014	                Status Date:  10/14</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endParaRPr lang="en-US" sz="1050" b="1" kern="1200" dirty="0" smtClean="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smtClean="0">
                <a:effectLst/>
                <a:latin typeface="Times New Roman" pitchFamily="18" charset="0"/>
                <a:ea typeface="Times New Roman"/>
                <a:cs typeface="Times New Roman" pitchFamily="18" charset="0"/>
              </a:rPr>
              <a:t>INQUIRY </a:t>
            </a:r>
            <a:r>
              <a:rPr lang="en-US" sz="1050" b="1" kern="1200" dirty="0">
                <a:effectLst/>
                <a:latin typeface="Times New Roman" pitchFamily="18" charset="0"/>
                <a:ea typeface="Times New Roman"/>
                <a:cs typeface="Times New Roman" pitchFamily="18" charset="0"/>
              </a:rPr>
              <a:t>INFORMATION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08/14/2015  Good Faith Fund (BU1)(BQ1)(BX1)</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endParaRPr lang="en-US" sz="1050" b="1" kern="1200" dirty="0" smtClean="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smtClean="0">
                <a:effectLst/>
                <a:latin typeface="Times New Roman" pitchFamily="18" charset="0"/>
                <a:ea typeface="Times New Roman"/>
                <a:cs typeface="Times New Roman" pitchFamily="18" charset="0"/>
              </a:rPr>
              <a:t>Database </a:t>
            </a:r>
            <a:r>
              <a:rPr lang="en-US" sz="1050" b="1" kern="1200" dirty="0">
                <a:effectLst/>
                <a:latin typeface="Times New Roman" pitchFamily="18" charset="0"/>
                <a:ea typeface="Times New Roman"/>
                <a:cs typeface="Times New Roman" pitchFamily="18" charset="0"/>
              </a:rPr>
              <a:t>Residence Information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875 South State Street	</a:t>
            </a:r>
            <a:r>
              <a:rPr lang="en-US" sz="1050" kern="1200" dirty="0" smtClean="0">
                <a:effectLst/>
                <a:latin typeface="Times New Roman" pitchFamily="18" charset="0"/>
                <a:ea typeface="Times New Roman"/>
                <a:cs typeface="Times New Roman" pitchFamily="18" charset="0"/>
              </a:rPr>
              <a:t> </a:t>
            </a:r>
            <a:r>
              <a:rPr lang="en-US" sz="1050" kern="1200" dirty="0">
                <a:effectLst/>
                <a:latin typeface="Times New Roman" pitchFamily="18" charset="0"/>
                <a:ea typeface="Times New Roman"/>
                <a:cs typeface="Times New Roman" pitchFamily="18" charset="0"/>
              </a:rPr>
              <a:t>Clarksdale	        MS 	388614	</a:t>
            </a:r>
            <a:r>
              <a:rPr lang="en-US" sz="1050" kern="1200" dirty="0" smtClean="0">
                <a:effectLst/>
                <a:latin typeface="Times New Roman" pitchFamily="18" charset="0"/>
                <a:ea typeface="Times New Roman"/>
                <a:cs typeface="Times New Roman" pitchFamily="18" charset="0"/>
              </a:rPr>
              <a:t>04/11</a:t>
            </a:r>
            <a:r>
              <a:rPr lang="en-US" sz="1050" kern="1200" dirty="0">
                <a:effectLst/>
                <a:latin typeface="Times New Roman" pitchFamily="18" charset="0"/>
                <a:ea typeface="Times New Roman"/>
                <a:cs typeface="Times New Roman" pitchFamily="18" charset="0"/>
              </a:rPr>
              <a:t>	08/15</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610 Main Street		 Arkadelphia	        AR 	71923	</a:t>
            </a:r>
            <a:r>
              <a:rPr lang="en-US" sz="1050" kern="1200" dirty="0" smtClean="0">
                <a:effectLst/>
                <a:latin typeface="Times New Roman" pitchFamily="18" charset="0"/>
                <a:ea typeface="Times New Roman"/>
                <a:cs typeface="Times New Roman" pitchFamily="18" charset="0"/>
              </a:rPr>
              <a:t>12/01</a:t>
            </a:r>
            <a:r>
              <a:rPr lang="en-US" sz="1050" kern="1200" dirty="0">
                <a:effectLst/>
                <a:latin typeface="Times New Roman" pitchFamily="18" charset="0"/>
                <a:ea typeface="Times New Roman"/>
                <a:cs typeface="Times New Roman" pitchFamily="18" charset="0"/>
              </a:rPr>
              <a:t>	03/11</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endParaRPr lang="en-US" sz="1050" b="1" kern="1200" dirty="0" smtClean="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smtClean="0">
                <a:effectLst/>
                <a:latin typeface="Times New Roman" pitchFamily="18" charset="0"/>
                <a:ea typeface="Times New Roman"/>
                <a:cs typeface="Times New Roman" pitchFamily="18" charset="0"/>
              </a:rPr>
              <a:t>Employer/Position/Dates </a:t>
            </a:r>
            <a:r>
              <a:rPr lang="en-US" sz="1050" b="1" kern="1200" dirty="0">
                <a:effectLst/>
                <a:latin typeface="Times New Roman" pitchFamily="18" charset="0"/>
                <a:ea typeface="Times New Roman"/>
                <a:cs typeface="Times New Roman" pitchFamily="18" charset="0"/>
              </a:rPr>
              <a:t>of employment</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Southern Bancorp		Bank Teller		10/11 to 08/15</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endParaRPr lang="en-US" sz="1050" b="1" kern="1200" dirty="0" smtClean="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smtClean="0">
                <a:effectLst/>
                <a:latin typeface="Times New Roman" pitchFamily="18" charset="0"/>
                <a:ea typeface="Times New Roman"/>
                <a:cs typeface="Times New Roman" pitchFamily="18" charset="0"/>
              </a:rPr>
              <a:t>OFAC </a:t>
            </a:r>
            <a:r>
              <a:rPr lang="en-US" sz="1050" b="1" kern="1200" dirty="0">
                <a:effectLst/>
                <a:latin typeface="Times New Roman" pitchFamily="18" charset="0"/>
                <a:ea typeface="Times New Roman"/>
                <a:cs typeface="Times New Roman" pitchFamily="18" charset="0"/>
              </a:rPr>
              <a:t>Compliance</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a:effectLst/>
                <a:latin typeface="Times New Roman" pitchFamily="18" charset="0"/>
                <a:ea typeface="Times New Roman"/>
                <a:cs typeface="Times New Roman" pitchFamily="18" charset="0"/>
              </a:rPr>
              <a:t>AKA-  </a:t>
            </a:r>
            <a:r>
              <a:rPr lang="en-US" sz="1050" kern="1200" dirty="0">
                <a:effectLst/>
                <a:latin typeface="Times New Roman" pitchFamily="18" charset="0"/>
                <a:ea typeface="Times New Roman"/>
                <a:cs typeface="Times New Roman" pitchFamily="18" charset="0"/>
              </a:rPr>
              <a:t>John P. Consumer, John Percy Consumer, J. Percy Consumer</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endParaRPr lang="en-US" sz="1050" b="1" kern="1200" dirty="0" smtClean="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smtClean="0">
                <a:effectLst/>
                <a:latin typeface="Times New Roman" pitchFamily="18" charset="0"/>
                <a:ea typeface="Times New Roman"/>
                <a:cs typeface="Times New Roman" pitchFamily="18" charset="0"/>
              </a:rPr>
              <a:t>Credit </a:t>
            </a:r>
            <a:r>
              <a:rPr lang="en-US" sz="1050" b="1" kern="1200" dirty="0">
                <a:effectLst/>
                <a:latin typeface="Times New Roman" pitchFamily="18" charset="0"/>
                <a:ea typeface="Times New Roman"/>
                <a:cs typeface="Times New Roman" pitchFamily="18" charset="0"/>
              </a:rPr>
              <a:t>Score Information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b="1" kern="1200" dirty="0">
                <a:effectLst/>
                <a:latin typeface="Times New Roman" pitchFamily="18" charset="0"/>
                <a:ea typeface="Times New Roman"/>
                <a:cs typeface="Times New Roman" pitchFamily="18" charset="0"/>
              </a:rPr>
              <a:t>489     Experian	FICO	444-44-444		John P. Consumer</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38- Serious delinquency and public record or collection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13- Time since delinquency is too recent or unknown</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18- Number of accounts with delinquency</a:t>
            </a:r>
            <a:endParaRPr lang="en-US" sz="1050" dirty="0">
              <a:effectLst/>
              <a:latin typeface="Times New Roman" pitchFamily="18" charset="0"/>
              <a:ea typeface="Times New Roman"/>
              <a:cs typeface="Times New Roman" pitchFamily="18" charset="0"/>
            </a:endParaRPr>
          </a:p>
          <a:p>
            <a:pPr marL="0" marR="0">
              <a:spcBef>
                <a:spcPts val="0"/>
              </a:spcBef>
              <a:spcAft>
                <a:spcPts val="0"/>
              </a:spcAft>
            </a:pPr>
            <a:r>
              <a:rPr lang="en-US" sz="1050" kern="1200" dirty="0">
                <a:effectLst/>
                <a:latin typeface="Times New Roman" pitchFamily="18" charset="0"/>
                <a:ea typeface="Times New Roman"/>
                <a:cs typeface="Times New Roman" pitchFamily="18" charset="0"/>
              </a:rPr>
              <a:t>10- Ratio of balance to limit on bank revolving or other revolving accounts is too </a:t>
            </a:r>
            <a:r>
              <a:rPr lang="en-US" sz="1050" kern="1200" dirty="0" smtClean="0">
                <a:effectLst/>
                <a:latin typeface="Times New Roman" pitchFamily="18" charset="0"/>
                <a:ea typeface="Times New Roman"/>
                <a:cs typeface="Times New Roman" pitchFamily="18" charset="0"/>
              </a:rPr>
              <a:t>high</a:t>
            </a:r>
            <a:r>
              <a:rPr lang="en-US" sz="1100" kern="1200" dirty="0">
                <a:solidFill>
                  <a:srgbClr val="C00000"/>
                </a:solidFill>
                <a:effectLst/>
                <a:latin typeface="Times New Roman" pitchFamily="18" charset="0"/>
                <a:ea typeface="Times New Roman"/>
                <a:cs typeface="Times New Roman" pitchFamily="18" charset="0"/>
              </a:rPr>
              <a:t>						</a:t>
            </a:r>
            <a:endParaRPr lang="en-US" sz="11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014479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Sample Kroll Factual Data</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9" name="Content Placeholder 2"/>
          <p:cNvSpPr>
            <a:spLocks noGrp="1"/>
          </p:cNvSpPr>
          <p:nvPr>
            <p:ph idx="1"/>
          </p:nvPr>
        </p:nvSpPr>
        <p:spPr>
          <a:xfrm>
            <a:off x="772413" y="1508235"/>
            <a:ext cx="7599174" cy="5176343"/>
          </a:xfrm>
          <a:ln>
            <a:solidFill>
              <a:schemeClr val="tx1"/>
            </a:solidFill>
          </a:ln>
        </p:spPr>
        <p:txBody>
          <a:bodyPr>
            <a:noAutofit/>
          </a:bodyPr>
          <a:lstStyle/>
          <a:p>
            <a:pPr marL="0" lvl="0" indent="0">
              <a:buNone/>
            </a:pPr>
            <a:r>
              <a:rPr lang="en-US" sz="1200" b="1" dirty="0" smtClean="0">
                <a:solidFill>
                  <a:schemeClr val="tx1"/>
                </a:solidFill>
                <a:latin typeface="Times New Roman" pitchFamily="18" charset="0"/>
                <a:cs typeface="Times New Roman" pitchFamily="18" charset="0"/>
              </a:rPr>
              <a:t>Equifax</a:t>
            </a:r>
            <a:r>
              <a:rPr lang="en-US" sz="1200" b="1" dirty="0">
                <a:solidFill>
                  <a:schemeClr val="tx1"/>
                </a:solidFill>
                <a:latin typeface="Times New Roman" pitchFamily="18" charset="0"/>
                <a:cs typeface="Times New Roman" pitchFamily="18" charset="0"/>
              </a:rPr>
              <a:t>		FICO	444-44-4444	John P. </a:t>
            </a:r>
            <a:r>
              <a:rPr lang="en-US" sz="1200" b="1" dirty="0" smtClean="0">
                <a:solidFill>
                  <a:schemeClr val="tx1"/>
                </a:solidFill>
                <a:latin typeface="Times New Roman" pitchFamily="18" charset="0"/>
                <a:cs typeface="Times New Roman" pitchFamily="18" charset="0"/>
              </a:rPr>
              <a:t>Consumer</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38- </a:t>
            </a:r>
            <a:r>
              <a:rPr lang="en-US" sz="1200" dirty="0">
                <a:solidFill>
                  <a:schemeClr val="tx1"/>
                </a:solidFill>
                <a:latin typeface="Times New Roman" pitchFamily="18" charset="0"/>
                <a:cs typeface="Times New Roman" pitchFamily="18" charset="0"/>
              </a:rPr>
              <a:t>Serious Delinquency, and derogatory public record or collection </a:t>
            </a:r>
            <a:r>
              <a:rPr lang="en-US" sz="1200" dirty="0" smtClean="0">
                <a:solidFill>
                  <a:schemeClr val="tx1"/>
                </a:solidFill>
                <a:latin typeface="Times New Roman" pitchFamily="18" charset="0"/>
                <a:cs typeface="Times New Roman" pitchFamily="18" charset="0"/>
              </a:rPr>
              <a:t>filed</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18- </a:t>
            </a:r>
            <a:r>
              <a:rPr lang="en-US" sz="1200" dirty="0">
                <a:solidFill>
                  <a:schemeClr val="tx1"/>
                </a:solidFill>
                <a:latin typeface="Times New Roman" pitchFamily="18" charset="0"/>
                <a:cs typeface="Times New Roman" pitchFamily="18" charset="0"/>
              </a:rPr>
              <a:t>Number of accounts with </a:t>
            </a:r>
            <a:r>
              <a:rPr lang="en-US" sz="1200" dirty="0" smtClean="0">
                <a:solidFill>
                  <a:schemeClr val="tx1"/>
                </a:solidFill>
                <a:latin typeface="Times New Roman" pitchFamily="18" charset="0"/>
                <a:cs typeface="Times New Roman" pitchFamily="18" charset="0"/>
              </a:rPr>
              <a:t>delinquency</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13- </a:t>
            </a:r>
            <a:r>
              <a:rPr lang="en-US" sz="1200" dirty="0">
                <a:solidFill>
                  <a:schemeClr val="tx1"/>
                </a:solidFill>
                <a:latin typeface="Times New Roman" pitchFamily="18" charset="0"/>
                <a:cs typeface="Times New Roman" pitchFamily="18" charset="0"/>
              </a:rPr>
              <a:t>Time since is too recent or </a:t>
            </a:r>
            <a:r>
              <a:rPr lang="en-US" sz="1200" dirty="0" smtClean="0">
                <a:solidFill>
                  <a:schemeClr val="tx1"/>
                </a:solidFill>
                <a:latin typeface="Times New Roman" pitchFamily="18" charset="0"/>
                <a:cs typeface="Times New Roman" pitchFamily="18" charset="0"/>
              </a:rPr>
              <a:t>unknown</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10- </a:t>
            </a:r>
            <a:r>
              <a:rPr lang="en-US" sz="1200" dirty="0">
                <a:solidFill>
                  <a:schemeClr val="tx1"/>
                </a:solidFill>
                <a:latin typeface="Times New Roman" pitchFamily="18" charset="0"/>
                <a:cs typeface="Times New Roman" pitchFamily="18" charset="0"/>
              </a:rPr>
              <a:t>Proportion of balances to credit limits is too high</a:t>
            </a:r>
          </a:p>
          <a:p>
            <a:pPr marL="0" lvl="0" indent="0">
              <a:buNone/>
            </a:pPr>
            <a:r>
              <a:rPr lang="en-US" sz="1200" b="1" dirty="0">
                <a:solidFill>
                  <a:schemeClr val="tx1"/>
                </a:solidFill>
                <a:latin typeface="Times New Roman" pitchFamily="18" charset="0"/>
                <a:cs typeface="Times New Roman" pitchFamily="18" charset="0"/>
              </a:rPr>
              <a:t>Transunion	FICO	444-44-4444	John P. </a:t>
            </a:r>
            <a:r>
              <a:rPr lang="en-US" sz="1200" b="1" dirty="0" smtClean="0">
                <a:solidFill>
                  <a:schemeClr val="tx1"/>
                </a:solidFill>
                <a:latin typeface="Times New Roman" pitchFamily="18" charset="0"/>
                <a:cs typeface="Times New Roman" pitchFamily="18" charset="0"/>
              </a:rPr>
              <a:t>Consumer</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038- </a:t>
            </a:r>
            <a:r>
              <a:rPr lang="en-US" sz="1200" dirty="0">
                <a:solidFill>
                  <a:schemeClr val="tx1"/>
                </a:solidFill>
                <a:latin typeface="Times New Roman" pitchFamily="18" charset="0"/>
                <a:cs typeface="Times New Roman" pitchFamily="18" charset="0"/>
              </a:rPr>
              <a:t>Serious delinquency and public record or collection </a:t>
            </a:r>
            <a:r>
              <a:rPr lang="en-US" sz="1200" dirty="0" smtClean="0">
                <a:solidFill>
                  <a:schemeClr val="tx1"/>
                </a:solidFill>
                <a:latin typeface="Times New Roman" pitchFamily="18" charset="0"/>
                <a:cs typeface="Times New Roman" pitchFamily="18" charset="0"/>
              </a:rPr>
              <a:t>filed</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013- </a:t>
            </a:r>
            <a:r>
              <a:rPr lang="en-US" sz="1200" dirty="0">
                <a:solidFill>
                  <a:schemeClr val="tx1"/>
                </a:solidFill>
                <a:latin typeface="Times New Roman" pitchFamily="18" charset="0"/>
                <a:cs typeface="Times New Roman" pitchFamily="18" charset="0"/>
              </a:rPr>
              <a:t>Time since delinquency is too recent or unknown</a:t>
            </a:r>
            <a:r>
              <a:rPr lang="en-US" sz="1200" b="1" dirty="0">
                <a:solidFill>
                  <a:schemeClr val="tx1"/>
                </a:solidFill>
                <a:latin typeface="Times New Roman" pitchFamily="18" charset="0"/>
                <a:cs typeface="Times New Roman" pitchFamily="18" charset="0"/>
              </a:rPr>
              <a:t> </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018- </a:t>
            </a:r>
            <a:r>
              <a:rPr lang="en-US" sz="1200" dirty="0">
                <a:solidFill>
                  <a:schemeClr val="tx1"/>
                </a:solidFill>
                <a:latin typeface="Times New Roman" pitchFamily="18" charset="0"/>
                <a:cs typeface="Times New Roman" pitchFamily="18" charset="0"/>
              </a:rPr>
              <a:t>Number of accounts with </a:t>
            </a:r>
            <a:r>
              <a:rPr lang="en-US" sz="1200" dirty="0" smtClean="0">
                <a:solidFill>
                  <a:schemeClr val="tx1"/>
                </a:solidFill>
                <a:latin typeface="Times New Roman" pitchFamily="18" charset="0"/>
                <a:cs typeface="Times New Roman" pitchFamily="18" charset="0"/>
              </a:rPr>
              <a:t>delinquency</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010- </a:t>
            </a:r>
            <a:r>
              <a:rPr lang="en-US" sz="1200" dirty="0">
                <a:solidFill>
                  <a:schemeClr val="tx1"/>
                </a:solidFill>
                <a:latin typeface="Times New Roman" pitchFamily="18" charset="0"/>
                <a:cs typeface="Times New Roman" pitchFamily="18" charset="0"/>
              </a:rPr>
              <a:t>Proportion of balances to credit limits is too high on bank revolving or other revolving accounts</a:t>
            </a:r>
          </a:p>
          <a:p>
            <a:pPr marL="0" indent="0">
              <a:buNone/>
            </a:pPr>
            <a:r>
              <a:rPr lang="en-US" sz="1200" b="1" dirty="0" smtClean="0">
                <a:solidFill>
                  <a:schemeClr val="tx1"/>
                </a:solidFill>
                <a:latin typeface="Times New Roman" pitchFamily="18" charset="0"/>
                <a:cs typeface="Times New Roman" pitchFamily="18" charset="0"/>
              </a:rPr>
              <a:t>CREDIT </a:t>
            </a:r>
            <a:r>
              <a:rPr lang="en-US" sz="1200" b="1" dirty="0">
                <a:solidFill>
                  <a:schemeClr val="tx1"/>
                </a:solidFill>
                <a:latin typeface="Times New Roman" pitchFamily="18" charset="0"/>
                <a:cs typeface="Times New Roman" pitchFamily="18" charset="0"/>
              </a:rPr>
              <a:t>HISTORY</a:t>
            </a:r>
            <a:endParaRPr lang="en-US" sz="1200" dirty="0">
              <a:solidFill>
                <a:schemeClr val="tx1"/>
              </a:solidFill>
              <a:latin typeface="Times New Roman" pitchFamily="18" charset="0"/>
              <a:cs typeface="Times New Roman" pitchFamily="18" charset="0"/>
            </a:endParaRPr>
          </a:p>
          <a:p>
            <a:pPr marL="0" indent="0">
              <a:buNone/>
            </a:pPr>
            <a:r>
              <a:rPr lang="en-US" sz="1200" b="1" dirty="0">
                <a:solidFill>
                  <a:schemeClr val="tx1"/>
                </a:solidFill>
                <a:latin typeface="Times New Roman" pitchFamily="18" charset="0"/>
                <a:cs typeface="Times New Roman" pitchFamily="18" charset="0"/>
              </a:rPr>
              <a:t>Account Name   Opened       Reported    High Balance     Reviewed    30  60   90   </a:t>
            </a:r>
            <a:r>
              <a:rPr lang="en-US" sz="1200" b="1" dirty="0" smtClean="0">
                <a:solidFill>
                  <a:schemeClr val="tx1"/>
                </a:solidFill>
                <a:latin typeface="Times New Roman" pitchFamily="18" charset="0"/>
                <a:cs typeface="Times New Roman" pitchFamily="18" charset="0"/>
              </a:rPr>
              <a:t>Past due   </a:t>
            </a:r>
            <a:r>
              <a:rPr lang="en-US" sz="1200" b="1" dirty="0">
                <a:solidFill>
                  <a:schemeClr val="tx1"/>
                </a:solidFill>
                <a:latin typeface="Times New Roman" pitchFamily="18" charset="0"/>
                <a:cs typeface="Times New Roman" pitchFamily="18" charset="0"/>
              </a:rPr>
              <a:t>Payment  </a:t>
            </a:r>
            <a:r>
              <a:rPr lang="en-US" sz="1200" b="1" dirty="0" smtClean="0">
                <a:solidFill>
                  <a:schemeClr val="tx1"/>
                </a:solidFill>
                <a:latin typeface="Times New Roman" pitchFamily="18" charset="0"/>
                <a:cs typeface="Times New Roman" pitchFamily="18" charset="0"/>
              </a:rPr>
              <a:t>Balance</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Sears</a:t>
            </a:r>
            <a:r>
              <a:rPr lang="en-US" sz="1200" dirty="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09/07          </a:t>
            </a:r>
            <a:r>
              <a:rPr lang="en-US" sz="1200" dirty="0">
                <a:solidFill>
                  <a:schemeClr val="tx1"/>
                </a:solidFill>
                <a:latin typeface="Times New Roman" pitchFamily="18" charset="0"/>
                <a:cs typeface="Times New Roman" pitchFamily="18" charset="0"/>
              </a:rPr>
              <a:t>07/15             8,347             18 months      1     1    1     </a:t>
            </a:r>
            <a:r>
              <a:rPr lang="en-US" sz="1200" dirty="0" smtClean="0">
                <a:solidFill>
                  <a:schemeClr val="tx1"/>
                </a:solidFill>
                <a:latin typeface="Times New Roman" pitchFamily="18" charset="0"/>
                <a:cs typeface="Times New Roman" pitchFamily="18" charset="0"/>
              </a:rPr>
              <a:t>12,126  Profit/Loss            5,202</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 </a:t>
            </a:r>
            <a:r>
              <a:rPr lang="en-US" sz="1200" dirty="0">
                <a:solidFill>
                  <a:schemeClr val="tx1"/>
                </a:solidFill>
                <a:latin typeface="Times New Roman" pitchFamily="18" charset="0"/>
                <a:cs typeface="Times New Roman" pitchFamily="18" charset="0"/>
              </a:rPr>
              <a:t>90857643          </a:t>
            </a:r>
            <a:r>
              <a:rPr lang="en-US" sz="1200" b="1" dirty="0">
                <a:solidFill>
                  <a:schemeClr val="tx1"/>
                </a:solidFill>
                <a:latin typeface="Times New Roman" pitchFamily="18" charset="0"/>
                <a:cs typeface="Times New Roman" pitchFamily="18" charset="0"/>
              </a:rPr>
              <a:t>Last Active    Bureau	    High Limit         Type of  </a:t>
            </a:r>
            <a:r>
              <a:rPr lang="en-US" sz="1200" b="1" dirty="0" smtClean="0">
                <a:solidFill>
                  <a:schemeClr val="tx1"/>
                </a:solidFill>
                <a:latin typeface="Times New Roman" pitchFamily="18" charset="0"/>
                <a:cs typeface="Times New Roman" pitchFamily="18" charset="0"/>
              </a:rPr>
              <a:t>Account</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	03/10        	BU/BQ/BX     </a:t>
            </a:r>
            <a:r>
              <a:rPr lang="en-US" sz="1200" dirty="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Auto</a:t>
            </a:r>
          </a:p>
          <a:p>
            <a:pPr marL="0" indent="0">
              <a:buNone/>
            </a:pPr>
            <a:r>
              <a:rPr lang="en-US" sz="1200" b="1" dirty="0" smtClean="0">
                <a:solidFill>
                  <a:schemeClr val="tx1"/>
                </a:solidFill>
                <a:latin typeface="Times New Roman" pitchFamily="18" charset="0"/>
                <a:cs typeface="Times New Roman" pitchFamily="18" charset="0"/>
              </a:rPr>
              <a:t>Totals 	High </a:t>
            </a:r>
            <a:r>
              <a:rPr lang="en-US" sz="1200" b="1" dirty="0">
                <a:solidFill>
                  <a:schemeClr val="tx1"/>
                </a:solidFill>
                <a:latin typeface="Times New Roman" pitchFamily="18" charset="0"/>
                <a:cs typeface="Times New Roman" pitchFamily="18" charset="0"/>
              </a:rPr>
              <a:t>Credit      High Balance		       	        </a:t>
            </a:r>
            <a:r>
              <a:rPr lang="en-US" sz="1200" b="1" dirty="0" smtClean="0">
                <a:solidFill>
                  <a:schemeClr val="tx1"/>
                </a:solidFill>
                <a:latin typeface="Times New Roman" pitchFamily="18" charset="0"/>
                <a:cs typeface="Times New Roman" pitchFamily="18" charset="0"/>
              </a:rPr>
              <a:t>Past due    </a:t>
            </a:r>
            <a:r>
              <a:rPr lang="en-US" sz="1200" b="1" dirty="0">
                <a:solidFill>
                  <a:schemeClr val="tx1"/>
                </a:solidFill>
                <a:latin typeface="Times New Roman" pitchFamily="18" charset="0"/>
                <a:cs typeface="Times New Roman" pitchFamily="18" charset="0"/>
              </a:rPr>
              <a:t>Payment            Balance </a:t>
            </a:r>
            <a:endParaRPr lang="en-US" sz="1200" dirty="0">
              <a:solidFill>
                <a:schemeClr val="tx1"/>
              </a:solidFill>
              <a:latin typeface="Times New Roman" pitchFamily="18" charset="0"/>
              <a:cs typeface="Times New Roman" pitchFamily="18" charset="0"/>
            </a:endParaRPr>
          </a:p>
          <a:p>
            <a:pPr marL="0" indent="0">
              <a:buNone/>
            </a:pPr>
            <a:r>
              <a:rPr lang="en-US" sz="1200" dirty="0" smtClean="0">
                <a:solidFill>
                  <a:schemeClr val="tx1"/>
                </a:solidFill>
                <a:latin typeface="Times New Roman" pitchFamily="18" charset="0"/>
                <a:cs typeface="Times New Roman" pitchFamily="18" charset="0"/>
              </a:rPr>
              <a:t>8,347                  </a:t>
            </a:r>
            <a:r>
              <a:rPr lang="en-US" sz="1200" dirty="0">
                <a:solidFill>
                  <a:schemeClr val="tx1"/>
                </a:solidFill>
                <a:latin typeface="Times New Roman" pitchFamily="18" charset="0"/>
                <a:cs typeface="Times New Roman" pitchFamily="18" charset="0"/>
              </a:rPr>
              <a:t>5,202			         </a:t>
            </a:r>
            <a:r>
              <a:rPr lang="en-US" sz="1200" dirty="0" smtClean="0">
                <a:solidFill>
                  <a:schemeClr val="tx1"/>
                </a:solidFill>
                <a:latin typeface="Times New Roman" pitchFamily="18" charset="0"/>
                <a:cs typeface="Times New Roman" pitchFamily="18" charset="0"/>
              </a:rPr>
              <a:t/>
            </a:r>
            <a:br>
              <a:rPr lang="en-US" sz="1200" dirty="0" smtClean="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
            </a:r>
            <a:br>
              <a:rPr lang="en-US" sz="1200" dirty="0" smtClean="0">
                <a:solidFill>
                  <a:schemeClr val="tx1"/>
                </a:solidFill>
                <a:latin typeface="Times New Roman" pitchFamily="18" charset="0"/>
                <a:cs typeface="Times New Roman" pitchFamily="18" charset="0"/>
              </a:rPr>
            </a:br>
            <a:r>
              <a:rPr lang="en-US" sz="1200" b="1" dirty="0" smtClean="0">
                <a:solidFill>
                  <a:schemeClr val="tx1"/>
                </a:solidFill>
                <a:latin typeface="Times New Roman" pitchFamily="18" charset="0"/>
                <a:cs typeface="Times New Roman" pitchFamily="18" charset="0"/>
              </a:rPr>
              <a:t>Creditor </a:t>
            </a:r>
            <a:r>
              <a:rPr lang="en-US" sz="1200" b="1" dirty="0">
                <a:solidFill>
                  <a:schemeClr val="tx1"/>
                </a:solidFill>
                <a:latin typeface="Times New Roman" pitchFamily="18" charset="0"/>
                <a:cs typeface="Times New Roman" pitchFamily="18" charset="0"/>
              </a:rPr>
              <a:t>Information</a:t>
            </a:r>
            <a:endParaRPr lang="en-US" sz="1200" dirty="0">
              <a:solidFill>
                <a:schemeClr val="tx1"/>
              </a:solidFill>
              <a:latin typeface="Times New Roman" pitchFamily="18" charset="0"/>
              <a:cs typeface="Times New Roman" pitchFamily="18" charset="0"/>
            </a:endParaRPr>
          </a:p>
          <a:p>
            <a:pPr marL="0" indent="0">
              <a:buNone/>
            </a:pPr>
            <a:r>
              <a:rPr lang="en-US" sz="1200" b="1" dirty="0" smtClean="0">
                <a:solidFill>
                  <a:schemeClr val="tx1"/>
                </a:solidFill>
                <a:latin typeface="Times New Roman" pitchFamily="18" charset="0"/>
                <a:cs typeface="Times New Roman" pitchFamily="18" charset="0"/>
              </a:rPr>
              <a:t>Capitol </a:t>
            </a:r>
            <a:r>
              <a:rPr lang="en-US" sz="1200" b="1" dirty="0">
                <a:solidFill>
                  <a:schemeClr val="tx1"/>
                </a:solidFill>
                <a:latin typeface="Times New Roman" pitchFamily="18" charset="0"/>
                <a:cs typeface="Times New Roman" pitchFamily="18" charset="0"/>
              </a:rPr>
              <a:t>One Bank USA N    (</a:t>
            </a:r>
            <a:r>
              <a:rPr lang="en-US" sz="1200" b="1" dirty="0" smtClean="0">
                <a:solidFill>
                  <a:schemeClr val="tx1"/>
                </a:solidFill>
                <a:latin typeface="Times New Roman" pitchFamily="18" charset="0"/>
                <a:cs typeface="Times New Roman" pitchFamily="18" charset="0"/>
              </a:rPr>
              <a:t>800)955-7070</a:t>
            </a:r>
            <a:r>
              <a:rPr lang="en-US" sz="1200" dirty="0">
                <a:solidFill>
                  <a:schemeClr val="tx1"/>
                </a:solidFill>
                <a:latin typeface="Times New Roman" pitchFamily="18" charset="0"/>
                <a:cs typeface="Times New Roman" pitchFamily="18" charset="0"/>
              </a:rPr>
              <a:t/>
            </a:r>
            <a:br>
              <a:rPr lang="en-US" sz="1200" dirty="0">
                <a:solidFill>
                  <a:schemeClr val="tx1"/>
                </a:solidFill>
                <a:latin typeface="Times New Roman" pitchFamily="18" charset="0"/>
                <a:cs typeface="Times New Roman" pitchFamily="18" charset="0"/>
              </a:rPr>
            </a:br>
            <a:r>
              <a:rPr lang="en-US" sz="1200" dirty="0" smtClean="0">
                <a:solidFill>
                  <a:schemeClr val="tx1"/>
                </a:solidFill>
                <a:latin typeface="Times New Roman" pitchFamily="18" charset="0"/>
                <a:cs typeface="Times New Roman" pitchFamily="18" charset="0"/>
              </a:rPr>
              <a:t>15000 </a:t>
            </a:r>
            <a:r>
              <a:rPr lang="en-US" sz="1200" dirty="0">
                <a:solidFill>
                  <a:schemeClr val="tx1"/>
                </a:solidFill>
                <a:latin typeface="Times New Roman" pitchFamily="18" charset="0"/>
                <a:cs typeface="Times New Roman" pitchFamily="18" charset="0"/>
              </a:rPr>
              <a:t>Capital  One Drive, Richmond, VA 23238</a:t>
            </a:r>
          </a:p>
          <a:p>
            <a:pPr marL="0" indent="0">
              <a:buNone/>
            </a:pPr>
            <a:r>
              <a:rPr lang="en-US" sz="1200" b="1" dirty="0" smtClean="0">
                <a:solidFill>
                  <a:schemeClr val="tx1"/>
                </a:solidFill>
                <a:latin typeface="Times New Roman" pitchFamily="18" charset="0"/>
                <a:cs typeface="Times New Roman" pitchFamily="18" charset="0"/>
              </a:rPr>
              <a:t>Name</a:t>
            </a:r>
            <a:r>
              <a:rPr lang="en-US" sz="1200" b="1" dirty="0">
                <a:solidFill>
                  <a:schemeClr val="tx1"/>
                </a:solidFill>
                <a:latin typeface="Times New Roman" pitchFamily="18" charset="0"/>
                <a:cs typeface="Times New Roman" pitchFamily="18" charset="0"/>
              </a:rPr>
              <a:t>, Address and Telephone number of each bureau’s Consumer Relations Department for </a:t>
            </a:r>
            <a:r>
              <a:rPr lang="en-US" sz="1200" b="1" dirty="0" smtClean="0">
                <a:solidFill>
                  <a:schemeClr val="tx1"/>
                </a:solidFill>
                <a:latin typeface="Times New Roman" pitchFamily="18" charset="0"/>
                <a:cs typeface="Times New Roman" pitchFamily="18" charset="0"/>
              </a:rPr>
              <a:t>disputes</a:t>
            </a:r>
            <a:endParaRPr lang="en-US"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81587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Determining Credit Scores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pic>
        <p:nvPicPr>
          <p:cNvPr id="1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458047" y="1903107"/>
            <a:ext cx="4227907" cy="45772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4079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Getting Good Credit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a:xfrm>
            <a:off x="407020" y="1825625"/>
            <a:ext cx="8108330" cy="4351338"/>
          </a:xfrm>
        </p:spPr>
        <p:txBody>
          <a:bodyPr/>
          <a:lstStyle/>
          <a:p>
            <a:pPr lvl="1">
              <a:spcBef>
                <a:spcPts val="0"/>
              </a:spcBef>
              <a:buClr>
                <a:schemeClr val="tx1"/>
              </a:buClr>
              <a:buSzPct val="100000"/>
            </a:pPr>
            <a:r>
              <a:rPr lang="en-US" sz="3200" dirty="0"/>
              <a:t>Only apply for credit if it is really </a:t>
            </a:r>
            <a:r>
              <a:rPr lang="en-US" sz="3200" dirty="0" smtClean="0"/>
              <a:t>needed</a:t>
            </a:r>
            <a:br>
              <a:rPr lang="en-US" sz="3200" dirty="0" smtClean="0"/>
            </a:br>
            <a:endParaRPr lang="en-US" sz="3200" dirty="0"/>
          </a:p>
          <a:p>
            <a:pPr lvl="1">
              <a:spcBef>
                <a:spcPts val="0"/>
              </a:spcBef>
              <a:buClr>
                <a:schemeClr val="tx1"/>
              </a:buClr>
              <a:buSzPct val="100000"/>
            </a:pPr>
            <a:r>
              <a:rPr lang="en-US" sz="3200" dirty="0"/>
              <a:t>Get the right kind of </a:t>
            </a:r>
            <a:r>
              <a:rPr lang="en-US" sz="3200" dirty="0" smtClean="0"/>
              <a:t>credit</a:t>
            </a:r>
            <a:br>
              <a:rPr lang="en-US" sz="3200" dirty="0" smtClean="0"/>
            </a:br>
            <a:endParaRPr lang="en-US" sz="3200" dirty="0"/>
          </a:p>
          <a:p>
            <a:pPr lvl="1">
              <a:spcBef>
                <a:spcPts val="0"/>
              </a:spcBef>
            </a:pPr>
            <a:r>
              <a:rPr lang="en-US" sz="3200" dirty="0"/>
              <a:t>Watch the spending and debt </a:t>
            </a:r>
            <a:r>
              <a:rPr lang="en-US" sz="3200" dirty="0" smtClean="0"/>
              <a:t>ratio</a:t>
            </a:r>
          </a:p>
          <a:p>
            <a:pPr lvl="2">
              <a:spcBef>
                <a:spcPts val="0"/>
              </a:spcBef>
            </a:pPr>
            <a:r>
              <a:rPr lang="en-US" dirty="0" smtClean="0"/>
              <a:t>Do </a:t>
            </a:r>
            <a:r>
              <a:rPr lang="en-US" dirty="0"/>
              <a:t>not spend more than 30% of available credit</a:t>
            </a:r>
          </a:p>
          <a:p>
            <a:endParaRPr lang="en-US" dirty="0"/>
          </a:p>
        </p:txBody>
      </p:sp>
    </p:spTree>
    <p:extLst>
      <p:ext uri="{BB962C8B-B14F-4D97-AF65-F5344CB8AC3E}">
        <p14:creationId xmlns:p14="http://schemas.microsoft.com/office/powerpoint/2010/main" val="3270238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Getting Good Credit</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p:txBody>
          <a:bodyPr/>
          <a:lstStyle/>
          <a:p>
            <a:pPr lvl="1">
              <a:spcBef>
                <a:spcPts val="0"/>
              </a:spcBef>
            </a:pPr>
            <a:r>
              <a:rPr lang="en-US" sz="3200" dirty="0"/>
              <a:t>Pay </a:t>
            </a:r>
            <a:r>
              <a:rPr lang="en-US" sz="3200" dirty="0" smtClean="0"/>
              <a:t>all bills on time</a:t>
            </a:r>
            <a:br>
              <a:rPr lang="en-US" sz="3200" dirty="0" smtClean="0"/>
            </a:br>
            <a:endParaRPr lang="en-US" sz="3200" dirty="0"/>
          </a:p>
          <a:p>
            <a:pPr lvl="1">
              <a:spcBef>
                <a:spcPts val="0"/>
              </a:spcBef>
            </a:pPr>
            <a:r>
              <a:rPr lang="en-US" sz="3200" dirty="0"/>
              <a:t>Enroll in a credit builder </a:t>
            </a:r>
            <a:r>
              <a:rPr lang="en-US" sz="3200" dirty="0" smtClean="0"/>
              <a:t>product</a:t>
            </a:r>
            <a:br>
              <a:rPr lang="en-US" sz="3200" dirty="0" smtClean="0"/>
            </a:br>
            <a:endParaRPr lang="en-US" sz="3200" dirty="0"/>
          </a:p>
          <a:p>
            <a:pPr lvl="1">
              <a:spcBef>
                <a:spcPts val="0"/>
              </a:spcBef>
            </a:pPr>
            <a:r>
              <a:rPr lang="en-US" sz="3200" dirty="0"/>
              <a:t>Look for ways to cut </a:t>
            </a:r>
            <a:r>
              <a:rPr lang="en-US" sz="3200" dirty="0" smtClean="0"/>
              <a:t>expenses</a:t>
            </a:r>
            <a:br>
              <a:rPr lang="en-US" sz="3200" dirty="0" smtClean="0"/>
            </a:br>
            <a:endParaRPr lang="en-US" sz="3200" dirty="0"/>
          </a:p>
          <a:p>
            <a:pPr lvl="1">
              <a:spcBef>
                <a:spcPts val="0"/>
              </a:spcBef>
            </a:pPr>
            <a:r>
              <a:rPr lang="en-US" sz="3200" dirty="0"/>
              <a:t>Dispute/correct errors on </a:t>
            </a:r>
            <a:r>
              <a:rPr lang="en-US" sz="3200" dirty="0" smtClean="0"/>
              <a:t>your report</a:t>
            </a:r>
            <a:endParaRPr lang="en-US" sz="3200" dirty="0"/>
          </a:p>
          <a:p>
            <a:endParaRPr lang="en-US" dirty="0"/>
          </a:p>
        </p:txBody>
      </p:sp>
    </p:spTree>
    <p:extLst>
      <p:ext uri="{BB962C8B-B14F-4D97-AF65-F5344CB8AC3E}">
        <p14:creationId xmlns:p14="http://schemas.microsoft.com/office/powerpoint/2010/main" val="1755240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Disputes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p:txBody>
          <a:bodyPr/>
          <a:lstStyle/>
          <a:p>
            <a:pPr marL="0" indent="0">
              <a:buNone/>
            </a:pPr>
            <a:r>
              <a:rPr lang="en-US" sz="2800" dirty="0" smtClean="0"/>
              <a:t>Disputes </a:t>
            </a:r>
            <a:r>
              <a:rPr lang="en-US" sz="2800" dirty="0"/>
              <a:t>can be handled in different </a:t>
            </a:r>
            <a:r>
              <a:rPr lang="en-US" sz="2800" dirty="0" smtClean="0"/>
              <a:t>ways:</a:t>
            </a:r>
            <a:br>
              <a:rPr lang="en-US" sz="2800" dirty="0" smtClean="0"/>
            </a:br>
            <a:endParaRPr lang="en-US" sz="2800" dirty="0"/>
          </a:p>
          <a:p>
            <a:r>
              <a:rPr lang="en-US" sz="2800" dirty="0"/>
              <a:t>Calling the creditor identified in the credit </a:t>
            </a:r>
            <a:r>
              <a:rPr lang="en-US" sz="2800" dirty="0" smtClean="0"/>
              <a:t>report.</a:t>
            </a:r>
            <a:br>
              <a:rPr lang="en-US" sz="2800" dirty="0" smtClean="0"/>
            </a:br>
            <a:endParaRPr lang="en-US" sz="2800" dirty="0"/>
          </a:p>
          <a:p>
            <a:r>
              <a:rPr lang="en-US" sz="2800" dirty="0" smtClean="0"/>
              <a:t>Calling </a:t>
            </a:r>
            <a:r>
              <a:rPr lang="en-US" sz="2800" dirty="0"/>
              <a:t>the credit bureau that is reporting the </a:t>
            </a:r>
            <a:r>
              <a:rPr lang="en-US" sz="2800" dirty="0" smtClean="0"/>
              <a:t>information.</a:t>
            </a:r>
            <a:br>
              <a:rPr lang="en-US" sz="2800" dirty="0" smtClean="0"/>
            </a:br>
            <a:endParaRPr lang="en-US" sz="2800" dirty="0"/>
          </a:p>
          <a:p>
            <a:r>
              <a:rPr lang="en-US" sz="2800" dirty="0" smtClean="0"/>
              <a:t>Sending </a:t>
            </a:r>
            <a:r>
              <a:rPr lang="en-US" sz="2800" dirty="0"/>
              <a:t>a letter to the credit bureau, clearly stating the reason for the </a:t>
            </a:r>
            <a:r>
              <a:rPr lang="en-US" sz="2800" dirty="0" smtClean="0"/>
              <a:t>dispute.</a:t>
            </a:r>
            <a:endParaRPr lang="en-US" sz="2800" dirty="0"/>
          </a:p>
          <a:p>
            <a:endParaRPr lang="en-US" dirty="0"/>
          </a:p>
        </p:txBody>
      </p:sp>
    </p:spTree>
    <p:extLst>
      <p:ext uri="{BB962C8B-B14F-4D97-AF65-F5344CB8AC3E}">
        <p14:creationId xmlns:p14="http://schemas.microsoft.com/office/powerpoint/2010/main" val="4005004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Frequently Asked Questions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p:txBody>
          <a:bodyPr/>
          <a:lstStyle/>
          <a:p>
            <a:r>
              <a:rPr lang="en-US" sz="2800" dirty="0"/>
              <a:t>Will pulling my credit affect my score</a:t>
            </a:r>
            <a:r>
              <a:rPr lang="en-US" sz="2800" dirty="0" smtClean="0"/>
              <a:t>?</a:t>
            </a:r>
            <a:br>
              <a:rPr lang="en-US" sz="2800" dirty="0" smtClean="0"/>
            </a:br>
            <a:endParaRPr lang="en-US" sz="2800" dirty="0"/>
          </a:p>
          <a:p>
            <a:r>
              <a:rPr lang="en-US" sz="2800" dirty="0"/>
              <a:t>How will paying on time help me build good credit history</a:t>
            </a:r>
            <a:r>
              <a:rPr lang="en-US" sz="2800" dirty="0" smtClean="0"/>
              <a:t>?</a:t>
            </a:r>
            <a:br>
              <a:rPr lang="en-US" sz="2800" dirty="0" smtClean="0"/>
            </a:br>
            <a:endParaRPr lang="en-US" sz="2800" dirty="0"/>
          </a:p>
          <a:p>
            <a:r>
              <a:rPr lang="en-US" sz="2800" dirty="0"/>
              <a:t>I have no credit, what information can be used to establish a credit</a:t>
            </a:r>
            <a:r>
              <a:rPr lang="en-US" sz="2800" dirty="0" smtClean="0"/>
              <a:t>?</a:t>
            </a:r>
            <a:br>
              <a:rPr lang="en-US" sz="2800" dirty="0" smtClean="0"/>
            </a:br>
            <a:endParaRPr lang="en-US" sz="2800" dirty="0"/>
          </a:p>
          <a:p>
            <a:r>
              <a:rPr lang="en-US" sz="2800" dirty="0"/>
              <a:t>Will paying a collection account immediately improve my credit score</a:t>
            </a:r>
            <a:r>
              <a:rPr lang="en-US" sz="2800" dirty="0" smtClean="0"/>
              <a:t>?</a:t>
            </a:r>
            <a:endParaRPr lang="en-US" sz="2800" dirty="0"/>
          </a:p>
        </p:txBody>
      </p:sp>
    </p:spTree>
    <p:extLst>
      <p:ext uri="{BB962C8B-B14F-4D97-AF65-F5344CB8AC3E}">
        <p14:creationId xmlns:p14="http://schemas.microsoft.com/office/powerpoint/2010/main" val="2053693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Frequently Asked Questions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p:txBody>
          <a:bodyPr/>
          <a:lstStyle/>
          <a:p>
            <a:r>
              <a:rPr lang="en-US" sz="2800" dirty="0"/>
              <a:t>What is the ideal number of credit cards to carry</a:t>
            </a:r>
            <a:r>
              <a:rPr lang="en-US" sz="2800" dirty="0" smtClean="0"/>
              <a:t>?</a:t>
            </a:r>
            <a:br>
              <a:rPr lang="en-US" sz="2800" dirty="0" smtClean="0"/>
            </a:br>
            <a:endParaRPr lang="en-US" sz="2800" dirty="0"/>
          </a:p>
          <a:p>
            <a:r>
              <a:rPr lang="en-US" sz="2800" dirty="0"/>
              <a:t>When debt collectors contact individuals about an old debt, does it have to be paid</a:t>
            </a:r>
            <a:r>
              <a:rPr lang="en-US" sz="2800" dirty="0" smtClean="0"/>
              <a:t>?</a:t>
            </a:r>
            <a:br>
              <a:rPr lang="en-US" sz="2800" dirty="0" smtClean="0"/>
            </a:br>
            <a:endParaRPr lang="en-US" sz="2800" dirty="0"/>
          </a:p>
          <a:p>
            <a:r>
              <a:rPr lang="en-US" sz="2800" dirty="0"/>
              <a:t>How many points does an inquiry take off an individual’s credit score? </a:t>
            </a:r>
            <a:r>
              <a:rPr lang="en-US" sz="2800" dirty="0" smtClean="0"/>
              <a:t/>
            </a:r>
            <a:br>
              <a:rPr lang="en-US" sz="2800" dirty="0" smtClean="0"/>
            </a:br>
            <a:endParaRPr lang="en-US" sz="2800" dirty="0"/>
          </a:p>
          <a:p>
            <a:r>
              <a:rPr lang="en-US" sz="2800" dirty="0"/>
              <a:t>Can collection agencies call the neighbors?</a:t>
            </a:r>
          </a:p>
        </p:txBody>
      </p:sp>
    </p:spTree>
    <p:extLst>
      <p:ext uri="{BB962C8B-B14F-4D97-AF65-F5344CB8AC3E}">
        <p14:creationId xmlns:p14="http://schemas.microsoft.com/office/powerpoint/2010/main" val="2139201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Credit Myths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p:txBody>
          <a:bodyPr/>
          <a:lstStyle/>
          <a:p>
            <a:r>
              <a:rPr lang="en-US" sz="2800" dirty="0"/>
              <a:t>Credit reporting companies </a:t>
            </a:r>
            <a:r>
              <a:rPr lang="en-US" sz="2800" dirty="0" smtClean="0"/>
              <a:t>decide </a:t>
            </a:r>
            <a:r>
              <a:rPr lang="en-US" sz="2800" dirty="0"/>
              <a:t>whether an application should be approved or </a:t>
            </a:r>
            <a:r>
              <a:rPr lang="en-US" sz="2800" dirty="0" smtClean="0"/>
              <a:t>declined.</a:t>
            </a:r>
            <a:endParaRPr lang="en-US" sz="2800" dirty="0"/>
          </a:p>
          <a:p>
            <a:r>
              <a:rPr lang="en-US" sz="2800" dirty="0"/>
              <a:t>Paying a collection account will reset the 7 year deletion period. </a:t>
            </a:r>
          </a:p>
          <a:p>
            <a:r>
              <a:rPr lang="en-US" sz="2800" dirty="0"/>
              <a:t>Negative accurate items can and should be disputed</a:t>
            </a:r>
            <a:r>
              <a:rPr lang="en-US" sz="2800" dirty="0" smtClean="0"/>
              <a:t>.</a:t>
            </a:r>
            <a:endParaRPr lang="en-US" sz="2800" dirty="0"/>
          </a:p>
          <a:p>
            <a:r>
              <a:rPr lang="en-US" sz="2800" dirty="0"/>
              <a:t>Credit cards are bad for </a:t>
            </a:r>
            <a:r>
              <a:rPr lang="en-US" sz="2800" dirty="0" smtClean="0"/>
              <a:t>you.</a:t>
            </a:r>
            <a:endParaRPr lang="en-US" sz="2800" dirty="0"/>
          </a:p>
          <a:p>
            <a:r>
              <a:rPr lang="en-US" sz="2800" dirty="0"/>
              <a:t>Credit bureaus are responsible for bad credit. </a:t>
            </a:r>
          </a:p>
        </p:txBody>
      </p:sp>
    </p:spTree>
    <p:extLst>
      <p:ext uri="{BB962C8B-B14F-4D97-AF65-F5344CB8AC3E}">
        <p14:creationId xmlns:p14="http://schemas.microsoft.com/office/powerpoint/2010/main" val="1873039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Ordering and Reading</a:t>
            </a:r>
            <a:endParaRPr lang="en-US" sz="4800" dirty="0"/>
          </a:p>
        </p:txBody>
      </p:sp>
      <p:sp>
        <p:nvSpPr>
          <p:cNvPr id="14" name="Content Placeholder 13"/>
          <p:cNvSpPr>
            <a:spLocks noGrp="1"/>
          </p:cNvSpPr>
          <p:nvPr>
            <p:ph idx="1"/>
          </p:nvPr>
        </p:nvSpPr>
        <p:spPr>
          <a:xfrm>
            <a:off x="509471" y="1690845"/>
            <a:ext cx="7886700" cy="4351338"/>
          </a:xfrm>
        </p:spPr>
        <p:txBody>
          <a:bodyPr/>
          <a:lstStyle/>
          <a:p>
            <a:pPr marL="0" indent="0">
              <a:buNone/>
            </a:pPr>
            <a:r>
              <a:rPr lang="en-US" dirty="0"/>
              <a:t>Ordering/reading a credit report will help determine if all </a:t>
            </a:r>
            <a:r>
              <a:rPr lang="en-US" dirty="0" smtClean="0"/>
              <a:t>of the information is:</a:t>
            </a:r>
            <a:endParaRPr lang="en-US" dirty="0"/>
          </a:p>
          <a:p>
            <a:pPr marL="571500" indent="-571500">
              <a:buFont typeface="Wingdings" pitchFamily="2" charset="2"/>
              <a:buChar char="ü"/>
            </a:pPr>
            <a:r>
              <a:rPr lang="en-US" dirty="0"/>
              <a:t>accurate</a:t>
            </a:r>
          </a:p>
          <a:p>
            <a:pPr marL="571500" indent="-571500">
              <a:buFont typeface="Wingdings" pitchFamily="2" charset="2"/>
              <a:buChar char="ü"/>
            </a:pPr>
            <a:r>
              <a:rPr lang="en-US" dirty="0"/>
              <a:t>belongs to customer</a:t>
            </a:r>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Tree>
    <p:extLst>
      <p:ext uri="{BB962C8B-B14F-4D97-AF65-F5344CB8AC3E}">
        <p14:creationId xmlns:p14="http://schemas.microsoft.com/office/powerpoint/2010/main" val="2581707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2870" y="3020192"/>
            <a:ext cx="4118260" cy="817617"/>
          </a:xfrm>
        </p:spPr>
        <p:txBody>
          <a:bodyPr>
            <a:noAutofit/>
          </a:bodyPr>
          <a:lstStyle/>
          <a:p>
            <a:r>
              <a:rPr lang="en-US" sz="6000" dirty="0" smtClean="0"/>
              <a:t>Questions?</a:t>
            </a:r>
            <a:endParaRPr lang="en-US" sz="60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72387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Additional Resources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sp>
        <p:nvSpPr>
          <p:cNvPr id="7" name="TextBox 6"/>
          <p:cNvSpPr txBox="1"/>
          <p:nvPr/>
        </p:nvSpPr>
        <p:spPr>
          <a:xfrm>
            <a:off x="6211614" y="1718441"/>
            <a:ext cx="504496"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a:xfrm>
            <a:off x="628650" y="1718440"/>
            <a:ext cx="7886700" cy="4808483"/>
          </a:xfrm>
        </p:spPr>
        <p:txBody>
          <a:bodyPr>
            <a:noAutofit/>
          </a:bodyPr>
          <a:lstStyle/>
          <a:p>
            <a:pPr marL="0" indent="0">
              <a:buNone/>
            </a:pPr>
            <a:r>
              <a:rPr lang="en-US" sz="2000" dirty="0">
                <a:hlinkClick r:id="rId4"/>
              </a:rPr>
              <a:t>www.annualcreditreport.com</a:t>
            </a:r>
            <a:endParaRPr lang="en-US" sz="2000" dirty="0"/>
          </a:p>
          <a:p>
            <a:pPr marL="0" indent="0">
              <a:buNone/>
            </a:pPr>
            <a:r>
              <a:rPr lang="en-US" sz="2000" i="1" dirty="0">
                <a:hlinkClick r:id="rId5"/>
              </a:rPr>
              <a:t>www.experian.com/credit_report_basics/pdf/samplecreditreport.pdf</a:t>
            </a:r>
            <a:endParaRPr lang="en-US" sz="2000" i="1" dirty="0"/>
          </a:p>
          <a:p>
            <a:pPr marL="0" indent="0">
              <a:buNone/>
            </a:pPr>
            <a:r>
              <a:rPr lang="en-US" sz="2000" b="1" dirty="0"/>
              <a:t>Equifax</a:t>
            </a:r>
            <a:r>
              <a:rPr lang="en-US" sz="2000" dirty="0"/>
              <a:t>: 1-800-685-1111 or </a:t>
            </a:r>
            <a:r>
              <a:rPr lang="en-US" sz="2000" dirty="0">
                <a:hlinkClick r:id="rId6"/>
              </a:rPr>
              <a:t>www.equifax.com</a:t>
            </a:r>
            <a:r>
              <a:rPr lang="en-US" sz="2000" dirty="0"/>
              <a:t> </a:t>
            </a:r>
          </a:p>
          <a:p>
            <a:pPr marL="0" indent="0">
              <a:buNone/>
            </a:pPr>
            <a:r>
              <a:rPr lang="en-US" sz="2000" b="1" dirty="0"/>
              <a:t>Experian</a:t>
            </a:r>
            <a:r>
              <a:rPr lang="en-US" sz="2000" dirty="0"/>
              <a:t>: 1-888-EXPERIAN (397-3742) or </a:t>
            </a:r>
            <a:r>
              <a:rPr lang="en-US" sz="2000" dirty="0">
                <a:hlinkClick r:id="rId7"/>
              </a:rPr>
              <a:t>www.experian.com</a:t>
            </a:r>
            <a:r>
              <a:rPr lang="en-US" sz="2000" dirty="0"/>
              <a:t> </a:t>
            </a:r>
          </a:p>
          <a:p>
            <a:pPr marL="0" indent="0">
              <a:buNone/>
            </a:pPr>
            <a:r>
              <a:rPr lang="en-US" sz="2000" b="1" dirty="0" err="1"/>
              <a:t>TransUnion</a:t>
            </a:r>
            <a:r>
              <a:rPr lang="en-US" sz="2000" dirty="0"/>
              <a:t>: 1-800-916-8800 or </a:t>
            </a:r>
            <a:r>
              <a:rPr lang="en-US" sz="2000" dirty="0">
                <a:hlinkClick r:id="rId8"/>
              </a:rPr>
              <a:t>www.transunion.com</a:t>
            </a:r>
            <a:r>
              <a:rPr lang="en-US" sz="2000" dirty="0"/>
              <a:t> </a:t>
            </a:r>
          </a:p>
          <a:p>
            <a:pPr marL="0" indent="0">
              <a:buNone/>
            </a:pPr>
            <a:r>
              <a:rPr lang="en-US" sz="2000" dirty="0"/>
              <a:t>You can print a copy of the Annual Credit Report Request Form from </a:t>
            </a:r>
            <a:r>
              <a:rPr lang="en-US" sz="2000" dirty="0">
                <a:hlinkClick r:id="rId4"/>
              </a:rPr>
              <a:t>www.annualcreditreport.com</a:t>
            </a:r>
            <a:r>
              <a:rPr lang="en-US" sz="2000" dirty="0"/>
              <a:t> or </a:t>
            </a:r>
            <a:r>
              <a:rPr lang="en-US" sz="2000" dirty="0">
                <a:hlinkClick r:id="rId9"/>
              </a:rPr>
              <a:t>www.ftc.gov/credit</a:t>
            </a:r>
            <a:endParaRPr lang="en-US" sz="2000" dirty="0"/>
          </a:p>
          <a:p>
            <a:pPr marL="0" indent="0">
              <a:buNone/>
            </a:pPr>
            <a:r>
              <a:rPr lang="en-US" sz="2000" dirty="0"/>
              <a:t>Call toll-free: 1-877-322-8228 </a:t>
            </a:r>
          </a:p>
          <a:p>
            <a:pPr marL="0" indent="0">
              <a:buNone/>
            </a:pPr>
            <a:r>
              <a:rPr lang="en-US" sz="2000" dirty="0"/>
              <a:t>Complete the Annual Credit Report Request Form and mail it to: </a:t>
            </a:r>
          </a:p>
          <a:p>
            <a:pPr marL="0" indent="0">
              <a:buNone/>
            </a:pPr>
            <a:r>
              <a:rPr lang="en-US" sz="2000" dirty="0" smtClean="0"/>
              <a:t>	Annual </a:t>
            </a:r>
            <a:r>
              <a:rPr lang="en-US" sz="2000" dirty="0"/>
              <a:t>Credit Report Request Service </a:t>
            </a:r>
            <a:r>
              <a:rPr lang="en-US" sz="2000" dirty="0" smtClean="0"/>
              <a:t/>
            </a:r>
            <a:br>
              <a:rPr lang="en-US" sz="2000" dirty="0" smtClean="0"/>
            </a:br>
            <a:r>
              <a:rPr lang="en-US" sz="2000" dirty="0" smtClean="0"/>
              <a:t>	P</a:t>
            </a:r>
            <a:r>
              <a:rPr lang="en-US" sz="2000" dirty="0"/>
              <a:t>. O. Box 105281 </a:t>
            </a:r>
            <a:r>
              <a:rPr lang="en-US" sz="2000" dirty="0" smtClean="0"/>
              <a:t/>
            </a:r>
            <a:br>
              <a:rPr lang="en-US" sz="2000" dirty="0" smtClean="0"/>
            </a:br>
            <a:r>
              <a:rPr lang="en-US" sz="2000" dirty="0" smtClean="0"/>
              <a:t>	Atlanta</a:t>
            </a:r>
            <a:r>
              <a:rPr lang="en-US" sz="2000" dirty="0"/>
              <a:t>, GA 30348-5281 </a:t>
            </a:r>
          </a:p>
        </p:txBody>
      </p:sp>
    </p:spTree>
    <p:extLst>
      <p:ext uri="{BB962C8B-B14F-4D97-AF65-F5344CB8AC3E}">
        <p14:creationId xmlns:p14="http://schemas.microsoft.com/office/powerpoint/2010/main" val="1805356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Ordering Process</a:t>
            </a:r>
            <a:endParaRPr lang="en-US" sz="4800" dirty="0"/>
          </a:p>
        </p:txBody>
      </p:sp>
      <p:sp>
        <p:nvSpPr>
          <p:cNvPr id="14" name="Content Placeholder 13"/>
          <p:cNvSpPr>
            <a:spLocks noGrp="1"/>
          </p:cNvSpPr>
          <p:nvPr>
            <p:ph idx="1"/>
          </p:nvPr>
        </p:nvSpPr>
        <p:spPr>
          <a:xfrm>
            <a:off x="509471" y="1690845"/>
            <a:ext cx="7886700" cy="4351338"/>
          </a:xfrm>
        </p:spPr>
        <p:txBody>
          <a:bodyPr/>
          <a:lstStyle/>
          <a:p>
            <a:pPr marL="0" indent="0">
              <a:buNone/>
            </a:pPr>
            <a:r>
              <a:rPr lang="en-US" dirty="0" smtClean="0"/>
              <a:t>Step One: visit </a:t>
            </a:r>
            <a:r>
              <a:rPr lang="en-US" dirty="0" smtClean="0">
                <a:hlinkClick r:id="rId3"/>
              </a:rPr>
              <a:t>www.annualcreditreport.com</a:t>
            </a:r>
            <a:endParaRPr lang="en-US" dirty="0" smtClean="0"/>
          </a:p>
          <a:p>
            <a:pPr marL="0" indent="0">
              <a:buNone/>
            </a:pPr>
            <a:endParaRPr lang="en-US" dirty="0" smtClean="0"/>
          </a:p>
          <a:p>
            <a:pPr marL="0" indent="0">
              <a:buNone/>
            </a:pPr>
            <a:r>
              <a:rPr lang="en-US" dirty="0" smtClean="0"/>
              <a:t>Step Two: Click either of the following links. </a:t>
            </a:r>
          </a:p>
          <a:p>
            <a:pPr marL="0" indent="0">
              <a:buNone/>
            </a:pPr>
            <a:r>
              <a:rPr lang="en-US" dirty="0"/>
              <a:t>	</a:t>
            </a:r>
            <a:r>
              <a:rPr lang="en-US" dirty="0" smtClean="0"/>
              <a:t>		      or</a:t>
            </a:r>
          </a:p>
          <a:p>
            <a:pPr marL="0" indent="0">
              <a:buNone/>
            </a:pPr>
            <a:endParaRPr lang="en-US" dirty="0" smtClean="0"/>
          </a:p>
          <a:p>
            <a:pPr marL="0" indent="0">
              <a:buNone/>
            </a:pPr>
            <a:r>
              <a:rPr lang="en-US" dirty="0" smtClean="0"/>
              <a:t>Which will take you to…</a:t>
            </a:r>
          </a:p>
          <a:p>
            <a:pPr marL="0" indent="0">
              <a:buNone/>
            </a:pPr>
            <a:endParaRPr lang="en-US"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140" y="3436303"/>
            <a:ext cx="3721926" cy="57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964" y="3439120"/>
            <a:ext cx="1892713" cy="53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670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a:t>Ordering Process</a:t>
            </a:r>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985"/>
          <a:stretch/>
        </p:blipFill>
        <p:spPr bwMode="auto">
          <a:xfrm>
            <a:off x="273204" y="1425048"/>
            <a:ext cx="6939649" cy="511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4621351" y="4792803"/>
            <a:ext cx="2415069" cy="1362670"/>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7036420" y="3869473"/>
            <a:ext cx="1918009" cy="923330"/>
          </a:xfrm>
          <a:prstGeom prst="rect">
            <a:avLst/>
          </a:prstGeom>
          <a:noFill/>
        </p:spPr>
        <p:txBody>
          <a:bodyPr wrap="square" rtlCol="0">
            <a:spAutoFit/>
          </a:bodyPr>
          <a:lstStyle/>
          <a:p>
            <a:r>
              <a:rPr lang="en-US" dirty="0" smtClean="0">
                <a:solidFill>
                  <a:srgbClr val="FF0000"/>
                </a:solidFill>
              </a:rPr>
              <a:t>Click the “Request your credit reports button.”</a:t>
            </a:r>
            <a:endParaRPr lang="en-US" dirty="0">
              <a:solidFill>
                <a:srgbClr val="FF0000"/>
              </a:solidFill>
            </a:endParaRPr>
          </a:p>
        </p:txBody>
      </p:sp>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Ordering Process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871" b="34278"/>
          <a:stretch/>
        </p:blipFill>
        <p:spPr bwMode="auto">
          <a:xfrm>
            <a:off x="117842" y="1789863"/>
            <a:ext cx="8269413" cy="395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11718" y="4665660"/>
            <a:ext cx="3563570" cy="1077218"/>
          </a:xfrm>
          <a:prstGeom prst="rect">
            <a:avLst/>
          </a:prstGeom>
          <a:noFill/>
        </p:spPr>
        <p:txBody>
          <a:bodyPr wrap="square" rtlCol="0">
            <a:spAutoFit/>
          </a:bodyPr>
          <a:lstStyle/>
          <a:p>
            <a:r>
              <a:rPr lang="en-US" sz="3200" dirty="0">
                <a:latin typeface="Franklin Gothic Book" pitchFamily="34" charset="0"/>
              </a:rPr>
              <a:t>Step </a:t>
            </a:r>
            <a:r>
              <a:rPr lang="en-US" sz="3200" dirty="0" smtClean="0">
                <a:latin typeface="Franklin Gothic Book" pitchFamily="34" charset="0"/>
              </a:rPr>
              <a:t>Three: </a:t>
            </a:r>
            <a:br>
              <a:rPr lang="en-US" sz="3200" dirty="0" smtClean="0">
                <a:latin typeface="Franklin Gothic Book" pitchFamily="34" charset="0"/>
              </a:rPr>
            </a:br>
            <a:r>
              <a:rPr lang="en-US" sz="3200" dirty="0" smtClean="0">
                <a:latin typeface="Franklin Gothic Book" pitchFamily="34" charset="0"/>
              </a:rPr>
              <a:t>Complete the form.</a:t>
            </a:r>
            <a:endParaRPr lang="en-US" sz="3200" dirty="0">
              <a:solidFill>
                <a:srgbClr val="FF0000"/>
              </a:solidFill>
              <a:latin typeface="Franklin Gothic Book" pitchFamily="34" charset="0"/>
            </a:endParaRPr>
          </a:p>
        </p:txBody>
      </p:sp>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Ordering Process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159" y="1572321"/>
            <a:ext cx="6403683" cy="534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70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74701"/>
            <a:ext cx="8058150" cy="871538"/>
          </a:xfrm>
        </p:spPr>
        <p:txBody>
          <a:bodyPr>
            <a:normAutofit/>
          </a:bodyPr>
          <a:lstStyle/>
          <a:p>
            <a:r>
              <a:rPr lang="en-US" sz="4800" dirty="0" smtClean="0"/>
              <a:t>Ordering Process</a:t>
            </a:r>
            <a:endParaRPr lang="en-US" sz="4800" dirty="0"/>
          </a:p>
        </p:txBody>
      </p:sp>
      <p:sp>
        <p:nvSpPr>
          <p:cNvPr id="3" name="TextBox 2"/>
          <p:cNvSpPr txBox="1"/>
          <p:nvPr/>
        </p:nvSpPr>
        <p:spPr>
          <a:xfrm>
            <a:off x="5408341" y="301083"/>
            <a:ext cx="3546088" cy="369332"/>
          </a:xfrm>
          <a:prstGeom prst="rect">
            <a:avLst/>
          </a:prstGeom>
          <a:noFill/>
        </p:spPr>
        <p:txBody>
          <a:bodyPr wrap="square" rtlCol="0">
            <a:spAutoFit/>
          </a:bodyPr>
          <a:lstStyle/>
          <a:p>
            <a:r>
              <a:rPr lang="en-US" b="1" dirty="0">
                <a:solidFill>
                  <a:schemeClr val="bg1"/>
                </a:solidFill>
                <a:latin typeface="Chaparral Pro" pitchFamily="18" charset="0"/>
              </a:rPr>
              <a:t>Know Your Credit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20" y="243343"/>
            <a:ext cx="3373243" cy="484811"/>
          </a:xfrm>
          <a:prstGeom prst="rect">
            <a:avLst/>
          </a:prstGeom>
        </p:spPr>
      </p:pic>
      <p:grpSp>
        <p:nvGrpSpPr>
          <p:cNvPr id="6" name="Group 5"/>
          <p:cNvGrpSpPr/>
          <p:nvPr/>
        </p:nvGrpSpPr>
        <p:grpSpPr>
          <a:xfrm>
            <a:off x="2438400" y="2681745"/>
            <a:ext cx="4267200" cy="2990989"/>
            <a:chOff x="1884830" y="2952609"/>
            <a:chExt cx="2659692" cy="1768364"/>
          </a:xfrm>
        </p:grpSpPr>
        <p:pic>
          <p:nvPicPr>
            <p:cNvPr id="7" name="Picture 6"/>
            <p:cNvPicPr>
              <a:picLocks noChangeAspect="1"/>
            </p:cNvPicPr>
            <p:nvPr/>
          </p:nvPicPr>
          <p:blipFill>
            <a:blip r:embed="rId4"/>
            <a:stretch>
              <a:fillRect/>
            </a:stretch>
          </p:blipFill>
          <p:spPr>
            <a:xfrm>
              <a:off x="2667000" y="2952609"/>
              <a:ext cx="1877522" cy="1768364"/>
            </a:xfrm>
            <a:prstGeom prst="rect">
              <a:avLst/>
            </a:prstGeom>
          </p:spPr>
        </p:pic>
        <p:sp>
          <p:nvSpPr>
            <p:cNvPr id="9" name="Rounded Rectangle 8"/>
            <p:cNvSpPr/>
            <p:nvPr/>
          </p:nvSpPr>
          <p:spPr>
            <a:xfrm>
              <a:off x="1884830" y="2961574"/>
              <a:ext cx="324970" cy="383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05000" y="3482712"/>
              <a:ext cx="304800" cy="383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05000" y="4094422"/>
              <a:ext cx="304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66078" y="1615664"/>
            <a:ext cx="7653453" cy="584775"/>
          </a:xfrm>
          <a:prstGeom prst="rect">
            <a:avLst/>
          </a:prstGeom>
          <a:noFill/>
        </p:spPr>
        <p:txBody>
          <a:bodyPr wrap="square" rtlCol="0">
            <a:spAutoFit/>
          </a:bodyPr>
          <a:lstStyle/>
          <a:p>
            <a:r>
              <a:rPr lang="en-US" sz="3200" dirty="0">
                <a:latin typeface="Franklin Gothic Book" pitchFamily="34" charset="0"/>
              </a:rPr>
              <a:t>Step </a:t>
            </a:r>
            <a:r>
              <a:rPr lang="en-US" sz="3200" dirty="0" smtClean="0">
                <a:latin typeface="Franklin Gothic Book" pitchFamily="34" charset="0"/>
              </a:rPr>
              <a:t>Four: Select your report.</a:t>
            </a:r>
            <a:endParaRPr lang="en-US" sz="3200" dirty="0">
              <a:solidFill>
                <a:srgbClr val="FF0000"/>
              </a:solidFill>
              <a:latin typeface="Franklin Gothic Book" pitchFamily="34" charset="0"/>
            </a:endParaRPr>
          </a:p>
        </p:txBody>
      </p:sp>
    </p:spTree>
    <p:extLst>
      <p:ext uri="{BB962C8B-B14F-4D97-AF65-F5344CB8AC3E}">
        <p14:creationId xmlns:p14="http://schemas.microsoft.com/office/powerpoint/2010/main" val="317643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3A3838"/>
      </a:dk1>
      <a:lt1>
        <a:sysClr val="window" lastClr="FFFFFF"/>
      </a:lt1>
      <a:dk2>
        <a:srgbClr val="44546A"/>
      </a:dk2>
      <a:lt2>
        <a:srgbClr val="E7E6E6"/>
      </a:lt2>
      <a:accent1>
        <a:srgbClr val="0081C6"/>
      </a:accent1>
      <a:accent2>
        <a:srgbClr val="005B89"/>
      </a:accent2>
      <a:accent3>
        <a:srgbClr val="003654"/>
      </a:accent3>
      <a:accent4>
        <a:srgbClr val="FCB825"/>
      </a:accent4>
      <a:accent5>
        <a:srgbClr val="ED7D31"/>
      </a:accent5>
      <a:accent6>
        <a:srgbClr val="A7A8AB"/>
      </a:accent6>
      <a:hlink>
        <a:srgbClr val="0563C1"/>
      </a:hlink>
      <a:folHlink>
        <a:srgbClr val="00365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uthern bancorp template 20150603.pptx" id="{38D8B2D8-5871-41DC-9749-D1FC05E4F5C3}" vid="{8546950B-14B6-477C-BF46-674993508F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southern bancorp template 20150603</Template>
  <TotalTime>1616</TotalTime>
  <Words>2658</Words>
  <Application>Microsoft Office PowerPoint</Application>
  <PresentationFormat>On-screen Show (4:3)</PresentationFormat>
  <Paragraphs>346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Custom Design</vt:lpstr>
      <vt:lpstr>Financial Education Series Volume 1– Updated October 2015</vt:lpstr>
      <vt:lpstr>Purpose</vt:lpstr>
      <vt:lpstr>Handouts</vt:lpstr>
      <vt:lpstr>Ordering and Reading</vt:lpstr>
      <vt:lpstr>Ordering Process</vt:lpstr>
      <vt:lpstr>Ordering Process</vt:lpstr>
      <vt:lpstr>Ordering Process</vt:lpstr>
      <vt:lpstr>Ordering Process</vt:lpstr>
      <vt:lpstr>Ordering Process</vt:lpstr>
      <vt:lpstr>Credit Report Information</vt:lpstr>
      <vt:lpstr>Credit Report Information</vt:lpstr>
      <vt:lpstr>Credit Report Information</vt:lpstr>
      <vt:lpstr>Credit Report Information</vt:lpstr>
      <vt:lpstr>Sample Experian Report</vt:lpstr>
      <vt:lpstr>Trade Lines</vt:lpstr>
      <vt:lpstr>Trade Lines</vt:lpstr>
      <vt:lpstr>Negative Accounts</vt:lpstr>
      <vt:lpstr>Good Standing Accounts</vt:lpstr>
      <vt:lpstr>Inquiries</vt:lpstr>
      <vt:lpstr>Inquiries</vt:lpstr>
      <vt:lpstr>Personal Information</vt:lpstr>
      <vt:lpstr>Personal Information</vt:lpstr>
      <vt:lpstr>Sample Transunion Report</vt:lpstr>
      <vt:lpstr>Sample Transunion Report</vt:lpstr>
      <vt:lpstr>Sample Transunion Report</vt:lpstr>
      <vt:lpstr>Sample Transunion Report</vt:lpstr>
      <vt:lpstr>Sample Equifax Report</vt:lpstr>
      <vt:lpstr>Sample Equifax Report</vt:lpstr>
      <vt:lpstr>Sample Equifax Report</vt:lpstr>
      <vt:lpstr>Credit Information Release</vt:lpstr>
      <vt:lpstr>Sample Kroll Factual Data</vt:lpstr>
      <vt:lpstr>Sample Kroll Factual Data</vt:lpstr>
      <vt:lpstr>Determining Credit Scores</vt:lpstr>
      <vt:lpstr>Getting Good Credit</vt:lpstr>
      <vt:lpstr>Getting Good Credit</vt:lpstr>
      <vt:lpstr>Disputes</vt:lpstr>
      <vt:lpstr>Frequently Asked Questions</vt:lpstr>
      <vt:lpstr>Frequently Asked Questions</vt:lpstr>
      <vt:lpstr>Credit Myths</vt:lpstr>
      <vt:lpstr>Questions?</vt:lpstr>
      <vt:lpstr>Additional 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Bancorp Community Partners  Historical Perspective</dc:title>
  <dc:creator>Wendy Dwyer</dc:creator>
  <cp:lastModifiedBy>Nathan Pittman</cp:lastModifiedBy>
  <cp:revision>47</cp:revision>
  <cp:lastPrinted>2015-06-03T15:37:36Z</cp:lastPrinted>
  <dcterms:created xsi:type="dcterms:W3CDTF">2015-08-11T14:54:40Z</dcterms:created>
  <dcterms:modified xsi:type="dcterms:W3CDTF">2015-10-08T21:23:34Z</dcterms:modified>
</cp:coreProperties>
</file>