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6" r:id="rId3"/>
    <p:sldId id="258" r:id="rId4"/>
    <p:sldId id="291" r:id="rId5"/>
    <p:sldId id="294" r:id="rId6"/>
    <p:sldId id="260" r:id="rId7"/>
    <p:sldId id="261" r:id="rId8"/>
    <p:sldId id="262" r:id="rId9"/>
    <p:sldId id="263" r:id="rId10"/>
    <p:sldId id="293" r:id="rId11"/>
    <p:sldId id="264" r:id="rId12"/>
    <p:sldId id="265" r:id="rId13"/>
    <p:sldId id="266" r:id="rId14"/>
    <p:sldId id="267" r:id="rId15"/>
    <p:sldId id="282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2" r:id="rId25"/>
    <p:sldId id="276" r:id="rId26"/>
    <p:sldId id="277" r:id="rId27"/>
    <p:sldId id="278" r:id="rId28"/>
    <p:sldId id="279" r:id="rId29"/>
    <p:sldId id="295" r:id="rId30"/>
    <p:sldId id="280" r:id="rId31"/>
    <p:sldId id="281" r:id="rId32"/>
    <p:sldId id="290" r:id="rId33"/>
  </p:sldIdLst>
  <p:sldSz cx="9144000" cy="6858000" type="screen4x3"/>
  <p:notesSz cx="6950075" cy="9236075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5472" userDrawn="1">
          <p15:clr>
            <a:srgbClr val="A4A3A4"/>
          </p15:clr>
        </p15:guide>
        <p15:guide id="3" orient="horz" pos="600" userDrawn="1">
          <p15:clr>
            <a:srgbClr val="A4A3A4"/>
          </p15:clr>
        </p15:guide>
        <p15:guide id="4" pos="2856" userDrawn="1">
          <p15:clr>
            <a:srgbClr val="A4A3A4"/>
          </p15:clr>
        </p15:guide>
        <p15:guide id="5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F5A"/>
    <a:srgbClr val="C19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78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54" y="114"/>
      </p:cViewPr>
      <p:guideLst>
        <p:guide orient="horz" pos="696"/>
        <p:guide pos="5472"/>
        <p:guide orient="horz" pos="600"/>
        <p:guide pos="285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668F849-7749-4002-B5BC-8AE1AC9BAC7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783A24B-7A7D-49F4-9158-5F9AB8EB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1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 lIns="92492" tIns="46246" rIns="92492" bIns="46246"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2" tIns="46246" rIns="92492" bIns="46246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540062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301880" y="6667616"/>
            <a:ext cx="4056034" cy="351244"/>
          </a:xfrm>
          <a:prstGeom prst="rect">
            <a:avLst/>
          </a:prstGeom>
        </p:spPr>
        <p:txBody>
          <a:bodyPr lIns="92492" tIns="46246" rIns="92492" bIns="46246"/>
          <a:lstStyle/>
          <a:p>
            <a:pPr>
              <a:defRPr/>
            </a:pPr>
            <a:fld id="{01E4CA33-C9F9-43DE-80A9-45C80082B5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1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/>
              <a:t>Before we begin, we want to see what you know about financial management for a small business. </a:t>
            </a:r>
          </a:p>
        </p:txBody>
      </p:sp>
    </p:spTree>
    <p:extLst>
      <p:ext uri="{BB962C8B-B14F-4D97-AF65-F5344CB8AC3E}">
        <p14:creationId xmlns:p14="http://schemas.microsoft.com/office/powerpoint/2010/main" val="396902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644" y="8918585"/>
            <a:ext cx="3079269" cy="469822"/>
          </a:xfrm>
          <a:prstGeom prst="rect">
            <a:avLst/>
          </a:prstGeom>
        </p:spPr>
        <p:txBody>
          <a:bodyPr lIns="92492" tIns="46246" rIns="92492" bIns="46246"/>
          <a:lstStyle/>
          <a:p>
            <a:pPr>
              <a:defRPr/>
            </a:pPr>
            <a:fld id="{438CCF46-9CAB-4B16-9009-2BC595B7AD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0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24916">
              <a:lnSpc>
                <a:spcPct val="100000"/>
              </a:lnSpc>
              <a:spcBef>
                <a:spcPts val="405"/>
              </a:spcBef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2.jpg" descr="C:\Users\ryan aller\Documents\My Dropbox\DRC\FDIC Finals\Final Package\SOURCE\PPT Template Images\pages_bkdg_sba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63050" cy="6877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6649280" y="6440556"/>
            <a:ext cx="1676400" cy="2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1000" dirty="0">
                <a:solidFill>
                  <a:srgbClr val="FFFFFF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rPr>
              <a:t>BANKING </a:t>
            </a:r>
            <a:r>
              <a:rPr sz="1000" dirty="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rPr>
              <a:t>SERVICES</a:t>
            </a:r>
          </a:p>
        </p:txBody>
      </p:sp>
      <p:sp>
        <p:nvSpPr>
          <p:cNvPr id="13" name="Shape 13"/>
          <p:cNvSpPr/>
          <p:nvPr/>
        </p:nvSpPr>
        <p:spPr>
          <a:xfrm>
            <a:off x="8305800" y="6400800"/>
            <a:ext cx="54665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3AE6965F-C56D-4290-94EC-11D54FF8EB17}" type="slidenum">
              <a:rPr lang="en-US" sz="1200" b="0" smtClean="0">
                <a:solidFill>
                  <a:srgbClr val="132F5A"/>
                </a:solidFill>
              </a:rPr>
              <a:t>‹#›</a:t>
            </a:fld>
            <a:endParaRPr sz="1200" b="0" dirty="0">
              <a:solidFill>
                <a:srgbClr val="132F5A"/>
              </a:solidFill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C1961C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1961C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267201"/>
          </a:xfrm>
          <a:prstGeom prst="rect">
            <a:avLst/>
          </a:prstGeom>
        </p:spPr>
        <p:txBody>
          <a:bodyPr/>
          <a:lstStyle>
            <a:lvl1pPr marL="342900" indent="-342900" algn="l"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763360" indent="-306160" algn="l"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159328" indent="-244928" algn="l"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1616528" indent="-244928" algn="l">
              <a:buSzPct val="100000"/>
              <a:buFont typeface="Arial"/>
              <a:buChar char="–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2073728" indent="-244928" algn="l">
              <a:buSzPct val="100000"/>
              <a:buFont typeface="Arial"/>
              <a:buChar char="»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Fifth level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C:\Users\ryan aller\Documents\My Dropbox\DRC\FDIC Finals\Final Package\SOURCE\PPT Template Images\title_bkdg_sbasm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9050" y="0"/>
            <a:ext cx="9163050" cy="68770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414760"/>
            <a:ext cx="2133600" cy="24830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1pPr>
      <a:lvl2pPr indent="4572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2pPr>
      <a:lvl3pPr indent="9144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3pPr>
      <a:lvl4pPr indent="13716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4pPr>
      <a:lvl5pPr indent="18288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5pPr>
      <a:lvl6pPr indent="22860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6pPr>
      <a:lvl7pPr indent="27432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7pPr>
      <a:lvl8pPr indent="32004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8pPr>
      <a:lvl9pPr indent="36576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666750" y="2638425"/>
            <a:ext cx="2686050" cy="833438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0" name="Shape 20"/>
          <p:cNvSpPr/>
          <p:nvPr/>
        </p:nvSpPr>
        <p:spPr>
          <a:xfrm>
            <a:off x="228600" y="838200"/>
            <a:ext cx="429768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200" spc="-150">
                <a:solidFill>
                  <a:srgbClr val="C1961C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200" b="1" spc="-150" dirty="0">
                <a:solidFill>
                  <a:srgbClr val="C1961C"/>
                </a:solidFill>
              </a:rPr>
              <a:t>Banking</a:t>
            </a:r>
          </a:p>
        </p:txBody>
      </p:sp>
      <p:sp>
        <p:nvSpPr>
          <p:cNvPr id="21" name="Shape 21"/>
          <p:cNvSpPr/>
          <p:nvPr/>
        </p:nvSpPr>
        <p:spPr>
          <a:xfrm>
            <a:off x="533400" y="1600200"/>
            <a:ext cx="79248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7200" spc="-150">
                <a:solidFill>
                  <a:srgbClr val="132F5A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200" b="1" spc="-150" dirty="0">
                <a:solidFill>
                  <a:srgbClr val="132F5A"/>
                </a:solidFill>
              </a:rPr>
              <a:t>Services</a:t>
            </a:r>
          </a:p>
        </p:txBody>
      </p:sp>
      <p:sp>
        <p:nvSpPr>
          <p:cNvPr id="22" name="Shape 22"/>
          <p:cNvSpPr/>
          <p:nvPr/>
        </p:nvSpPr>
        <p:spPr>
          <a:xfrm>
            <a:off x="642937" y="2743200"/>
            <a:ext cx="3319464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1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AVAILABLE FOR A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sz="21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SMALL BUSINESS</a:t>
            </a:r>
          </a:p>
        </p:txBody>
      </p:sp>
      <p:pic>
        <p:nvPicPr>
          <p:cNvPr id="23" name="FDIC_PPT_ART_BankingServices.jpg"/>
          <p:cNvPicPr/>
          <p:nvPr/>
        </p:nvPicPr>
        <p:blipFill rotWithShape="1">
          <a:blip r:embed="rId2">
            <a:extLst/>
          </a:blip>
          <a:srcRect l="6723"/>
          <a:stretch/>
        </p:blipFill>
        <p:spPr>
          <a:xfrm>
            <a:off x="4343399" y="695324"/>
            <a:ext cx="4691047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8" y="558424"/>
            <a:ext cx="8595360" cy="609601"/>
          </a:xfrm>
        </p:spPr>
        <p:txBody>
          <a:bodyPr/>
          <a:lstStyle/>
          <a:p>
            <a:r>
              <a:rPr lang="en-US" sz="2900" b="1" dirty="0" smtClean="0"/>
              <a:t>Do Not Mix Business and Personal Transactions</a:t>
            </a:r>
            <a:endParaRPr lang="en-US" sz="29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6822"/>
            <a:ext cx="8153400" cy="4267201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Avoid </a:t>
            </a:r>
            <a:r>
              <a:rPr lang="en-US" sz="2800" b="1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“</a:t>
            </a:r>
            <a:r>
              <a:rPr lang="en-US" sz="2800" b="1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co-mingling</a:t>
            </a:r>
            <a:r>
              <a:rPr lang="en-US" sz="2800" b="1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”</a:t>
            </a:r>
          </a:p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400" b="1" dirty="0" smtClean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</a:endParaRPr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Ensure accurate bookkeeping</a:t>
            </a:r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Avoid tax consequences</a:t>
            </a:r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800" dirty="0" smtClean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</a:endParaRPr>
          </a:p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Follow a proper protocol to transfer funds (ask your bank for how to generate a record of activity)</a:t>
            </a:r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</a:endParaRPr>
          </a:p>
          <a:p>
            <a:pPr marL="457200" lvl="1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19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557216" y="481016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528640" y="1141096"/>
            <a:ext cx="8229600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Payroll services</a:t>
            </a:r>
            <a:r>
              <a:rPr sz="3000" b="1" dirty="0">
                <a:solidFill>
                  <a:srgbClr val="132F5A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Prevent potential fraud or forgeries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Record keeping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Direct deposit</a:t>
            </a:r>
          </a:p>
        </p:txBody>
      </p:sp>
      <p:pic>
        <p:nvPicPr>
          <p:cNvPr id="56" name="image10.jpg" descr="C:\Users\Bruce Soule\Desktop\Current Projects\FDIC PowerPoint\Unit 4 - Banking Services\iStockphoto\iStock_000016412939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9004" y="3429000"/>
            <a:ext cx="3908426" cy="2590800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557216" y="1119192"/>
            <a:ext cx="822960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Cash management services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Sweep investment account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Other sweep accounts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Online funds transfer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Lockbox service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Positive pay</a:t>
            </a:r>
          </a:p>
        </p:txBody>
      </p:sp>
      <p:pic>
        <p:nvPicPr>
          <p:cNvPr id="60" name="image11.jpeg" descr="C:\Users\Bruce Soule\Desktop\Current Projects\FDIC PowerPoint\Unit 4 - Banking Services\iStockphoto\iStock_000017654852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8232" y="3554412"/>
            <a:ext cx="3743325" cy="2484438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61" name="Shape 61"/>
          <p:cNvSpPr/>
          <p:nvPr/>
        </p:nvSpPr>
        <p:spPr>
          <a:xfrm>
            <a:off x="808040" y="4800600"/>
            <a:ext cx="3474720" cy="914400"/>
          </a:xfrm>
          <a:prstGeom prst="rect">
            <a:avLst/>
          </a:prstGeom>
          <a:solidFill>
            <a:srgbClr val="C1961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/>
            <a:r>
              <a:rPr sz="4000" dirty="0"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Ask your </a:t>
            </a:r>
            <a:r>
              <a:rPr sz="4000" dirty="0">
                <a:latin typeface="+mj-lt"/>
                <a:ea typeface="12 pt. Helvetica* 85 Heavy   08472"/>
                <a:cs typeface="12 pt. Helvetica* 85 Heavy   08472"/>
                <a:sym typeface="12 pt. Helvetica* 85 Heavy   08472"/>
              </a:rPr>
              <a:t>Bank</a:t>
            </a:r>
          </a:p>
        </p:txBody>
      </p:sp>
      <p:sp>
        <p:nvSpPr>
          <p:cNvPr id="7" name="Shape 54"/>
          <p:cNvSpPr>
            <a:spLocks noGrp="1"/>
          </p:cNvSpPr>
          <p:nvPr>
            <p:ph type="title"/>
          </p:nvPr>
        </p:nvSpPr>
        <p:spPr>
          <a:xfrm>
            <a:off x="557216" y="481016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514352" y="481016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Business Banking Fundamentals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542928" y="1119192"/>
            <a:ext cx="8143872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Savings accounts and certificates of deposit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Savings accounts – limitations on withdrawals and types of accounts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Certificates of deposit</a:t>
            </a:r>
          </a:p>
        </p:txBody>
      </p:sp>
      <p:pic>
        <p:nvPicPr>
          <p:cNvPr id="65" name="image12.jpg" descr="C:\Users\Bruce Soule\Desktop\Current Projects\FDIC PowerPoint\Unit 4 - Banking Services\iStockphoto\iStock_000006648978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4416" y="3581400"/>
            <a:ext cx="3754438" cy="2492375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542928" y="1104904"/>
            <a:ext cx="8229600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Business account access</a:t>
            </a:r>
            <a:r>
              <a:rPr sz="3000" dirty="0">
                <a:solidFill>
                  <a:srgbClr val="132F5A"/>
                </a:solidFill>
              </a:rPr>
              <a:t> 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Depositing sales with</a:t>
            </a:r>
            <a:b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remote deposit scanner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Online access</a:t>
            </a:r>
          </a:p>
        </p:txBody>
      </p:sp>
      <p:pic>
        <p:nvPicPr>
          <p:cNvPr id="69" name="image13.png" descr="C:\Users\Bruce Soule\Desktop\Current Projects\FDIC PowerPoint\Unit 4 - Banking Services\iStockphoto\iStock_000015704993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3312" y="1981200"/>
            <a:ext cx="4230688" cy="42179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552764" y="4365888"/>
            <a:ext cx="4490720" cy="1200327"/>
          </a:xfrm>
          <a:prstGeom prst="rect">
            <a:avLst/>
          </a:prstGeom>
          <a:solidFill>
            <a:srgbClr val="C1961C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Beware online theft!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Shape 63"/>
          <p:cNvSpPr>
            <a:spLocks noGrp="1"/>
          </p:cNvSpPr>
          <p:nvPr>
            <p:ph type="title"/>
          </p:nvPr>
        </p:nvSpPr>
        <p:spPr>
          <a:xfrm>
            <a:off x="514352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Business Banking Fundamentals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Deposit Insurance In-Depth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5" y="1112739"/>
            <a:ext cx="8229600" cy="1142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Deposit insurance covers businesses that have:</a:t>
            </a:r>
          </a:p>
        </p:txBody>
      </p:sp>
      <p:pic>
        <p:nvPicPr>
          <p:cNvPr id="1026" name="Picture 2" descr="FDIC Teller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95718"/>
            <a:ext cx="29870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8916" y="2120153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2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132F5A"/>
                </a:solidFill>
                <a:latin typeface="+mj-lt"/>
              </a:rPr>
              <a:t>S</a:t>
            </a:r>
            <a:r>
              <a:rPr lang="en-US" sz="3000" dirty="0">
                <a:solidFill>
                  <a:srgbClr val="002060"/>
                </a:solidFill>
                <a:latin typeface="+mj-lt"/>
                <a:ea typeface="12 pt Helvetica* 55 Roman   05472"/>
                <a:cs typeface="12 pt Helvetica* 55 Roman   05472"/>
                <a:sym typeface="12 pt. Helvetica* 85 Heavy   08472"/>
              </a:rPr>
              <a:t>ole</a:t>
            </a:r>
            <a:r>
              <a:rPr lang="en-US" sz="3000" dirty="0">
                <a:solidFill>
                  <a:srgbClr val="132F5A"/>
                </a:solidFill>
                <a:latin typeface="+mj-lt"/>
              </a:rPr>
              <a:t> proprietorships</a:t>
            </a:r>
          </a:p>
          <a:p>
            <a:pPr marL="512762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132F5A"/>
                </a:solidFill>
                <a:latin typeface="+mj-lt"/>
              </a:rPr>
              <a:t>Corporations, partnerships and unincorporated </a:t>
            </a:r>
            <a:r>
              <a:rPr lang="en-US" sz="3000" dirty="0" smtClean="0">
                <a:solidFill>
                  <a:srgbClr val="132F5A"/>
                </a:solidFill>
                <a:latin typeface="+mj-lt"/>
              </a:rPr>
              <a:t>associations such </a:t>
            </a:r>
            <a:r>
              <a:rPr lang="en-US" sz="3000" dirty="0">
                <a:solidFill>
                  <a:srgbClr val="132F5A"/>
                </a:solidFill>
                <a:latin typeface="+mj-lt"/>
              </a:rPr>
              <a:t>as </a:t>
            </a:r>
            <a:r>
              <a:rPr lang="en-US" sz="3000" dirty="0" smtClean="0">
                <a:solidFill>
                  <a:srgbClr val="132F5A"/>
                </a:solidFill>
                <a:latin typeface="+mj-lt"/>
              </a:rPr>
              <a:t>not-for-profits </a:t>
            </a:r>
            <a:r>
              <a:rPr lang="en-US" sz="3000" dirty="0">
                <a:solidFill>
                  <a:srgbClr val="132F5A"/>
                </a:solidFill>
                <a:latin typeface="+mj-lt"/>
              </a:rPr>
              <a:t>and for-profits</a:t>
            </a:r>
          </a:p>
          <a:p>
            <a:pPr marL="512762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132F5A"/>
                </a:solidFill>
                <a:latin typeface="+mj-lt"/>
              </a:rPr>
              <a:t>Fiduciary Accounts</a:t>
            </a:r>
          </a:p>
        </p:txBody>
      </p:sp>
    </p:spTree>
    <p:extLst>
      <p:ext uri="{BB962C8B-B14F-4D97-AF65-F5344CB8AC3E}">
        <p14:creationId xmlns:p14="http://schemas.microsoft.com/office/powerpoint/2010/main" val="7932324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28640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533400" y="1104900"/>
            <a:ext cx="8153400" cy="41529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Business debit card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Owner or others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Convenience and risk</a:t>
            </a:r>
          </a:p>
        </p:txBody>
      </p:sp>
      <p:pic>
        <p:nvPicPr>
          <p:cNvPr id="74" name="image14.jpeg" descr="C:\Users\Bruce Soule\Desktop\Current Projects\FDIC PowerPoint\Unit 4 - Banking Services\iStockphoto\iStock_000015898491X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18" y="3352800"/>
            <a:ext cx="4019550" cy="2667000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15.jpeg" descr="C:\Users\Bruce Soule\Desktop\Current Projects\FDIC PowerPoint\Unit 4 - Banking Services\iStockphoto\iStock_000016897940XSmall.jpg"/>
          <p:cNvPicPr/>
          <p:nvPr/>
        </p:nvPicPr>
        <p:blipFill>
          <a:blip r:embed="rId3">
            <a:extLst/>
          </a:blip>
          <a:srcRect r="2733"/>
          <a:stretch>
            <a:fillRect/>
          </a:stretch>
        </p:blipFill>
        <p:spPr>
          <a:xfrm>
            <a:off x="4019550" y="2895600"/>
            <a:ext cx="5124450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528640" y="466728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533400" y="1104900"/>
            <a:ext cx="8153400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Merchant processing services - expand capabilities and sales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Credit cards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Debit cards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Gift cards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Online payments</a:t>
            </a:r>
            <a:b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and sales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500064" y="419947"/>
            <a:ext cx="8229600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722376">
              <a:defRPr sz="28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Discussion Point # 2: Banking Service Needs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027112"/>
            <a:ext cx="8229600" cy="4267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 </a:t>
            </a:r>
          </a:p>
        </p:txBody>
      </p:sp>
      <p:pic>
        <p:nvPicPr>
          <p:cNvPr id="82" name="image7.png" descr="Pencil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95600"/>
            <a:ext cx="1619250" cy="271462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1582170" y="1437322"/>
            <a:ext cx="7104630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lnSpc>
                <a:spcPts val="3000"/>
              </a:lnSpc>
              <a:spcBef>
                <a:spcPts val="600"/>
              </a:spcBef>
              <a:buClr>
                <a:srgbClr val="1F497D"/>
              </a:buClr>
              <a:buSzPct val="100000"/>
            </a:pPr>
            <a:r>
              <a:rPr lang="en-US" sz="2400" b="1" dirty="0" smtClean="0">
                <a:solidFill>
                  <a:srgbClr val="1F497D"/>
                </a:solidFill>
              </a:rPr>
              <a:t>See page 16 in your Participant Guide.</a:t>
            </a:r>
            <a:endParaRPr lang="en-US" sz="2800" b="1" dirty="0" smtClean="0">
              <a:solidFill>
                <a:srgbClr val="1F497D"/>
              </a:solidFill>
            </a:endParaRPr>
          </a:p>
          <a:p>
            <a:pPr lvl="0">
              <a:lnSpc>
                <a:spcPts val="3000"/>
              </a:lnSpc>
              <a:spcBef>
                <a:spcPts val="600"/>
              </a:spcBef>
              <a:buClr>
                <a:srgbClr val="1F497D"/>
              </a:buClr>
              <a:buSzPct val="100000"/>
            </a:pPr>
            <a:r>
              <a:rPr sz="2800" b="1" dirty="0" smtClean="0">
                <a:solidFill>
                  <a:srgbClr val="1F497D"/>
                </a:solidFill>
              </a:rPr>
              <a:t>Use </a:t>
            </a:r>
            <a:r>
              <a:rPr sz="2800" b="1" dirty="0">
                <a:solidFill>
                  <a:srgbClr val="1F497D"/>
                </a:solidFill>
              </a:rPr>
              <a:t>three columns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ts val="3000"/>
              </a:lnSpc>
              <a:spcBef>
                <a:spcPts val="60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sz="2800" dirty="0">
                <a:solidFill>
                  <a:srgbClr val="1F497D"/>
                </a:solidFill>
              </a:rPr>
              <a:t>Column 1: List services you need now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ts val="3000"/>
              </a:lnSpc>
              <a:spcBef>
                <a:spcPts val="60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sz="2800" dirty="0">
                <a:solidFill>
                  <a:srgbClr val="1F497D"/>
                </a:solidFill>
              </a:rPr>
              <a:t>Column 2: List anticipated services for the next six months to a year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ts val="3000"/>
              </a:lnSpc>
              <a:spcBef>
                <a:spcPts val="60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sz="2800" dirty="0">
                <a:solidFill>
                  <a:srgbClr val="1F497D"/>
                </a:solidFill>
              </a:rPr>
              <a:t>Column 3: List services you plan to get in the next two years, or see as future needs of the business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ts val="3000"/>
              </a:lnSpc>
              <a:spcBef>
                <a:spcPts val="60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r>
              <a:rPr sz="2800" dirty="0">
                <a:solidFill>
                  <a:srgbClr val="1F497D"/>
                </a:solidFill>
              </a:rPr>
              <a:t>Assign a date to have each service in place or </a:t>
            </a:r>
            <a:r>
              <a:rPr sz="2800" dirty="0" smtClean="0">
                <a:solidFill>
                  <a:srgbClr val="1F497D"/>
                </a:solidFill>
              </a:rPr>
              <a:t>re-evaluated</a:t>
            </a:r>
            <a:r>
              <a:rPr lang="en-US" sz="2800" dirty="0" smtClean="0">
                <a:solidFill>
                  <a:srgbClr val="1F497D"/>
                </a:solidFill>
              </a:rPr>
              <a:t>. How will your banking services needs change over the next two years?</a:t>
            </a:r>
            <a:endParaRPr sz="28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533400" y="1104900"/>
            <a:ext cx="8229600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Reconciling accounts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Deposit accounts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Remote deposit scanner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Interest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Loans</a:t>
            </a:r>
          </a:p>
        </p:txBody>
      </p:sp>
      <p:pic>
        <p:nvPicPr>
          <p:cNvPr id="89" name="image16.jpg" descr="C:\Users\Bruce Soule\Desktop\Current Projects\FDIC PowerPoint\Unit 4 - Banking Services\iStockphoto\iStock_000002760690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797" y="3505200"/>
            <a:ext cx="3792538" cy="2514600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6" name="Shape 63"/>
          <p:cNvSpPr>
            <a:spLocks noGrp="1"/>
          </p:cNvSpPr>
          <p:nvPr>
            <p:ph type="title"/>
          </p:nvPr>
        </p:nvSpPr>
        <p:spPr>
          <a:xfrm>
            <a:off x="547688" y="50006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Business Banking Fundamentals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500064" y="466728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b="1" dirty="0" smtClean="0">
                <a:ea typeface="Helvetica Neue"/>
              </a:rPr>
              <a:t>Agenda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48918" y="1121231"/>
            <a:ext cx="8137882" cy="3493264"/>
          </a:xfrm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Welcome, Pre-Test, Agenda, </a:t>
            </a:r>
            <a:r>
              <a:rPr lang="en-US" sz="2800" b="1" dirty="0" smtClean="0"/>
              <a:t>and Learning </a:t>
            </a:r>
            <a:r>
              <a:rPr lang="en-US" sz="2800" b="1" dirty="0"/>
              <a:t>Objectives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Business Banking Fundamentals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Choosing the Right Bank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Additional Banking Services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Improve Your Chances of Getting a Loan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Summary</a:t>
            </a:r>
            <a:r>
              <a:rPr lang="en-US" sz="2800" b="1" dirty="0"/>
              <a:t>, Post-Test, </a:t>
            </a:r>
            <a:r>
              <a:rPr lang="en-US" sz="2800" b="1" dirty="0" smtClean="0"/>
              <a:t>Evaluation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4644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33400" y="1123950"/>
            <a:ext cx="8153400" cy="484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32F5A"/>
                </a:solidFill>
                <a:latin typeface="+mj-lt"/>
              </a:rPr>
              <a:t>Protecting your business from online theft</a:t>
            </a:r>
            <a:endParaRPr sz="2800" b="1" dirty="0">
              <a:latin typeface="+mj-lt"/>
              <a:ea typeface="Calibri"/>
              <a:cs typeface="Calibri"/>
              <a:sym typeface="Calibri"/>
            </a:endParaRPr>
          </a:p>
          <a:p>
            <a:pPr marL="400050" lvl="1" indent="-4000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Use strong passwords and change frequently</a:t>
            </a:r>
            <a:endParaRPr sz="26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Calibri"/>
            </a:endParaRPr>
          </a:p>
          <a:p>
            <a:pPr marL="400050" lvl="1" indent="-4000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Ensure computers have latest operating system and anti-virus security updates</a:t>
            </a:r>
            <a:endParaRPr sz="26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Calibri"/>
            </a:endParaRPr>
          </a:p>
          <a:p>
            <a:pPr marL="400050" lvl="1" indent="-4000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Avoid using public wireless hot spots in areas like airports or cafes for online banking activity</a:t>
            </a:r>
            <a:endParaRPr sz="26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Calibri"/>
            </a:endParaRPr>
          </a:p>
          <a:p>
            <a:pPr marL="400050" lvl="1" indent="-4000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Ensure your staff thinks critically about emails and phone calls to identify suspicious behavior </a:t>
            </a:r>
            <a:endParaRPr sz="26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Calibri"/>
            </a:endParaRPr>
          </a:p>
          <a:p>
            <a:pPr marL="400050" lvl="1" indent="-40005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Consider establishing a dedicated computer for online banking and cash management</a:t>
            </a:r>
          </a:p>
        </p:txBody>
      </p:sp>
      <p:sp>
        <p:nvSpPr>
          <p:cNvPr id="5" name="Shape 63"/>
          <p:cNvSpPr>
            <a:spLocks noGrp="1"/>
          </p:cNvSpPr>
          <p:nvPr>
            <p:ph type="title"/>
          </p:nvPr>
        </p:nvSpPr>
        <p:spPr>
          <a:xfrm>
            <a:off x="547688" y="50006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C1961C"/>
                </a:solidFill>
              </a:rPr>
              <a:t>Business Banking Fundamentals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533400" y="495300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533400" y="1104900"/>
            <a:ext cx="8440740" cy="518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Commercial lending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Financing receivables and purchased inventory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Lines of credit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Term loans for fixed assets</a:t>
            </a:r>
          </a:p>
        </p:txBody>
      </p:sp>
      <p:pic>
        <p:nvPicPr>
          <p:cNvPr id="96" name="image17.jpg" descr="C:\Users\Bruce Soule\Desktop\Current Projects\FDIC PowerPoint\Unit 4 - Banking Services\iStockphoto\iStock_000002116286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5372" y="3505200"/>
            <a:ext cx="3792538" cy="2514600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557216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557216" y="1133480"/>
            <a:ext cx="8229600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Business credit card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Owner or others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Convenience and risk</a:t>
            </a:r>
          </a:p>
        </p:txBody>
      </p:sp>
      <p:pic>
        <p:nvPicPr>
          <p:cNvPr id="100" name="image18.jpeg" descr="C:\Users\Bruce Soule\Desktop\Current Projects\FDIC PowerPoint\Unit 4 - Banking Services\image\iStock_000009529520XSmall_bd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2900" y="3352800"/>
            <a:ext cx="4991100" cy="261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528640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557216" y="1119192"/>
            <a:ext cx="8129584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b="1" dirty="0" smtClean="0">
                <a:latin typeface="+mj-lt"/>
              </a:rPr>
              <a:t>Commercial lendin</a:t>
            </a:r>
            <a:r>
              <a:rPr sz="3200" b="1" dirty="0" smtClean="0">
                <a:solidFill>
                  <a:srgbClr val="132F5A"/>
                </a:solidFill>
                <a:latin typeface="+mj-lt"/>
              </a:rPr>
              <a:t>g</a:t>
            </a:r>
            <a:endParaRPr lang="en-US" sz="3200" b="1" dirty="0" smtClean="0">
              <a:solidFill>
                <a:srgbClr val="132F5A"/>
              </a:solidFill>
              <a:latin typeface="+mj-lt"/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sz="1000" dirty="0">
              <a:solidFill>
                <a:srgbClr val="132F5A"/>
              </a:solidFill>
              <a:latin typeface="+mj-lt"/>
            </a:endParaRPr>
          </a:p>
          <a:p>
            <a:pPr lvl="0" algn="ctr"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Small Business Administration </a:t>
            </a:r>
            <a:endParaRPr lang="en-US" sz="3600" dirty="0" smtClean="0">
              <a:latin typeface="+mj-lt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lvl="0" algn="ctr"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latin typeface="+mj-lt"/>
              </a:rPr>
              <a:t>Loan </a:t>
            </a:r>
            <a:r>
              <a:rPr sz="3600" dirty="0">
                <a:latin typeface="+mj-lt"/>
              </a:rPr>
              <a:t>Guarantees</a:t>
            </a:r>
          </a:p>
        </p:txBody>
      </p:sp>
      <p:pic>
        <p:nvPicPr>
          <p:cNvPr id="104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138" y="3733800"/>
            <a:ext cx="5419726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60" y="476536"/>
            <a:ext cx="8412480" cy="609601"/>
          </a:xfrm>
        </p:spPr>
        <p:txBody>
          <a:bodyPr/>
          <a:lstStyle/>
          <a:p>
            <a:r>
              <a:rPr lang="en-US" sz="3200" b="1" dirty="0" smtClean="0"/>
              <a:t>Improve Chances Getting a Business Loan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3809"/>
            <a:ext cx="8229600" cy="4267201"/>
          </a:xfrm>
        </p:spPr>
        <p:txBody>
          <a:bodyPr/>
          <a:lstStyle/>
          <a:p>
            <a:pPr marL="395288" lvl="1" indent="-395288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206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Develop the five C’s of credit</a:t>
            </a:r>
          </a:p>
          <a:p>
            <a:pPr marL="395288" lvl="1" indent="-395288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206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Do your homework, ask questions</a:t>
            </a:r>
            <a:endParaRPr lang="en-US" sz="2800" dirty="0">
              <a:solidFill>
                <a:srgbClr val="002060"/>
              </a:solidFill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395288" lvl="1" indent="-395288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2060"/>
                </a:solidFill>
                <a:ea typeface="12 pt Helvetica* 55 Roman   05472"/>
                <a:cs typeface="12 pt Helvetica* 55 Roman   05472"/>
                <a:sym typeface="12 pt Helvetica* 55 Roman   05472"/>
              </a:rPr>
              <a:t>Build long-term relationships with your banker</a:t>
            </a:r>
          </a:p>
          <a:p>
            <a:pPr marL="395288" lvl="1" indent="-395288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2060"/>
                </a:solidFill>
                <a:sym typeface="12 pt Helvetica* 55 Roman   05472"/>
              </a:rPr>
              <a:t>Improve your personal credit score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52" y="4194127"/>
            <a:ext cx="2883248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825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557216" y="1119192"/>
            <a:ext cx="8229600" cy="20240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Financing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Comparison shop</a:t>
            </a:r>
            <a:endParaRPr lang="en-US"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Understand types of financing</a:t>
            </a:r>
          </a:p>
        </p:txBody>
      </p:sp>
      <p:pic>
        <p:nvPicPr>
          <p:cNvPr id="109" name="image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7292" y="3810000"/>
            <a:ext cx="3330575" cy="2194560"/>
          </a:xfrm>
          <a:prstGeom prst="rect">
            <a:avLst/>
          </a:prstGeom>
          <a:ln>
            <a:solidFill/>
            <a:miter/>
          </a:ln>
        </p:spPr>
      </p:pic>
      <p:sp>
        <p:nvSpPr>
          <p:cNvPr id="7" name="Shape 102"/>
          <p:cNvSpPr>
            <a:spLocks noGrp="1"/>
          </p:cNvSpPr>
          <p:nvPr>
            <p:ph type="title"/>
          </p:nvPr>
        </p:nvSpPr>
        <p:spPr>
          <a:xfrm>
            <a:off x="528640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557216" y="481016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571504" y="1104904"/>
            <a:ext cx="8382000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Commercial lending</a:t>
            </a: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132F5A"/>
                </a:solidFill>
              </a:rPr>
              <a:t>Ask about: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Loan details, features, terms, etc.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Loan types</a:t>
            </a:r>
          </a:p>
        </p:txBody>
      </p:sp>
      <p:pic>
        <p:nvPicPr>
          <p:cNvPr id="113" name="image21.jpeg" descr="C:\Users\Bruce Soule\Desktop\Current Projects\FDIC PowerPoint\Unit 4 - Banking Services\iStockphoto\iStock_000011860586XSmall.jpg"/>
          <p:cNvPicPr/>
          <p:nvPr/>
        </p:nvPicPr>
        <p:blipFill>
          <a:blip r:embed="rId2">
            <a:extLst/>
          </a:blip>
          <a:srcRect b="9538"/>
          <a:stretch>
            <a:fillRect/>
          </a:stretch>
        </p:blipFill>
        <p:spPr>
          <a:xfrm>
            <a:off x="4838698" y="3852873"/>
            <a:ext cx="3383280" cy="2103120"/>
          </a:xfrm>
          <a:prstGeom prst="rect">
            <a:avLst/>
          </a:prstGeom>
          <a:solidFill>
            <a:srgbClr val="C1961C"/>
          </a:solidFill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557224" y="3884612"/>
            <a:ext cx="3931920" cy="2011680"/>
          </a:xfrm>
          <a:prstGeom prst="rect">
            <a:avLst/>
          </a:prstGeom>
          <a:solidFill>
            <a:srgbClr val="C1961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indent="57150" algn="ctr"/>
            <a:r>
              <a:rPr sz="3600" dirty="0"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Find out what you</a:t>
            </a:r>
            <a:r>
              <a:rPr sz="3600" dirty="0">
                <a:latin typeface="12 pt Helvetica* 55 Roman   05472"/>
                <a:ea typeface="12 pt Helvetica* 55 Roman   05472"/>
                <a:cs typeface="12 pt Helvetica* 55 Roman   05472"/>
                <a:sym typeface="12 pt. Helvetica* 85 Heavy   08472"/>
              </a:rPr>
              <a:t> </a:t>
            </a:r>
            <a:r>
              <a:rPr sz="3600" dirty="0"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will </a:t>
            </a:r>
            <a:r>
              <a:rPr sz="3600" dirty="0">
                <a:latin typeface="12 pt Helvetica* 55 Roman   05472"/>
                <a:ea typeface="12 pt Helvetica* 55 Roman   05472"/>
                <a:cs typeface="12 pt Helvetica* 55 Roman   05472"/>
                <a:sym typeface="12 pt. Helvetica* 85 Heavy   08472"/>
              </a:rPr>
              <a:t>need</a:t>
            </a:r>
            <a:br>
              <a:rPr sz="3600" dirty="0">
                <a:latin typeface="12 pt Helvetica* 55 Roman   05472"/>
                <a:ea typeface="12 pt Helvetica* 55 Roman   05472"/>
                <a:cs typeface="12 pt Helvetica* 55 Roman   05472"/>
                <a:sym typeface="12 pt. Helvetica* 85 Heavy   08472"/>
              </a:rPr>
            </a:br>
            <a:r>
              <a:rPr sz="3600" dirty="0">
                <a:latin typeface="12 pt Helvetica* 55 Roman   05472"/>
                <a:ea typeface="12 pt Helvetica* 55 Roman   05472"/>
                <a:cs typeface="12 pt Helvetica* 55 Roman   05472"/>
                <a:sym typeface="12 pt. Helvetica* 85 Heavy   08472"/>
              </a:rPr>
              <a:t>to provide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22.jpeg" descr="C:\Users\Bruce Soule\Desktop\Current Projects\FDIC PowerPoint\Unit 4 - Banking Services\iStockphoto\iStock_000016925619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5952" y="3214688"/>
            <a:ext cx="3017520" cy="283464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571500" y="495300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Additional Banking Services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533400" y="1104900"/>
            <a:ext cx="8138160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32F5A"/>
                </a:solidFill>
                <a:latin typeface="+mj-lt"/>
              </a:rPr>
              <a:t>Wealth management and retirement planning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SIMPLE IRA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401(k) retirement savings plan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Simplified Employee</a:t>
            </a:r>
            <a:br>
              <a:rPr sz="3200" dirty="0">
                <a:solidFill>
                  <a:srgbClr val="00206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sz="3200" dirty="0">
                <a:solidFill>
                  <a:srgbClr val="00206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Pension (SEP) plan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ROTH IRA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Health savings plan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533400" y="495300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 smtClean="0">
                <a:solidFill>
                  <a:srgbClr val="C1961C"/>
                </a:solidFill>
              </a:rPr>
              <a:t>Key </a:t>
            </a:r>
            <a:r>
              <a:rPr sz="3600" b="1" dirty="0">
                <a:solidFill>
                  <a:srgbClr val="C1961C"/>
                </a:solidFill>
              </a:rPr>
              <a:t>Points to Remember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547688" y="1118832"/>
            <a:ext cx="8153400" cy="5018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sz="2800" dirty="0"/>
              <a:t>Choose the right bank for your financial needs. </a:t>
            </a:r>
            <a:endParaRPr lang="en-US" sz="2800" dirty="0" smtClean="0"/>
          </a:p>
          <a:p>
            <a:pPr lvl="0"/>
            <a:r>
              <a:rPr lang="en-US" sz="2800" dirty="0" smtClean="0"/>
              <a:t>Banks </a:t>
            </a:r>
            <a:r>
              <a:rPr lang="en-US" sz="2800" dirty="0"/>
              <a:t>offer a wide range of loan and deposit products and services to meet your needs. </a:t>
            </a:r>
            <a:r>
              <a:rPr lang="en-US" sz="2800" dirty="0" smtClean="0"/>
              <a:t>Shop around.</a:t>
            </a:r>
            <a:endParaRPr lang="en-US" sz="2800" dirty="0"/>
          </a:p>
          <a:p>
            <a:pPr lvl="0"/>
            <a:r>
              <a:rPr lang="en-US" sz="2800" dirty="0" smtClean="0"/>
              <a:t>Keep </a:t>
            </a:r>
            <a:r>
              <a:rPr lang="en-US" sz="2800" dirty="0"/>
              <a:t>your business and personal accounts separate. </a:t>
            </a:r>
          </a:p>
          <a:p>
            <a:pPr lvl="0"/>
            <a:r>
              <a:rPr lang="en-US" sz="2800" dirty="0"/>
              <a:t>Take precautions to avoid fraud or other preventable losses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533400" y="495300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 smtClean="0">
                <a:solidFill>
                  <a:srgbClr val="C1961C"/>
                </a:solidFill>
              </a:rPr>
              <a:t>Key </a:t>
            </a:r>
            <a:r>
              <a:rPr sz="3600" b="1" dirty="0">
                <a:solidFill>
                  <a:srgbClr val="C1961C"/>
                </a:solidFill>
              </a:rPr>
              <a:t>Points to </a:t>
            </a:r>
            <a:r>
              <a:rPr sz="3600" b="1" dirty="0" smtClean="0">
                <a:solidFill>
                  <a:srgbClr val="C1961C"/>
                </a:solidFill>
              </a:rPr>
              <a:t>Remember</a:t>
            </a:r>
            <a:r>
              <a:rPr lang="en-US" sz="3600" b="1" dirty="0" smtClean="0">
                <a:solidFill>
                  <a:srgbClr val="C1961C"/>
                </a:solidFill>
              </a:rPr>
              <a:t>, cont.</a:t>
            </a:r>
            <a:endParaRPr sz="3600" b="1" dirty="0">
              <a:solidFill>
                <a:srgbClr val="C1961C"/>
              </a:solidFill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547688" y="1118832"/>
            <a:ext cx="8153400" cy="5018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800" dirty="0"/>
              <a:t>Establish a cushion for unexpected expenses, perhaps in a savings account. </a:t>
            </a:r>
          </a:p>
          <a:p>
            <a:pPr lvl="0"/>
            <a:r>
              <a:rPr lang="en-US" sz="2800" dirty="0" smtClean="0"/>
              <a:t>Know </a:t>
            </a:r>
            <a:r>
              <a:rPr lang="en-US" sz="2800" dirty="0"/>
              <a:t>your personal credit score. If it is low, take steps </a:t>
            </a:r>
            <a:r>
              <a:rPr lang="en-US" sz="2800" dirty="0" smtClean="0"/>
              <a:t>to </a:t>
            </a:r>
            <a:r>
              <a:rPr lang="en-US" sz="2800" dirty="0"/>
              <a:t>increase it .</a:t>
            </a:r>
          </a:p>
          <a:p>
            <a:pPr lvl="0"/>
            <a:r>
              <a:rPr lang="en-US" sz="2800" dirty="0"/>
              <a:t>To improve your chances of getting a loan, develop the five C’s of credit. </a:t>
            </a:r>
          </a:p>
          <a:p>
            <a:pPr lvl="0"/>
            <a:r>
              <a:rPr lang="en-US" sz="2800" dirty="0"/>
              <a:t>Build a strong relationship with a lender before, during, and after the loan process.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7656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528640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C1961C"/>
                </a:solidFill>
              </a:rPr>
              <a:t>Learning </a:t>
            </a:r>
            <a:r>
              <a:rPr sz="3600" b="1" dirty="0" smtClean="0">
                <a:solidFill>
                  <a:srgbClr val="C1961C"/>
                </a:solidFill>
              </a:rPr>
              <a:t>Objectives</a:t>
            </a:r>
            <a:endParaRPr sz="3600" b="1" dirty="0">
              <a:solidFill>
                <a:srgbClr val="C1961C"/>
              </a:solidFill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528640" y="1143000"/>
            <a:ext cx="8158160" cy="510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Identify the banking services commonly available to a small business and explain how these services work.</a:t>
            </a:r>
          </a:p>
          <a:p>
            <a:pPr lvl="0"/>
            <a:r>
              <a:rPr lang="en-US" dirty="0" smtClean="0"/>
              <a:t>Identify the advantages and disadvantages of each of the banking services.</a:t>
            </a:r>
          </a:p>
          <a:p>
            <a:pPr lvl="0"/>
            <a:r>
              <a:rPr lang="en-US" dirty="0" smtClean="0"/>
              <a:t>Explain how small business owners decide which banking services are best for their </a:t>
            </a:r>
            <a:r>
              <a:rPr lang="en-US" dirty="0" smtClean="0"/>
              <a:t>business.</a:t>
            </a:r>
            <a:endParaRPr lang="en-US" dirty="0" smtClean="0"/>
          </a:p>
          <a:p>
            <a:pPr lvl="0"/>
            <a:r>
              <a:rPr lang="en-US" dirty="0" smtClean="0"/>
              <a:t>Define </a:t>
            </a:r>
            <a:r>
              <a:rPr lang="en-US" dirty="0"/>
              <a:t>several forms of deposit </a:t>
            </a:r>
            <a:r>
              <a:rPr lang="en-US" dirty="0" smtClean="0"/>
              <a:t>insurance.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528640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Summary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557216" y="1310524"/>
            <a:ext cx="8229600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What final questions do you have?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</a:endParaRP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What have you learned?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</a:endParaRP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How would you evaluate the training?</a:t>
            </a:r>
          </a:p>
        </p:txBody>
      </p:sp>
      <p:pic>
        <p:nvPicPr>
          <p:cNvPr id="125" name="image23.png" descr="Clipboard and pencil"/>
          <p:cNvPicPr/>
          <p:nvPr/>
        </p:nvPicPr>
        <p:blipFill>
          <a:blip r:embed="rId2">
            <a:extLst/>
          </a:blip>
          <a:srcRect t="22000"/>
          <a:stretch>
            <a:fillRect/>
          </a:stretch>
        </p:blipFill>
        <p:spPr>
          <a:xfrm>
            <a:off x="6705600" y="4038599"/>
            <a:ext cx="2063750" cy="1609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542928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Conclusion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542928" y="1114432"/>
            <a:ext cx="8143872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You learned about: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Evaluating your business and what banks have to offer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Different bank accounts and services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Questions to ask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Building a bank relationship over time, based on your needs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Pre-Post Test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14" y="1435796"/>
            <a:ext cx="6669678" cy="426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00" b="0" dirty="0" smtClean="0"/>
              <a:t>If you have not already done so, assess what your knowledge on this topic was </a:t>
            </a:r>
            <a:r>
              <a:rPr lang="en-US" sz="2700" b="0" i="1" dirty="0" smtClean="0"/>
              <a:t>before</a:t>
            </a:r>
            <a:r>
              <a:rPr lang="en-US" sz="2700" b="0" dirty="0" smtClean="0"/>
              <a:t> </a:t>
            </a:r>
            <a:r>
              <a:rPr lang="en-US" sz="2700" b="0" dirty="0"/>
              <a:t>you participated </a:t>
            </a:r>
            <a:r>
              <a:rPr lang="en-US" sz="2700" b="0" dirty="0" smtClean="0"/>
              <a:t>in this class.</a:t>
            </a:r>
          </a:p>
          <a:p>
            <a:pPr>
              <a:spcBef>
                <a:spcPts val="0"/>
              </a:spcBef>
            </a:pPr>
            <a:r>
              <a:rPr lang="en-US" sz="2700" b="0" dirty="0" smtClean="0"/>
              <a:t>Assess your knowledge on this topic </a:t>
            </a:r>
            <a:r>
              <a:rPr lang="en-US" sz="2700" b="0" i="1" dirty="0" smtClean="0"/>
              <a:t>after</a:t>
            </a:r>
            <a:r>
              <a:rPr lang="en-US" sz="2700" b="0" dirty="0" smtClean="0"/>
              <a:t> taking this class.</a:t>
            </a:r>
          </a:p>
          <a:p>
            <a:pPr>
              <a:spcBef>
                <a:spcPts val="0"/>
              </a:spcBef>
            </a:pPr>
            <a:r>
              <a:rPr lang="en-US" sz="2700" b="0" dirty="0" smtClean="0"/>
              <a:t>Complete the Evaluation Form. Your feedback is helpful!</a:t>
            </a:r>
          </a:p>
          <a:p>
            <a:pPr>
              <a:spcBef>
                <a:spcPts val="0"/>
              </a:spcBef>
            </a:pPr>
            <a:r>
              <a:rPr lang="en-US" sz="2700" b="0" dirty="0" smtClean="0"/>
              <a:t>Return both forms to the instructor before you leave. Thank you!</a:t>
            </a:r>
            <a:endParaRPr lang="en-US" sz="27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11119" r="13158" b="9478"/>
          <a:stretch/>
        </p:blipFill>
        <p:spPr>
          <a:xfrm>
            <a:off x="6978791" y="3336655"/>
            <a:ext cx="2019869" cy="181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1964325" flipH="1" flipV="1">
            <a:off x="6399637" y="1405459"/>
            <a:ext cx="2560320" cy="461665"/>
          </a:xfrm>
          <a:prstGeom prst="rect">
            <a:avLst/>
          </a:prstGeom>
          <a:solidFill>
            <a:srgbClr val="C196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your workbook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528640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C1961C"/>
                </a:solidFill>
              </a:rPr>
              <a:t>Learning </a:t>
            </a:r>
            <a:r>
              <a:rPr sz="3600" b="1" dirty="0" smtClean="0">
                <a:solidFill>
                  <a:srgbClr val="C1961C"/>
                </a:solidFill>
              </a:rPr>
              <a:t>Objectives</a:t>
            </a:r>
            <a:r>
              <a:rPr lang="en-US" sz="3600" b="1" dirty="0" smtClean="0">
                <a:solidFill>
                  <a:srgbClr val="C1961C"/>
                </a:solidFill>
              </a:rPr>
              <a:t>, cont.</a:t>
            </a:r>
            <a:endParaRPr sz="3600" b="1" dirty="0">
              <a:solidFill>
                <a:srgbClr val="C1961C"/>
              </a:solidFill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528640" y="1143000"/>
            <a:ext cx="8158160" cy="510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Describe </a:t>
            </a:r>
            <a:r>
              <a:rPr lang="en-US" dirty="0"/>
              <a:t>some benefits of building effective long-term relationships with a banker or lender.</a:t>
            </a:r>
          </a:p>
          <a:p>
            <a:pPr lvl="0"/>
            <a:r>
              <a:rPr lang="en-US" dirty="0"/>
              <a:t>Describe the role of a personal credit score in the lending process. </a:t>
            </a:r>
          </a:p>
          <a:p>
            <a:pPr lvl="0"/>
            <a:r>
              <a:rPr lang="en-US" dirty="0"/>
              <a:t>Explain the benefits of separating business and personal bank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041184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5.jpeg" descr="question_mar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4800" y="2286000"/>
            <a:ext cx="4953000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80738" y="429126"/>
            <a:ext cx="8595360" cy="6096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C1961C"/>
                </a:solidFill>
              </a:rPr>
              <a:t>Introductions</a:t>
            </a:r>
            <a:r>
              <a:rPr lang="en-US" sz="3600" dirty="0" smtClean="0">
                <a:solidFill>
                  <a:srgbClr val="C1961C"/>
                </a:solidFill>
              </a:rPr>
              <a:t>: </a:t>
            </a:r>
            <a:r>
              <a:rPr sz="3600" dirty="0" smtClean="0">
                <a:solidFill>
                  <a:srgbClr val="C1961C"/>
                </a:solidFill>
              </a:rPr>
              <a:t>What </a:t>
            </a:r>
            <a:r>
              <a:rPr sz="3600" dirty="0">
                <a:solidFill>
                  <a:srgbClr val="C1961C"/>
                </a:solidFill>
              </a:rPr>
              <a:t>Do You </a:t>
            </a:r>
            <a:r>
              <a:rPr lang="en-US" sz="3600" dirty="0" smtClean="0">
                <a:solidFill>
                  <a:srgbClr val="C1961C"/>
                </a:solidFill>
              </a:rPr>
              <a:t>Want to </a:t>
            </a:r>
            <a:r>
              <a:rPr sz="3600" dirty="0" smtClean="0">
                <a:solidFill>
                  <a:srgbClr val="C1961C"/>
                </a:solidFill>
              </a:rPr>
              <a:t>Know</a:t>
            </a:r>
            <a:r>
              <a:rPr sz="3600" dirty="0">
                <a:solidFill>
                  <a:srgbClr val="C1961C"/>
                </a:solidFill>
              </a:rPr>
              <a:t>?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533400" y="1097624"/>
            <a:ext cx="5867400" cy="3048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132F5A"/>
                </a:solidFill>
              </a:rPr>
              <a:t>What do you know or want to learn about </a:t>
            </a:r>
            <a:r>
              <a:rPr lang="en-US" sz="3000" dirty="0" smtClean="0">
                <a:solidFill>
                  <a:srgbClr val="132F5A"/>
                </a:solidFill>
              </a:rPr>
              <a:t>banking </a:t>
            </a:r>
            <a:r>
              <a:rPr lang="en-US" sz="3000" dirty="0" err="1" smtClean="0">
                <a:solidFill>
                  <a:srgbClr val="132F5A"/>
                </a:solidFill>
              </a:rPr>
              <a:t>servcies</a:t>
            </a:r>
            <a:r>
              <a:rPr sz="3000" dirty="0" smtClean="0">
                <a:solidFill>
                  <a:srgbClr val="132F5A"/>
                </a:solidFill>
              </a:rPr>
              <a:t>?</a:t>
            </a:r>
            <a:endParaRPr sz="3000" dirty="0">
              <a:solidFill>
                <a:srgbClr val="132F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8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28640" y="481016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Business Banking Fundamentals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533400" y="1133480"/>
            <a:ext cx="813816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Factors to consider when deciding what banking services you need</a:t>
            </a:r>
          </a:p>
          <a:p>
            <a:pPr marL="493940" indent="-457200">
              <a:spcBef>
                <a:spcPts val="600"/>
              </a:spcBef>
              <a:buClr>
                <a:srgbClr val="132F5A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132F5A"/>
                </a:solidFill>
              </a:rPr>
              <a:t>Checking accounts</a:t>
            </a:r>
            <a:endParaRPr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93940" indent="-457200">
              <a:spcBef>
                <a:spcPts val="600"/>
              </a:spcBef>
              <a:buClr>
                <a:srgbClr val="132F5A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132F5A"/>
                </a:solidFill>
              </a:rPr>
              <a:t>Savings accounts and certificates</a:t>
            </a:r>
            <a:br>
              <a:rPr sz="2600" dirty="0">
                <a:solidFill>
                  <a:srgbClr val="132F5A"/>
                </a:solidFill>
              </a:rPr>
            </a:br>
            <a:r>
              <a:rPr sz="2600" dirty="0">
                <a:solidFill>
                  <a:srgbClr val="132F5A"/>
                </a:solidFill>
              </a:rPr>
              <a:t>of deposit</a:t>
            </a:r>
            <a:endParaRPr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93940" indent="-457200">
              <a:spcBef>
                <a:spcPts val="600"/>
              </a:spcBef>
              <a:buClr>
                <a:srgbClr val="132F5A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132F5A"/>
                </a:solidFill>
              </a:rPr>
              <a:t>Account access</a:t>
            </a:r>
          </a:p>
        </p:txBody>
      </p:sp>
      <p:pic>
        <p:nvPicPr>
          <p:cNvPr id="38" name="image6.jpeg" descr="C:\Users\Bruce Soule\Desktop\Current Projects\FDIC PowerPoint\Unit 4 - Banking Services\iStockphoto\iStock_000016737269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9680" y="3581400"/>
            <a:ext cx="3560763" cy="2362200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514352" y="481016"/>
            <a:ext cx="8229600" cy="6096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841247">
              <a:defRPr sz="331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Discussion Point #1: Banking Services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42928" y="1112840"/>
            <a:ext cx="8229600" cy="4267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3200" b="1" dirty="0">
              <a:solidFill>
                <a:srgbClr val="1F497D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+mj-lt"/>
                <a:ea typeface="Calibri"/>
                <a:cs typeface="Calibri"/>
                <a:sym typeface="Calibri"/>
              </a:rPr>
              <a:t>Discuss the banking services you need.</a:t>
            </a:r>
          </a:p>
        </p:txBody>
      </p:sp>
      <p:pic>
        <p:nvPicPr>
          <p:cNvPr id="42" name="image7.png" descr="Penci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95600"/>
            <a:ext cx="1619250" cy="27146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2462215" y="2233880"/>
            <a:ext cx="599598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0" indent="-457200">
              <a:lnSpc>
                <a:spcPts val="3000"/>
              </a:lnSpc>
              <a:spcBef>
                <a:spcPts val="400"/>
              </a:spcBef>
              <a:buClr>
                <a:srgbClr val="1F497D"/>
              </a:buClr>
              <a:buSzPct val="100000"/>
              <a:buFont typeface="Calibri"/>
              <a:buAutoNum type="arabicPeriod"/>
            </a:pPr>
            <a:endParaRPr sz="3200" b="1" dirty="0">
              <a:solidFill>
                <a:srgbClr val="1F497D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lnSpc>
                <a:spcPts val="3000"/>
              </a:lnSpc>
              <a:spcBef>
                <a:spcPts val="600"/>
              </a:spcBef>
            </a:pPr>
            <a:r>
              <a:rPr sz="3200" b="1" dirty="0">
                <a:solidFill>
                  <a:srgbClr val="1F497D"/>
                </a:solidFill>
                <a:latin typeface="+mj-lt"/>
              </a:rPr>
              <a:t>What are some of the services you try to find in a bank?</a:t>
            </a:r>
            <a:endParaRPr sz="3200" b="1" dirty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514352" y="481016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Business Banking Fundamentals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42927" y="1104904"/>
            <a:ext cx="813816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132F5A"/>
                </a:solidFill>
              </a:rPr>
              <a:t> </a:t>
            </a:r>
            <a:r>
              <a:rPr sz="3000" b="1" dirty="0">
                <a:solidFill>
                  <a:srgbClr val="132F5A"/>
                </a:solidFill>
              </a:rPr>
              <a:t>Choosing the right bank</a:t>
            </a:r>
          </a:p>
          <a:p>
            <a:pPr marL="457200" lvl="1" indent="-304800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ATM usage and availability</a:t>
            </a:r>
          </a:p>
          <a:p>
            <a:pPr marL="457200" lvl="1" indent="-304800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Customer service and relationship</a:t>
            </a:r>
          </a:p>
          <a:p>
            <a:pPr marL="457200" lvl="1" indent="-304800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Accessibility</a:t>
            </a:r>
            <a:r>
              <a:rPr lang="en-US"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: </a:t>
            </a:r>
            <a:r>
              <a:rPr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drive or </a:t>
            </a: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walk, parking,</a:t>
            </a:r>
            <a:b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drive-through</a:t>
            </a:r>
            <a:endParaRPr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57200" lvl="1" indent="-304800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Products and services</a:t>
            </a:r>
          </a:p>
          <a:p>
            <a:pPr marL="457200" lvl="1" indent="-304800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Fees</a:t>
            </a:r>
          </a:p>
          <a:p>
            <a:pPr marL="457200" lvl="1" indent="-304800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Deposited funds availability</a:t>
            </a:r>
          </a:p>
        </p:txBody>
      </p:sp>
      <p:pic>
        <p:nvPicPr>
          <p:cNvPr id="47" name="image8.jpeg" descr="C:\Users\Bruce Soule\Desktop\Current Projects\FDIC PowerPoint\Unit 4 - Banking Services\iStockphoto\iStock_000011532227X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192" y="3505200"/>
            <a:ext cx="2905125" cy="2559050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00064" y="495304"/>
            <a:ext cx="82296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1961C"/>
                </a:solidFill>
              </a:rPr>
              <a:t>Business Banking Fundamentals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42927" y="1132840"/>
            <a:ext cx="7958136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132F5A"/>
                </a:solidFill>
              </a:rPr>
              <a:t>Checking accounts 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Small business or commercial checking</a:t>
            </a: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Payroll and operating accounts – “Zero balance” feature (sweeps) and </a:t>
            </a:r>
            <a:r>
              <a:rPr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fees</a:t>
            </a:r>
            <a:endParaRPr lang="en-US" sz="2800" dirty="0" smtClean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400050" lvl="1" indent="-4000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endParaRPr lang="en-US" sz="1800" dirty="0" smtClean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  <a:p>
            <a:pPr marL="0" lvl="1" indent="0">
              <a:spcBef>
                <a:spcPts val="600"/>
              </a:spcBef>
              <a:buNone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  <a:sym typeface="12 pt Helvetica* 55 Roman   05472"/>
              </a:rPr>
              <a:t>Do not mix business and personal transactions (no</a:t>
            </a:r>
            <a:r>
              <a:rPr lang="en-US"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“co-mingling</a:t>
            </a:r>
            <a:r>
              <a:rPr lang="en-US" sz="2800" dirty="0" smtClean="0">
                <a:solidFill>
                  <a:srgbClr val="002060"/>
                </a:solidFill>
                <a:latin typeface="12 pt Helvetica* 55 Roman   05472"/>
                <a:ea typeface="12 pt Helvetica* 55 Roman   05472"/>
                <a:cs typeface="12 pt Helvetica* 55 Roman   05472"/>
              </a:rPr>
              <a:t>”)</a:t>
            </a:r>
            <a:endParaRPr lang="en-US"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</a:endParaRPr>
          </a:p>
          <a:p>
            <a:pPr marL="457200" lvl="1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2060"/>
              </a:solidFill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pic>
        <p:nvPicPr>
          <p:cNvPr id="51" name="image9.jpeg" descr="C:\Users\Bruce Soule\Desktop\Current Projects\FDIC PowerPoint\Unit 4 - Banking Services\iStockphoto\iStock_000017217144XSmall.jpg"/>
          <p:cNvPicPr preferRelativeResize="0"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8083" y="4014789"/>
            <a:ext cx="3148717" cy="2194560"/>
          </a:xfrm>
          <a:prstGeom prst="rect">
            <a:avLst/>
          </a:prstGeom>
          <a:ln>
            <a:solidFill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a766e3e382edcc5b931fc2d1e2d2326f">
  <xsd:schema xmlns:xsd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ce3bd1c53d1ed47b2cf110ed00a06db0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C068496-1DB6-4D20-B837-B04B199985E5" elementFormDefault="qualified">
    <xsd:import namespace="http://schemas.microsoft.com/office/2006/documentManagement/types"/>
    <xsd:element name="Sensitivity" ma:index="8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ensitivity xmlns="EC068496-1DB6-4D20-B837-B04B199985E5">Non-Sensitive Data</Sensitivity>
  </documentManagement>
</p:properties>
</file>

<file path=customXml/itemProps1.xml><?xml version="1.0" encoding="utf-8"?>
<ds:datastoreItem xmlns:ds="http://schemas.openxmlformats.org/officeDocument/2006/customXml" ds:itemID="{D86C14CC-2CBE-4A5D-92AB-8D309A545557}"/>
</file>

<file path=customXml/itemProps2.xml><?xml version="1.0" encoding="utf-8"?>
<ds:datastoreItem xmlns:ds="http://schemas.openxmlformats.org/officeDocument/2006/customXml" ds:itemID="{EBC9BB8B-F8B4-4A86-B46F-188044C79205}"/>
</file>

<file path=customXml/itemProps3.xml><?xml version="1.0" encoding="utf-8"?>
<ds:datastoreItem xmlns:ds="http://schemas.openxmlformats.org/officeDocument/2006/customXml" ds:itemID="{C48746C5-ADEB-415C-A666-965EF9EA496F}"/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943</Words>
  <Application>Microsoft Office PowerPoint</Application>
  <PresentationFormat>On-screen Show (4:3)</PresentationFormat>
  <Paragraphs>180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12 pt Helvetica* 55 Roman   05472</vt:lpstr>
      <vt:lpstr>12 pt. Helvetica* 85 Heavy   08472</vt:lpstr>
      <vt:lpstr>Arial</vt:lpstr>
      <vt:lpstr>Calibri</vt:lpstr>
      <vt:lpstr>Garamond</vt:lpstr>
      <vt:lpstr>Helvetica</vt:lpstr>
      <vt:lpstr>Helvetica Neue</vt:lpstr>
      <vt:lpstr>Wingdings</vt:lpstr>
      <vt:lpstr>Default</vt:lpstr>
      <vt:lpstr>PowerPoint Presentation</vt:lpstr>
      <vt:lpstr>Agenda</vt:lpstr>
      <vt:lpstr>Learning Objectives</vt:lpstr>
      <vt:lpstr>Learning Objectives, cont.</vt:lpstr>
      <vt:lpstr>Introductions: What Do You Want to Know?</vt:lpstr>
      <vt:lpstr>Business Banking Fundamentals</vt:lpstr>
      <vt:lpstr>Discussion Point #1: Banking Services</vt:lpstr>
      <vt:lpstr>Business Banking Fundamentals</vt:lpstr>
      <vt:lpstr>Business Banking Fundamentals</vt:lpstr>
      <vt:lpstr>Do Not Mix Business and Personal Transactions</vt:lpstr>
      <vt:lpstr>Additional Banking Services</vt:lpstr>
      <vt:lpstr>Additional Banking Services</vt:lpstr>
      <vt:lpstr>Business Banking Fundamentals</vt:lpstr>
      <vt:lpstr>Business Banking Fundamentals</vt:lpstr>
      <vt:lpstr>Deposit Insurance In-Depth</vt:lpstr>
      <vt:lpstr>Additional Banking Services</vt:lpstr>
      <vt:lpstr>Additional Banking Services</vt:lpstr>
      <vt:lpstr>Discussion Point # 2: Banking Service Needs</vt:lpstr>
      <vt:lpstr>Business Banking Fundamentals</vt:lpstr>
      <vt:lpstr>Business Banking Fundamentals</vt:lpstr>
      <vt:lpstr>Additional Banking Services</vt:lpstr>
      <vt:lpstr>Additional Banking Services</vt:lpstr>
      <vt:lpstr>Additional Banking Services</vt:lpstr>
      <vt:lpstr>Improve Chances Getting a Business Loan</vt:lpstr>
      <vt:lpstr>Additional Banking Services</vt:lpstr>
      <vt:lpstr>Additional Banking Services</vt:lpstr>
      <vt:lpstr>Additional Banking Services</vt:lpstr>
      <vt:lpstr>Key Points to Remember</vt:lpstr>
      <vt:lpstr>Key Points to Remember, cont.</vt:lpstr>
      <vt:lpstr>Summary</vt:lpstr>
      <vt:lpstr>Conclusion</vt:lpstr>
      <vt:lpstr>Pre-Post Test and 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Wild</dc:creator>
  <cp:lastModifiedBy>Deborah Wild</cp:lastModifiedBy>
  <cp:revision>32</cp:revision>
  <cp:lastPrinted>2015-08-16T14:05:57Z</cp:lastPrinted>
  <dcterms:modified xsi:type="dcterms:W3CDTF">2015-08-17T13:09:53Z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  <property fmtid="{D5CDD505-2E9C-101B-9397-08002B2CF9AE}" pid="3" name="Order">
    <vt:r8>88700</vt:r8>
  </property>
</Properties>
</file>