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notesMasterIdLst>
    <p:notesMasterId r:id="rId45"/>
  </p:notesMasterIdLst>
  <p:sldIdLst>
    <p:sldId id="256" r:id="rId4"/>
    <p:sldId id="293" r:id="rId5"/>
    <p:sldId id="258" r:id="rId6"/>
    <p:sldId id="259" r:id="rId7"/>
    <p:sldId id="260" r:id="rId8"/>
    <p:sldId id="261" r:id="rId9"/>
    <p:sldId id="262" r:id="rId10"/>
    <p:sldId id="263" r:id="rId11"/>
    <p:sldId id="264" r:id="rId12"/>
    <p:sldId id="265" r:id="rId13"/>
    <p:sldId id="266" r:id="rId14"/>
    <p:sldId id="296" r:id="rId15"/>
    <p:sldId id="297" r:id="rId16"/>
    <p:sldId id="294" r:id="rId17"/>
    <p:sldId id="295"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8" r:id="rId4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Calibri" pitchFamily="34" charset="0"/>
        <a:ea typeface="Calibri" pitchFamily="34" charset="0"/>
        <a:cs typeface="Calibri" pitchFamily="34" charset="0"/>
        <a:sym typeface="Calibri" pitchFamily="34" charset="0"/>
      </a:defRPr>
    </a:lvl1pPr>
    <a:lvl2pPr marL="457200" algn="l" rtl="0" eaLnBrk="0" fontAlgn="base" hangingPunct="0">
      <a:spcBef>
        <a:spcPct val="0"/>
      </a:spcBef>
      <a:spcAft>
        <a:spcPct val="0"/>
      </a:spcAft>
      <a:defRPr kern="1200">
        <a:solidFill>
          <a:schemeClr val="tx1"/>
        </a:solidFill>
        <a:latin typeface="Calibri" pitchFamily="34" charset="0"/>
        <a:ea typeface="Calibri" pitchFamily="34" charset="0"/>
        <a:cs typeface="Calibri" pitchFamily="34" charset="0"/>
        <a:sym typeface="Calibri" pitchFamily="34" charset="0"/>
      </a:defRPr>
    </a:lvl2pPr>
    <a:lvl3pPr marL="914400" algn="l" rtl="0" eaLnBrk="0" fontAlgn="base" hangingPunct="0">
      <a:spcBef>
        <a:spcPct val="0"/>
      </a:spcBef>
      <a:spcAft>
        <a:spcPct val="0"/>
      </a:spcAft>
      <a:defRPr kern="1200">
        <a:solidFill>
          <a:schemeClr val="tx1"/>
        </a:solidFill>
        <a:latin typeface="Calibri" pitchFamily="34" charset="0"/>
        <a:ea typeface="Calibri" pitchFamily="34" charset="0"/>
        <a:cs typeface="Calibri" pitchFamily="34" charset="0"/>
        <a:sym typeface="Calibri" pitchFamily="34" charset="0"/>
      </a:defRPr>
    </a:lvl3pPr>
    <a:lvl4pPr marL="1371600" algn="l" rtl="0" eaLnBrk="0" fontAlgn="base" hangingPunct="0">
      <a:spcBef>
        <a:spcPct val="0"/>
      </a:spcBef>
      <a:spcAft>
        <a:spcPct val="0"/>
      </a:spcAft>
      <a:defRPr kern="1200">
        <a:solidFill>
          <a:schemeClr val="tx1"/>
        </a:solidFill>
        <a:latin typeface="Calibri" pitchFamily="34" charset="0"/>
        <a:ea typeface="Calibri" pitchFamily="34" charset="0"/>
        <a:cs typeface="Calibri" pitchFamily="34" charset="0"/>
        <a:sym typeface="Calibri" pitchFamily="34" charset="0"/>
      </a:defRPr>
    </a:lvl4pPr>
    <a:lvl5pPr marL="1828800" algn="l" rtl="0" eaLnBrk="0" fontAlgn="base" hangingPunct="0">
      <a:spcBef>
        <a:spcPct val="0"/>
      </a:spcBef>
      <a:spcAft>
        <a:spcPct val="0"/>
      </a:spcAft>
      <a:defRPr kern="1200">
        <a:solidFill>
          <a:schemeClr val="tx1"/>
        </a:solidFill>
        <a:latin typeface="Calibri" pitchFamily="34" charset="0"/>
        <a:ea typeface="Calibri" pitchFamily="34" charset="0"/>
        <a:cs typeface="Calibri" pitchFamily="34" charset="0"/>
        <a:sym typeface="Calibri" pitchFamily="34" charset="0"/>
      </a:defRPr>
    </a:lvl5pPr>
    <a:lvl6pPr marL="2286000" algn="l" defTabSz="914400" rtl="0" eaLnBrk="1" latinLnBrk="0" hangingPunct="1">
      <a:defRPr kern="1200">
        <a:solidFill>
          <a:schemeClr val="tx1"/>
        </a:solidFill>
        <a:latin typeface="Calibri" pitchFamily="34" charset="0"/>
        <a:ea typeface="Calibri" pitchFamily="34" charset="0"/>
        <a:cs typeface="Calibri" pitchFamily="34" charset="0"/>
        <a:sym typeface="Calibri" pitchFamily="34" charset="0"/>
      </a:defRPr>
    </a:lvl6pPr>
    <a:lvl7pPr marL="2743200" algn="l" defTabSz="914400" rtl="0" eaLnBrk="1" latinLnBrk="0" hangingPunct="1">
      <a:defRPr kern="1200">
        <a:solidFill>
          <a:schemeClr val="tx1"/>
        </a:solidFill>
        <a:latin typeface="Calibri" pitchFamily="34" charset="0"/>
        <a:ea typeface="Calibri" pitchFamily="34" charset="0"/>
        <a:cs typeface="Calibri" pitchFamily="34" charset="0"/>
        <a:sym typeface="Calibri" pitchFamily="34" charset="0"/>
      </a:defRPr>
    </a:lvl7pPr>
    <a:lvl8pPr marL="3200400" algn="l" defTabSz="914400" rtl="0" eaLnBrk="1" latinLnBrk="0" hangingPunct="1">
      <a:defRPr kern="1200">
        <a:solidFill>
          <a:schemeClr val="tx1"/>
        </a:solidFill>
        <a:latin typeface="Calibri" pitchFamily="34" charset="0"/>
        <a:ea typeface="Calibri" pitchFamily="34" charset="0"/>
        <a:cs typeface="Calibri" pitchFamily="34" charset="0"/>
        <a:sym typeface="Calibri" pitchFamily="34" charset="0"/>
      </a:defRPr>
    </a:lvl8pPr>
    <a:lvl9pPr marL="3657600" algn="l" defTabSz="914400" rtl="0" eaLnBrk="1" latinLnBrk="0" hangingPunct="1">
      <a:defRPr kern="1200">
        <a:solidFill>
          <a:schemeClr val="tx1"/>
        </a:solidFill>
        <a:latin typeface="Calibri" pitchFamily="34" charset="0"/>
        <a:ea typeface="Calibri" pitchFamily="34" charset="0"/>
        <a:cs typeface="Calibri" pitchFamily="34" charset="0"/>
        <a:sym typeface="Calibri" pitchFamily="34" charset="0"/>
      </a:defRPr>
    </a:lvl9pPr>
  </p:defaultTextStyle>
  <p:extLst>
    <p:ext uri="{EFAFB233-063F-42B5-8137-9DF3F51BA10A}">
      <p15:sldGuideLst xmlns:p15="http://schemas.microsoft.com/office/powerpoint/2012/main">
        <p15:guide id="1" orient="horz" pos="2160">
          <p15:clr>
            <a:srgbClr val="A4A3A4"/>
          </p15:clr>
        </p15:guide>
        <p15:guide id="2" orient="horz" pos="528">
          <p15:clr>
            <a:srgbClr val="A4A3A4"/>
          </p15:clr>
        </p15:guide>
        <p15:guide id="3" orient="horz" pos="672">
          <p15:clr>
            <a:srgbClr val="A4A3A4"/>
          </p15:clr>
        </p15:guide>
        <p15:guide id="4" pos="2880">
          <p15:clr>
            <a:srgbClr val="A4A3A4"/>
          </p15:clr>
        </p15:guide>
        <p15:guide id="5" pos="336">
          <p15:clr>
            <a:srgbClr val="A4A3A4"/>
          </p15:clr>
        </p15:guide>
        <p15:guide id="6" pos="5448">
          <p15:clr>
            <a:srgbClr val="A4A3A4"/>
          </p15:clr>
        </p15:guide>
        <p15:guide id="7" pos="100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2F5A"/>
    <a:srgbClr val="C1961C"/>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FD7E7"/>
          </a:solidFill>
        </a:fill>
      </a:tcStyle>
    </a:wholeTbl>
    <a:band2H>
      <a:tcTxStyle/>
      <a:tcStyle>
        <a:tcBdr/>
        <a:fill>
          <a:solidFill>
            <a:srgbClr val="E8ECF4"/>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Row>
  </a:tblStyle>
  <a:tblStyle styleId="{C7B018BB-80A7-4F77-B60F-C8B233D01FF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EE7D0"/>
          </a:solidFill>
        </a:fill>
      </a:tcStyle>
    </a:wholeTbl>
    <a:band2H>
      <a:tcTxStyle/>
      <a:tcStyle>
        <a:tcBdr/>
        <a:fill>
          <a:solidFill>
            <a:srgbClr val="EFF3E9"/>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Row>
  </a:tblStyle>
  <a:tblStyle styleId="{EEE7283C-3CF3-47DC-8721-378D4A62B22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CDCCE"/>
          </a:solidFill>
        </a:fill>
      </a:tcStyle>
    </a:wholeTbl>
    <a:band2H>
      <a:tcTxStyle/>
      <a:tcStyle>
        <a:tcBdr/>
        <a:fill>
          <a:solidFill>
            <a:srgbClr val="FDEEE8"/>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Row>
  </a:tblStyle>
  <a:tblStyle styleId="{CF821DB8-F4EB-4A41-A1BA-3FCAFE7338EE}" styleName="">
    <a:tblBg/>
    <a:wholeTbl>
      <a:tcTxStyle b="on" i="on">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F81BD"/>
          </a:solidFill>
        </a:fill>
      </a:tcStyle>
    </a:firstCol>
    <a:lastRow>
      <a:tcTxStyle b="on" i="on">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4F81BD"/>
          </a:solidFill>
        </a:fill>
      </a:tcStyle>
    </a:firstRow>
  </a:tblStyle>
  <a:tblStyle styleId="{33BA23B1-9221-436E-865A-0063620EA4FD}"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21" autoAdjust="0"/>
    <p:restoredTop sz="56810" autoAdjust="0"/>
  </p:normalViewPr>
  <p:slideViewPr>
    <p:cSldViewPr snapToGrid="0">
      <p:cViewPr varScale="1">
        <p:scale>
          <a:sx n="86" d="100"/>
          <a:sy n="86" d="100"/>
        </p:scale>
        <p:origin x="1440" y="96"/>
      </p:cViewPr>
      <p:guideLst>
        <p:guide orient="horz" pos="2160"/>
        <p:guide orient="horz" pos="528"/>
        <p:guide orient="horz" pos="672"/>
        <p:guide pos="2880"/>
        <p:guide pos="336"/>
        <p:guide pos="5448"/>
        <p:guide pos="1008"/>
      </p:guideLst>
    </p:cSldViewPr>
  </p:slideViewPr>
  <p:outlineViewPr>
    <p:cViewPr>
      <p:scale>
        <a:sx n="33" d="100"/>
        <a:sy n="33" d="100"/>
      </p:scale>
      <p:origin x="0" y="1836"/>
    </p:cViewPr>
  </p:outlineViewPr>
  <p:notesTextViewPr>
    <p:cViewPr>
      <p:scale>
        <a:sx n="1" d="1"/>
        <a:sy n="1" d="1"/>
      </p:scale>
      <p:origin x="0" y="0"/>
    </p:cViewPr>
  </p:notesTextViewPr>
  <p:sorterViewPr>
    <p:cViewPr varScale="1">
      <p:scale>
        <a:sx n="100" d="100"/>
        <a:sy n="100" d="100"/>
      </p:scale>
      <p:origin x="0" y="-969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1.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theme" Target="theme/theme1.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Shape 16"/>
          <p:cNvSpPr>
            <a:spLocks noGrp="1" noRot="1" noChangeAspect="1"/>
          </p:cNvSpPr>
          <p:nvPr>
            <p:ph type="sldImg"/>
          </p:nvPr>
        </p:nvSpPr>
        <p:spPr bwMode="auto">
          <a:xfrm>
            <a:off x="1143000" y="685800"/>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3075" name="Shape 17"/>
          <p:cNvSpPr>
            <a:spLocks noGrp="1"/>
          </p:cNvSpPr>
          <p:nvPr>
            <p:ph type="body" sz="quarter" idx="1"/>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endParaRPr lang="en-US" altLang="en-US" noProof="0">
              <a:sym typeface="Helvetica Neue"/>
            </a:endParaRPr>
          </a:p>
        </p:txBody>
      </p:sp>
    </p:spTree>
    <p:extLst>
      <p:ext uri="{BB962C8B-B14F-4D97-AF65-F5344CB8AC3E}">
        <p14:creationId xmlns:p14="http://schemas.microsoft.com/office/powerpoint/2010/main" val="2603587712"/>
      </p:ext>
    </p:extLst>
  </p:cSld>
  <p:clrMap bg1="lt1" tx1="dk1" bg2="lt2" tx2="dk2" accent1="accent1" accent2="accent2" accent3="accent3" accent4="accent4" accent5="accent5" accent6="accent6" hlink="hlink" folHlink="folHlink"/>
  <p:notesStyle>
    <a:lvl1pPr algn="l" defTabSz="457200" rtl="0" eaLnBrk="0" fontAlgn="base" hangingPunct="0">
      <a:lnSpc>
        <a:spcPct val="118000"/>
      </a:lnSpc>
      <a:spcBef>
        <a:spcPct val="30000"/>
      </a:spcBef>
      <a:spcAft>
        <a:spcPct val="0"/>
      </a:spcAft>
      <a:defRPr sz="2200">
        <a:solidFill>
          <a:schemeClr val="tx1"/>
        </a:solidFill>
        <a:latin typeface="+mj-lt"/>
        <a:ea typeface="+mj-ea"/>
        <a:cs typeface="+mj-cs"/>
        <a:sym typeface="Helvetica Neue"/>
      </a:defRPr>
    </a:lvl1pPr>
    <a:lvl2pPr marL="742950" indent="-285750" algn="l" defTabSz="457200" rtl="0" eaLnBrk="0" fontAlgn="base" hangingPunct="0">
      <a:lnSpc>
        <a:spcPct val="118000"/>
      </a:lnSpc>
      <a:spcBef>
        <a:spcPct val="30000"/>
      </a:spcBef>
      <a:spcAft>
        <a:spcPct val="0"/>
      </a:spcAft>
      <a:defRPr sz="2200">
        <a:solidFill>
          <a:schemeClr val="tx1"/>
        </a:solidFill>
        <a:latin typeface="+mj-lt"/>
        <a:ea typeface="+mj-ea"/>
        <a:cs typeface="+mj-cs"/>
        <a:sym typeface="Helvetica Neue"/>
      </a:defRPr>
    </a:lvl2pPr>
    <a:lvl3pPr marL="1143000" indent="-228600" algn="l" defTabSz="457200" rtl="0" eaLnBrk="0" fontAlgn="base" hangingPunct="0">
      <a:lnSpc>
        <a:spcPct val="118000"/>
      </a:lnSpc>
      <a:spcBef>
        <a:spcPct val="30000"/>
      </a:spcBef>
      <a:spcAft>
        <a:spcPct val="0"/>
      </a:spcAft>
      <a:defRPr sz="2200">
        <a:solidFill>
          <a:schemeClr val="tx1"/>
        </a:solidFill>
        <a:latin typeface="+mj-lt"/>
        <a:ea typeface="+mj-ea"/>
        <a:cs typeface="+mj-cs"/>
        <a:sym typeface="Helvetica Neue"/>
      </a:defRPr>
    </a:lvl3pPr>
    <a:lvl4pPr marL="1600200" indent="-228600" algn="l" defTabSz="457200" rtl="0" eaLnBrk="0" fontAlgn="base" hangingPunct="0">
      <a:lnSpc>
        <a:spcPct val="118000"/>
      </a:lnSpc>
      <a:spcBef>
        <a:spcPct val="30000"/>
      </a:spcBef>
      <a:spcAft>
        <a:spcPct val="0"/>
      </a:spcAft>
      <a:defRPr sz="2200">
        <a:solidFill>
          <a:schemeClr val="tx1"/>
        </a:solidFill>
        <a:latin typeface="+mj-lt"/>
        <a:ea typeface="+mj-ea"/>
        <a:cs typeface="+mj-cs"/>
        <a:sym typeface="Helvetica Neue"/>
      </a:defRPr>
    </a:lvl4pPr>
    <a:lvl5pPr marL="2057400" indent="-228600" algn="l" defTabSz="457200" rtl="0" eaLnBrk="0" fontAlgn="base" hangingPunct="0">
      <a:lnSpc>
        <a:spcPct val="118000"/>
      </a:lnSpc>
      <a:spcBef>
        <a:spcPct val="30000"/>
      </a:spcBef>
      <a:spcAft>
        <a:spcPct val="0"/>
      </a:spcAft>
      <a:defRPr sz="2200">
        <a:solidFill>
          <a:schemeClr val="tx1"/>
        </a:solidFill>
        <a:latin typeface="+mj-lt"/>
        <a:ea typeface="+mj-ea"/>
        <a:cs typeface="+mj-cs"/>
        <a:sym typeface="Helvetica Neue"/>
      </a:defRPr>
    </a:lvl5pPr>
    <a:lvl6pPr indent="1143000" defTabSz="457200">
      <a:lnSpc>
        <a:spcPct val="117999"/>
      </a:lnSpc>
      <a:defRPr sz="2200">
        <a:latin typeface="+mj-lt"/>
        <a:ea typeface="+mj-ea"/>
        <a:cs typeface="+mj-cs"/>
        <a:sym typeface="Helvetica Neue"/>
      </a:defRPr>
    </a:lvl6pPr>
    <a:lvl7pPr indent="1371600" defTabSz="457200">
      <a:lnSpc>
        <a:spcPct val="117999"/>
      </a:lnSpc>
      <a:defRPr sz="2200">
        <a:latin typeface="+mj-lt"/>
        <a:ea typeface="+mj-ea"/>
        <a:cs typeface="+mj-cs"/>
        <a:sym typeface="Helvetica Neue"/>
      </a:defRPr>
    </a:lvl7pPr>
    <a:lvl8pPr indent="1600200" defTabSz="457200">
      <a:lnSpc>
        <a:spcPct val="117999"/>
      </a:lnSpc>
      <a:defRPr sz="2200">
        <a:latin typeface="+mj-lt"/>
        <a:ea typeface="+mj-ea"/>
        <a:cs typeface="+mj-cs"/>
        <a:sym typeface="Helvetica Neue"/>
      </a:defRPr>
    </a:lvl8pPr>
    <a:lvl9pPr indent="1828800" defTabSz="457200">
      <a:lnSpc>
        <a:spcPct val="117999"/>
      </a:lnSpc>
      <a:defRPr sz="2200">
        <a:latin typeface="+mj-lt"/>
        <a:ea typeface="+mj-ea"/>
        <a:cs typeface="+mj-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a:solidFill>
              <a:srgbClr val="000000"/>
            </a:solidFill>
            <a:miter lim="800000"/>
            <a:headEnd/>
            <a:tailEnd/>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a:solidFill>
                <a:srgbClr val="000000"/>
              </a:solidFill>
            </a:endParaRPr>
          </a:p>
        </p:txBody>
      </p:sp>
      <p:sp>
        <p:nvSpPr>
          <p:cNvPr id="46084" name="Slide Number Placeholder 3"/>
          <p:cNvSpPr>
            <a:spLocks noGrp="1"/>
          </p:cNvSpPr>
          <p:nvPr>
            <p:ph type="sldNum" sz="quarter" idx="4294967295"/>
          </p:nvPr>
        </p:nvSpPr>
        <p:spPr bwMode="auto">
          <a:xfrm>
            <a:off x="5232400" y="6600825"/>
            <a:ext cx="4002088" cy="34766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Calibri" pitchFamily="34" charset="0"/>
                <a:cs typeface="Calibri" pitchFamily="34" charset="0"/>
                <a:sym typeface="Calibri" pitchFamily="34" charset="0"/>
              </a:defRPr>
            </a:lvl1pPr>
            <a:lvl2pPr marL="742950" indent="-285750">
              <a:defRPr>
                <a:solidFill>
                  <a:schemeClr val="tx1"/>
                </a:solidFill>
                <a:latin typeface="Calibri" pitchFamily="34" charset="0"/>
                <a:ea typeface="Calibri" pitchFamily="34" charset="0"/>
                <a:cs typeface="Calibri" pitchFamily="34" charset="0"/>
                <a:sym typeface="Calibri" pitchFamily="34" charset="0"/>
              </a:defRPr>
            </a:lvl2pPr>
            <a:lvl3pPr marL="1143000" indent="-228600">
              <a:defRPr>
                <a:solidFill>
                  <a:schemeClr val="tx1"/>
                </a:solidFill>
                <a:latin typeface="Calibri" pitchFamily="34" charset="0"/>
                <a:ea typeface="Calibri" pitchFamily="34" charset="0"/>
                <a:cs typeface="Calibri" pitchFamily="34" charset="0"/>
                <a:sym typeface="Calibri" pitchFamily="34" charset="0"/>
              </a:defRPr>
            </a:lvl3pPr>
            <a:lvl4pPr marL="1600200" indent="-228600">
              <a:defRPr>
                <a:solidFill>
                  <a:schemeClr val="tx1"/>
                </a:solidFill>
                <a:latin typeface="Calibri" pitchFamily="34" charset="0"/>
                <a:ea typeface="Calibri" pitchFamily="34" charset="0"/>
                <a:cs typeface="Calibri" pitchFamily="34" charset="0"/>
                <a:sym typeface="Calibri" pitchFamily="34" charset="0"/>
              </a:defRPr>
            </a:lvl4pPr>
            <a:lvl5pPr marL="2057400" indent="-228600">
              <a:defRPr>
                <a:solidFill>
                  <a:schemeClr val="tx1"/>
                </a:solidFill>
                <a:latin typeface="Calibri" pitchFamily="34" charset="0"/>
                <a:ea typeface="Calibri" pitchFamily="34" charset="0"/>
                <a:cs typeface="Calibri" pitchFamily="34" charset="0"/>
                <a:sym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ea typeface="Calibri" pitchFamily="34" charset="0"/>
                <a:cs typeface="Calibri" pitchFamily="34" charset="0"/>
                <a:sym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ea typeface="Calibri" pitchFamily="34" charset="0"/>
                <a:cs typeface="Calibri" pitchFamily="34" charset="0"/>
                <a:sym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ea typeface="Calibri" pitchFamily="34" charset="0"/>
                <a:cs typeface="Calibri" pitchFamily="34" charset="0"/>
                <a:sym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ea typeface="Calibri" pitchFamily="34" charset="0"/>
                <a:cs typeface="Calibri" pitchFamily="34" charset="0"/>
                <a:sym typeface="Calibri" pitchFamily="34" charset="0"/>
              </a:defRPr>
            </a:lvl9pPr>
          </a:lstStyle>
          <a:p>
            <a:fld id="{93521D6D-D37B-4255-B73A-940F4D8A0C9B}" type="slidenum">
              <a:rPr lang="en-US" altLang="en-US">
                <a:solidFill>
                  <a:srgbClr val="000000"/>
                </a:solidFill>
                <a:ea typeface="Helvetica Neue"/>
                <a:cs typeface="Helvetica Neue"/>
              </a:rPr>
              <a:pPr/>
              <a:t>2</a:t>
            </a:fld>
            <a:endParaRPr lang="en-US" altLang="en-US">
              <a:solidFill>
                <a:srgbClr val="000000"/>
              </a:solidFill>
              <a:ea typeface="Helvetica Neue"/>
              <a:cs typeface="Helvetica Neue"/>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hape 81"/>
          <p:cNvSpPr>
            <a:spLocks noGrp="1" noRot="1" noChangeAspect="1" noTextEdit="1"/>
          </p:cNvSpPr>
          <p:nvPr>
            <p:ph type="sldImg"/>
          </p:nvPr>
        </p:nvSpPr>
        <p:spPr/>
      </p:sp>
      <p:sp>
        <p:nvSpPr>
          <p:cNvPr id="55299" name="Shape 82"/>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A continuación, se describen diez pasos básicos para la contabilidad:</a:t>
            </a:r>
          </a:p>
          <a:p>
            <a:pPr defTabSz="914400">
              <a:lnSpc>
                <a:spcPct val="100000"/>
              </a:lnSpc>
              <a:spcBef>
                <a:spcPts val="400"/>
              </a:spcBef>
              <a:buFontTx/>
              <a:buAutoNum type="arabicPeriod" startAt="6"/>
            </a:pPr>
            <a:r>
              <a:rPr lang="es-ES" altLang="en-US" sz="1200">
                <a:solidFill>
                  <a:srgbClr val="000000"/>
                </a:solidFill>
                <a:latin typeface="Calibri" pitchFamily="34" charset="0"/>
                <a:sym typeface="Calibri" pitchFamily="34" charset="0"/>
              </a:rPr>
              <a:t>Emitan cheques empresariales para todos los gastos del negocio. No use un sistema de caja chica hasta que tenga experiencia en contabilidad.</a:t>
            </a:r>
          </a:p>
          <a:p>
            <a:pPr defTabSz="914400">
              <a:lnSpc>
                <a:spcPct val="100000"/>
              </a:lnSpc>
              <a:spcBef>
                <a:spcPts val="400"/>
              </a:spcBef>
              <a:buFontTx/>
              <a:buAutoNum type="arabicPeriod" startAt="6"/>
            </a:pPr>
            <a:r>
              <a:rPr lang="es-ES" altLang="en-US" sz="1200">
                <a:solidFill>
                  <a:srgbClr val="000000"/>
                </a:solidFill>
                <a:latin typeface="Calibri" pitchFamily="34" charset="0"/>
                <a:sym typeface="Calibri" pitchFamily="34" charset="0"/>
              </a:rPr>
              <a:t>Obtenga una tarjeta de crédito empresarial separada. No usen la misma tarjeta de crédito para los gastos personales y los empresariales.</a:t>
            </a:r>
          </a:p>
          <a:p>
            <a:pPr defTabSz="914400">
              <a:lnSpc>
                <a:spcPct val="100000"/>
              </a:lnSpc>
              <a:spcBef>
                <a:spcPts val="400"/>
              </a:spcBef>
              <a:buFontTx/>
              <a:buAutoNum type="arabicPeriod" startAt="6"/>
            </a:pPr>
            <a:r>
              <a:rPr lang="es-ES" altLang="en-US" sz="1200">
                <a:solidFill>
                  <a:srgbClr val="000000"/>
                </a:solidFill>
                <a:latin typeface="Calibri" pitchFamily="34" charset="0"/>
                <a:sym typeface="Calibri" pitchFamily="34" charset="0"/>
              </a:rPr>
              <a:t>Pague los gastos del negocio primero. La mayoría de los negocios comienzan como negocios unipersonales. En estos tipos de negocios, usted, el dueño no recibe un salario sino que extrae la remuneración para el dueño. Una pregunta frecuente es: ¿cuánto dinero se extrae? Puede usarse lo siguiente como regla general: con las ventas se pagan los gastos del negocio en primer lugar, y los gastos personales en segundo lugar (paso 10 a continuación).</a:t>
            </a:r>
          </a:p>
          <a:p>
            <a:pPr defTabSz="914400">
              <a:lnSpc>
                <a:spcPct val="100000"/>
              </a:lnSpc>
              <a:spcBef>
                <a:spcPts val="400"/>
              </a:spcBef>
              <a:buFontTx/>
              <a:buAutoNum type="arabicPeriod" startAt="6"/>
            </a:pPr>
            <a:r>
              <a:rPr lang="es-ES" altLang="en-US" sz="1200">
                <a:solidFill>
                  <a:srgbClr val="000000"/>
                </a:solidFill>
                <a:latin typeface="Calibri" pitchFamily="34" charset="0"/>
                <a:sym typeface="Calibri" pitchFamily="34" charset="0"/>
              </a:rPr>
              <a:t>Elabore un estado de resultados (P&amp;L, por sus siglas en inglés). El saldo de la cuenta de cheques no es una buena indicación de las ganancias del negocio ni de la ganancia del titular disponible. Un estado de resultados puede ofrecer un mejor panorama de la salud financiera de la organización.</a:t>
            </a:r>
          </a:p>
          <a:p>
            <a:pPr defTabSz="914400">
              <a:lnSpc>
                <a:spcPct val="100000"/>
              </a:lnSpc>
              <a:spcBef>
                <a:spcPts val="400"/>
              </a:spcBef>
              <a:buFontTx/>
              <a:buAutoNum type="arabicPeriod" startAt="6"/>
            </a:pPr>
            <a:r>
              <a:rPr lang="es-ES" altLang="en-US" sz="1200">
                <a:solidFill>
                  <a:srgbClr val="000000"/>
                </a:solidFill>
                <a:latin typeface="Calibri" pitchFamily="34" charset="0"/>
                <a:sym typeface="Calibri" pitchFamily="34" charset="0"/>
              </a:rPr>
              <a:t>Páguese a usted mismo con la remuneración para el dueño. Los dueños deben pagarse a sí mismos con un cheque o una transferencia electrónica de la cuenta de negocios a la cuenta personal. Si es el propietario único, asigne esos cheques a una cuenta de patrimonio denominada “ganancias del dueño”.</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hape 87"/>
          <p:cNvSpPr>
            <a:spLocks noGrp="1" noRot="1" noChangeAspect="1" noTextEdit="1"/>
          </p:cNvSpPr>
          <p:nvPr>
            <p:ph type="sldImg"/>
          </p:nvPr>
        </p:nvSpPr>
        <p:spPr/>
      </p:sp>
      <p:sp>
        <p:nvSpPr>
          <p:cNvPr id="56323" name="Shape 88"/>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El flujo de fondos puede definirse de dos maneras:</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El saldo del efectivo recibido menos el efectivo pagado durante un período de tiempo</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Efectivo que ingresa al negocio o efectivo que egresa de este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hape 93"/>
          <p:cNvSpPr>
            <a:spLocks noGrp="1" noRot="1" noChangeAspect="1" noTextEdit="1"/>
          </p:cNvSpPr>
          <p:nvPr>
            <p:ph type="sldImg"/>
          </p:nvPr>
        </p:nvSpPr>
        <p:spPr/>
      </p:sp>
      <p:sp>
        <p:nvSpPr>
          <p:cNvPr id="57347" name="Shape 94"/>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lnSpc>
                <a:spcPct val="100000"/>
              </a:lnSpc>
              <a:spcBef>
                <a:spcPts val="400"/>
              </a:spcBef>
            </a:pPr>
            <a:endParaRPr lang="en-US" altLang="en-US" sz="1200">
              <a:solidFill>
                <a:srgbClr val="000000"/>
              </a:solidFill>
              <a:latin typeface="Calibri" pitchFamily="34" charset="0"/>
              <a:sym typeface="Calibri"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hape 99"/>
          <p:cNvSpPr>
            <a:spLocks noGrp="1" noRot="1" noChangeAspect="1" noTextEdit="1"/>
          </p:cNvSpPr>
          <p:nvPr>
            <p:ph type="sldImg"/>
          </p:nvPr>
        </p:nvSpPr>
        <p:spPr/>
      </p:sp>
      <p:sp>
        <p:nvSpPr>
          <p:cNvPr id="58371" name="Shape 100"/>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La proyección del flujo de fondos es una excelente herramienta para determinar los objetivos de venta y planificar los gastos que respaldan dichas ventas. También se usa para determinar el punto de equilibrio durante la fase de inicio o de expansión. Si necesita planificar un gasto importante, como la compra de un equipo o la mudanza a un lugar diferente, la proyección del flujo de fondos es la herramienta ideal. De forma similar, si tiene un negocio estacional con compras de inventario grandes, la proyección puede ayudarlo a tener el efectivo a mano para hacer un inversión importante en inventario cuando sea necesario.</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hape 105"/>
          <p:cNvSpPr>
            <a:spLocks noGrp="1" noRot="1" noChangeAspect="1" noTextEdit="1"/>
          </p:cNvSpPr>
          <p:nvPr>
            <p:ph type="sldImg"/>
          </p:nvPr>
        </p:nvSpPr>
        <p:spPr/>
      </p:sp>
      <p:sp>
        <p:nvSpPr>
          <p:cNvPr id="59395" name="Shape 106"/>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El estado de resultados puede ocultar los faltantes de caja si usa un método contable que se basa en el criterio de lo devengado. La proyección del flujo de fondos sirve para verificar el estado actual de la caja del negocio y planificar para el futuro. Es una buena manera de prepararse para las necesidades de financiamiento y planificarlas, y suele ser un requisito para solicitar préstamos empresariales.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hape 117"/>
          <p:cNvSpPr>
            <a:spLocks noGrp="1" noRot="1" noChangeAspect="1" noTextEdit="1"/>
          </p:cNvSpPr>
          <p:nvPr>
            <p:ph type="sldImg"/>
          </p:nvPr>
        </p:nvSpPr>
        <p:spPr/>
      </p:sp>
      <p:sp>
        <p:nvSpPr>
          <p:cNvPr id="60419" name="Shape 118"/>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80000"/>
              </a:lnSpc>
              <a:spcBef>
                <a:spcPts val="200"/>
              </a:spcBef>
            </a:pPr>
            <a:r>
              <a:rPr lang="es-ES" altLang="en-US" sz="600">
                <a:solidFill>
                  <a:srgbClr val="000000"/>
                </a:solidFill>
                <a:latin typeface="Calibri" pitchFamily="34" charset="0"/>
                <a:sym typeface="Calibri" pitchFamily="34" charset="0"/>
              </a:rPr>
              <a:t>Proyección del flujo de fondos</a:t>
            </a:r>
          </a:p>
          <a:p>
            <a:pPr defTabSz="914400">
              <a:lnSpc>
                <a:spcPct val="80000"/>
              </a:lnSpc>
              <a:spcBef>
                <a:spcPts val="200"/>
              </a:spcBef>
            </a:pPr>
            <a:r>
              <a:rPr lang="es-ES" altLang="en-US" sz="600">
                <a:solidFill>
                  <a:srgbClr val="000000"/>
                </a:solidFill>
                <a:latin typeface="Calibri" pitchFamily="34" charset="0"/>
                <a:sym typeface="Calibri" pitchFamily="34" charset="0"/>
              </a:rPr>
              <a:t>Veamos un ejemplo de una proyección del flujo de fondos. La primera columna, titulada “Origen del efectivo”, documenta todas las fuentes de ingreso de efectivo, incluidos el efectivo de las ventas a los clientes, los intereses ganados, los fondos de préstamos y los saldos actuales de la cuenta de cheques y la cuenta de ahorro. La segunda columna, titulada “Usos operativos del efectivo”, contiene todos los gastos relacionados con los procesos de compra y venta diarios. La mayoría de estos gastos aparecen en el estado de resultados. La tercera columna, titulada “Usos no operativos del efectivo”, muestra los gastos que normalmente aparecen en el balance general: las compras de equipos, la parte del capital de los pagos de préstamos, el inventario, los impuestos y la ganancia del titular. Si se restan los usos del efectivo total disponible, se obtiene el efectivo final del mes. El efectivo final de un mes es el efectivo inicial del mes siguiente.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hape 125"/>
          <p:cNvSpPr>
            <a:spLocks noGrp="1" noRot="1" noChangeAspect="1" noTextEdit="1"/>
          </p:cNvSpPr>
          <p:nvPr>
            <p:ph type="sldImg"/>
          </p:nvPr>
        </p:nvSpPr>
        <p:spPr/>
      </p:sp>
      <p:sp>
        <p:nvSpPr>
          <p:cNvPr id="61443" name="Shape 126"/>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Estas son algunas estrategias para obtener un flujo de fondos positivo:</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Aumentar la cantidad de artículos vendidos</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Aumentar el precio de los artículos</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Reducir los gastos</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Modificar el momento en que se efectúan los gastos</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Ahorrar dinero para tener la cantidad de efectivo inicial suficiente para superar el período de inicio de las operaciones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hape 132"/>
          <p:cNvSpPr>
            <a:spLocks noGrp="1" noRot="1" noChangeAspect="1" noTextEdit="1"/>
          </p:cNvSpPr>
          <p:nvPr>
            <p:ph type="sldImg"/>
          </p:nvPr>
        </p:nvSpPr>
        <p:spPr/>
      </p:sp>
      <p:sp>
        <p:nvSpPr>
          <p:cNvPr id="62467" name="Shape 133"/>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Estas son algunas estrategias para obtener un flujo de fondos positivo:</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Obtener otras fuentes de efectivo además de las ventas, como una línea de crédito</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Reducir la ganancia del titular o extraerla en otro momento</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Analizar opciones de proveedores para comprar inventario a menor precio u obtener crédito de los proveedores</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Implementar políticas para recibir los pagos de los clientes con mayor anticipación</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hape 139"/>
          <p:cNvSpPr>
            <a:spLocks noGrp="1" noRot="1" noChangeAspect="1" noTextEdit="1"/>
          </p:cNvSpPr>
          <p:nvPr>
            <p:ph type="sldImg"/>
          </p:nvPr>
        </p:nvSpPr>
        <p:spPr/>
      </p:sp>
      <p:sp>
        <p:nvSpPr>
          <p:cNvPr id="63491" name="Shape 140"/>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El estado de resultados es la mejor herramienta para saber si el negocio es rentable. Mide los ingresos (también denominados “ventas” o “ganancias”) y los gastos de un mes, trimestre o año. Permite determinar si se generaron ganancias (y cuántas) o si se produjeron pérdidas.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hape 145"/>
          <p:cNvSpPr>
            <a:spLocks noGrp="1" noRot="1" noChangeAspect="1" noTextEdit="1"/>
          </p:cNvSpPr>
          <p:nvPr>
            <p:ph type="sldImg"/>
          </p:nvPr>
        </p:nvSpPr>
        <p:spPr/>
      </p:sp>
      <p:sp>
        <p:nvSpPr>
          <p:cNvPr id="64515" name="Shape 146"/>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El informe de administración financiera más importante es el estado de resultados. El estado de resultados reflejará las decisiones del negocio respecto de los procesos fundamentales de compra y de venta. Además, indicará el nivel de eficacia con el que se administra el negocio y proporcionará información sobre cómo lograr que este crezca.</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hape 34"/>
          <p:cNvSpPr>
            <a:spLocks noGrp="1" noRot="1" noChangeAspect="1" noTextEdit="1"/>
          </p:cNvSpPr>
          <p:nvPr>
            <p:ph type="sldImg"/>
          </p:nvPr>
        </p:nvSpPr>
        <p:spPr/>
      </p:sp>
      <p:sp>
        <p:nvSpPr>
          <p:cNvPr id="47107" name="Shape 35"/>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Una vez que finalicen esta capacitación, podrá:</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Podrá explicar el concepto de administración financiera y el motivo por el que es importante para los pequeños negocios.</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Identificar prácticas, reglas y herramientas de administración financiera de uso común por parte de pequeños negocios</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Explicar cómo funcionan estas prácticas, reglas y herramientas de administración financiera</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Explicar los aspectos fundamentales de la administración financiera para pequeños negocios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hape 153"/>
          <p:cNvSpPr>
            <a:spLocks noGrp="1" noRot="1" noChangeAspect="1" noTextEdit="1"/>
          </p:cNvSpPr>
          <p:nvPr>
            <p:ph type="sldImg"/>
          </p:nvPr>
        </p:nvSpPr>
        <p:spPr/>
      </p:sp>
      <p:sp>
        <p:nvSpPr>
          <p:cNvPr id="65539" name="Shape 154"/>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 Ventas</a:t>
            </a:r>
          </a:p>
          <a:p>
            <a:pPr defTabSz="914400">
              <a:lnSpc>
                <a:spcPct val="100000"/>
              </a:lnSpc>
              <a:spcBef>
                <a:spcPts val="400"/>
              </a:spcBef>
            </a:pPr>
            <a:r>
              <a:rPr lang="es-ES" altLang="en-US" sz="1200" u="sng">
                <a:solidFill>
                  <a:srgbClr val="000000"/>
                </a:solidFill>
                <a:latin typeface="Calibri" pitchFamily="34" charset="0"/>
                <a:sym typeface="Calibri" pitchFamily="34" charset="0"/>
              </a:rPr>
              <a:t>– Costo de los bienes vendidos </a:t>
            </a:r>
          </a:p>
          <a:p>
            <a:pPr defTabSz="914400">
              <a:lnSpc>
                <a:spcPct val="100000"/>
              </a:lnSpc>
              <a:spcBef>
                <a:spcPts val="400"/>
              </a:spcBef>
            </a:pPr>
            <a:r>
              <a:rPr lang="es-ES" altLang="en-US" sz="1200">
                <a:solidFill>
                  <a:srgbClr val="000000"/>
                </a:solidFill>
                <a:latin typeface="Calibri" pitchFamily="34" charset="0"/>
                <a:sym typeface="Calibri" pitchFamily="34" charset="0"/>
              </a:rPr>
              <a:t>= Ganancia bruta</a:t>
            </a:r>
          </a:p>
          <a:p>
            <a:pPr defTabSz="914400">
              <a:lnSpc>
                <a:spcPct val="100000"/>
              </a:lnSpc>
              <a:spcBef>
                <a:spcPts val="400"/>
              </a:spcBef>
            </a:pPr>
            <a:r>
              <a:rPr lang="es-ES" altLang="en-US" sz="1200" u="sng">
                <a:solidFill>
                  <a:srgbClr val="000000"/>
                </a:solidFill>
                <a:latin typeface="Calibri" pitchFamily="34" charset="0"/>
                <a:sym typeface="Calibri" pitchFamily="34" charset="0"/>
              </a:rPr>
              <a:t>– Gastos indirectos </a:t>
            </a:r>
          </a:p>
          <a:p>
            <a:pPr defTabSz="914400">
              <a:lnSpc>
                <a:spcPct val="100000"/>
              </a:lnSpc>
              <a:spcBef>
                <a:spcPts val="400"/>
              </a:spcBef>
            </a:pPr>
            <a:r>
              <a:rPr lang="es-ES" altLang="en-US" sz="1200">
                <a:solidFill>
                  <a:srgbClr val="000000"/>
                </a:solidFill>
                <a:latin typeface="Calibri" pitchFamily="34" charset="0"/>
                <a:sym typeface="Calibri" pitchFamily="34" charset="0"/>
              </a:rPr>
              <a:t>= Ganancia neta</a:t>
            </a:r>
          </a:p>
          <a:p>
            <a:pPr defTabSz="914400">
              <a:lnSpc>
                <a:spcPct val="100000"/>
              </a:lnSpc>
              <a:spcBef>
                <a:spcPts val="400"/>
              </a:spcBef>
            </a:pPr>
            <a:endParaRPr lang="es-ES" altLang="en-US" sz="1200">
              <a:solidFill>
                <a:srgbClr val="000000"/>
              </a:solidFill>
              <a:latin typeface="Calibri" pitchFamily="34" charset="0"/>
              <a:sym typeface="Calibri" pitchFamily="34" charset="0"/>
            </a:endParaRP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Ventas (también denominadas “ganancias” o “ingresos”): el monto total de la venta de productos o servicios de ese mes o trimestre.</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Costo de los bienes vendidos: gasto total de los artículos de inventario que compran los clientes. El costo de mercadería vendida se compone del costo de compra de los artículos, el costo del envío, los costos de fabricación, los costos de modificación y los costos de empaque. Si se trata de servicios, es el costo de proporcionar los servicios, incluidos los costos de mano de obra, materiales utilizados y transporte.</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Ganancia bruta: es el resultado de las ventas menos el costo de los bienes vendidos. </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Gastos indirectos: son los gastos relacionados con la operación permanente del negocio. </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Ganancia neta: es el resultado de la ganancia bruta menos los gastos indirectos.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hape 159"/>
          <p:cNvSpPr>
            <a:spLocks noGrp="1" noRot="1" noChangeAspect="1" noTextEdit="1"/>
          </p:cNvSpPr>
          <p:nvPr>
            <p:ph type="sldImg"/>
          </p:nvPr>
        </p:nvSpPr>
        <p:spPr/>
      </p:sp>
      <p:sp>
        <p:nvSpPr>
          <p:cNvPr id="66563" name="Shape 160"/>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La ganancia neta es lo que queda después de pagar la expansión, los recursos, las cuotas de préstamos y el impuesto a las ganancias, y de retirar la remuneración para el dueño.</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hape 164"/>
          <p:cNvSpPr>
            <a:spLocks noGrp="1" noRot="1" noChangeAspect="1" noTextEdit="1"/>
          </p:cNvSpPr>
          <p:nvPr>
            <p:ph type="sldImg"/>
          </p:nvPr>
        </p:nvSpPr>
        <p:spPr/>
      </p:sp>
      <p:sp>
        <p:nvSpPr>
          <p:cNvPr id="67587" name="Shape 165"/>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Todos los programas de contabilidad de negocios permiten obtener un estado de resultados con solo pulsar un botón. La precisión del estado de resultados depende de cómo se configura para el negocio en particular y de los datos que se ingresan. Impriman el estado de resultados de forma periódica para registrar el progreso del negocio. Úselo como base para elaborar una proyección del flujo de fondos. </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hape 171"/>
          <p:cNvSpPr>
            <a:spLocks noGrp="1" noRot="1" noChangeAspect="1" noTextEdit="1"/>
          </p:cNvSpPr>
          <p:nvPr>
            <p:ph type="sldImg"/>
          </p:nvPr>
        </p:nvSpPr>
        <p:spPr/>
      </p:sp>
      <p:sp>
        <p:nvSpPr>
          <p:cNvPr id="68611" name="Shape 172"/>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Revisen el estado de resultados que se ofrece como ejemplo.</a:t>
            </a:r>
          </a:p>
          <a:p>
            <a:pPr defTabSz="914400">
              <a:lnSpc>
                <a:spcPct val="100000"/>
              </a:lnSpc>
              <a:spcBef>
                <a:spcPts val="400"/>
              </a:spcBef>
            </a:pPr>
            <a:endParaRPr lang="es-ES" altLang="en-US" sz="1200">
              <a:solidFill>
                <a:srgbClr val="000000"/>
              </a:solidFill>
              <a:latin typeface="Calibri" pitchFamily="34" charset="0"/>
              <a:sym typeface="Calibri" pitchFamily="34" charset="0"/>
            </a:endParaRPr>
          </a:p>
          <a:p>
            <a:pPr defTabSz="914400">
              <a:lnSpc>
                <a:spcPts val="3000"/>
              </a:lnSpc>
              <a:spcBef>
                <a:spcPts val="200"/>
              </a:spcBef>
              <a:buClr>
                <a:srgbClr val="1F497D"/>
              </a:buClr>
              <a:buFontTx/>
              <a:buAutoNum type="arabicPeriod"/>
            </a:pPr>
            <a:r>
              <a:rPr lang="es-ES" altLang="en-US" sz="1200">
                <a:solidFill>
                  <a:srgbClr val="1F497D"/>
                </a:solidFill>
                <a:latin typeface="Calibri" pitchFamily="34" charset="0"/>
                <a:sym typeface="Calibri" pitchFamily="34" charset="0"/>
              </a:rPr>
              <a:t>¿Qué pueden decir de este negocio?</a:t>
            </a:r>
          </a:p>
          <a:p>
            <a:pPr defTabSz="914400">
              <a:lnSpc>
                <a:spcPts val="3000"/>
              </a:lnSpc>
              <a:spcBef>
                <a:spcPts val="200"/>
              </a:spcBef>
              <a:buClr>
                <a:srgbClr val="1F497D"/>
              </a:buClr>
              <a:buFontTx/>
              <a:buAutoNum type="arabicPeriod"/>
            </a:pPr>
            <a:r>
              <a:rPr lang="es-ES" altLang="en-US" sz="1200">
                <a:solidFill>
                  <a:srgbClr val="1F497D"/>
                </a:solidFill>
                <a:latin typeface="Calibri" pitchFamily="34" charset="0"/>
                <a:sym typeface="Calibri" pitchFamily="34" charset="0"/>
              </a:rPr>
              <a:t>¿Está bien administrada?</a:t>
            </a:r>
          </a:p>
          <a:p>
            <a:pPr defTabSz="914400">
              <a:lnSpc>
                <a:spcPts val="3000"/>
              </a:lnSpc>
              <a:spcBef>
                <a:spcPts val="200"/>
              </a:spcBef>
              <a:buClr>
                <a:srgbClr val="1F497D"/>
              </a:buClr>
              <a:buFontTx/>
              <a:buAutoNum type="arabicPeriod"/>
            </a:pPr>
            <a:r>
              <a:rPr lang="es-ES" altLang="en-US" sz="1200">
                <a:solidFill>
                  <a:srgbClr val="1F497D"/>
                </a:solidFill>
                <a:latin typeface="Calibri" pitchFamily="34" charset="0"/>
                <a:sym typeface="Calibri" pitchFamily="34" charset="0"/>
              </a:rPr>
              <a:t>¿Hay algún problema que sobresalga?</a:t>
            </a:r>
          </a:p>
          <a:p>
            <a:pPr defTabSz="914400">
              <a:lnSpc>
                <a:spcPts val="3000"/>
              </a:lnSpc>
              <a:spcBef>
                <a:spcPts val="200"/>
              </a:spcBef>
              <a:buClr>
                <a:srgbClr val="1F497D"/>
              </a:buClr>
              <a:buFontTx/>
              <a:buAutoNum type="arabicPeriod"/>
            </a:pPr>
            <a:r>
              <a:rPr lang="es-ES" altLang="en-US" sz="1200">
                <a:solidFill>
                  <a:srgbClr val="1F497D"/>
                </a:solidFill>
                <a:latin typeface="Calibri" pitchFamily="34" charset="0"/>
                <a:sym typeface="Calibri" pitchFamily="34" charset="0"/>
              </a:rPr>
              <a:t>¿Y qué hay del potencial de crecimiento?</a:t>
            </a:r>
          </a:p>
          <a:p>
            <a:pPr defTabSz="914400">
              <a:lnSpc>
                <a:spcPts val="3000"/>
              </a:lnSpc>
              <a:spcBef>
                <a:spcPts val="200"/>
              </a:spcBef>
              <a:buClr>
                <a:srgbClr val="1F497D"/>
              </a:buClr>
              <a:buFontTx/>
              <a:buAutoNum type="arabicPeriod"/>
            </a:pPr>
            <a:r>
              <a:rPr lang="es-ES" altLang="en-US" sz="1200">
                <a:solidFill>
                  <a:srgbClr val="1F497D"/>
                </a:solidFill>
                <a:latin typeface="Calibri" pitchFamily="34" charset="0"/>
                <a:sym typeface="Calibri" pitchFamily="34" charset="0"/>
              </a:rPr>
              <a:t>¿El negocio generará las ganancias suficientes para mantener al titular?</a:t>
            </a:r>
          </a:p>
          <a:p>
            <a:pPr defTabSz="914400">
              <a:lnSpc>
                <a:spcPts val="3000"/>
              </a:lnSpc>
              <a:spcBef>
                <a:spcPts val="200"/>
              </a:spcBef>
              <a:buClr>
                <a:srgbClr val="1F497D"/>
              </a:buClr>
              <a:buFontTx/>
              <a:buAutoNum type="arabicPeriod"/>
            </a:pPr>
            <a:r>
              <a:rPr lang="es-ES" altLang="en-US" sz="1200">
                <a:solidFill>
                  <a:srgbClr val="1F497D"/>
                </a:solidFill>
                <a:latin typeface="Calibri" pitchFamily="34" charset="0"/>
                <a:sym typeface="Calibri" pitchFamily="34" charset="0"/>
              </a:rPr>
              <a:t>¿El negocio podrá obtener un préstamo?</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hape 177"/>
          <p:cNvSpPr>
            <a:spLocks noGrp="1" noRot="1" noChangeAspect="1" noTextEdit="1"/>
          </p:cNvSpPr>
          <p:nvPr>
            <p:ph type="sldImg"/>
          </p:nvPr>
        </p:nvSpPr>
        <p:spPr/>
      </p:sp>
      <p:sp>
        <p:nvSpPr>
          <p:cNvPr id="69635" name="Shape 178"/>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lnSpc>
                <a:spcPct val="100000"/>
              </a:lnSpc>
              <a:spcBef>
                <a:spcPts val="400"/>
              </a:spcBef>
            </a:pPr>
            <a:endParaRPr lang="en-US" altLang="en-US" sz="1200">
              <a:solidFill>
                <a:srgbClr val="000000"/>
              </a:solidFill>
              <a:latin typeface="Calibri" pitchFamily="34" charset="0"/>
              <a:sym typeface="Calibri"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hape 183"/>
          <p:cNvSpPr>
            <a:spLocks noGrp="1" noRot="1" noChangeAspect="1" noTextEdit="1"/>
          </p:cNvSpPr>
          <p:nvPr>
            <p:ph type="sldImg"/>
          </p:nvPr>
        </p:nvSpPr>
        <p:spPr/>
      </p:sp>
      <p:sp>
        <p:nvSpPr>
          <p:cNvPr id="70659" name="Shape 184"/>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lnSpc>
                <a:spcPct val="90000"/>
              </a:lnSpc>
              <a:spcBef>
                <a:spcPts val="400"/>
              </a:spcBef>
            </a:pPr>
            <a:endParaRPr lang="en-US" altLang="en-US" sz="1200">
              <a:solidFill>
                <a:srgbClr val="000000"/>
              </a:solidFill>
              <a:latin typeface="Calibri" pitchFamily="34" charset="0"/>
              <a:sym typeface="Calibri"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hape 189"/>
          <p:cNvSpPr>
            <a:spLocks noGrp="1" noRot="1" noChangeAspect="1" noTextEdit="1"/>
          </p:cNvSpPr>
          <p:nvPr>
            <p:ph type="sldImg"/>
          </p:nvPr>
        </p:nvSpPr>
        <p:spPr/>
      </p:sp>
      <p:sp>
        <p:nvSpPr>
          <p:cNvPr id="71683" name="Shape 190"/>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lnSpc>
                <a:spcPct val="100000"/>
              </a:lnSpc>
              <a:spcBef>
                <a:spcPts val="400"/>
              </a:spcBef>
            </a:pPr>
            <a:endParaRPr lang="en-US" altLang="en-US" sz="1200">
              <a:solidFill>
                <a:srgbClr val="000000"/>
              </a:solidFill>
              <a:latin typeface="Calibri" pitchFamily="34" charset="0"/>
              <a:sym typeface="Calibri"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hape 194"/>
          <p:cNvSpPr>
            <a:spLocks noGrp="1" noRot="1" noChangeAspect="1" noTextEdit="1"/>
          </p:cNvSpPr>
          <p:nvPr>
            <p:ph type="sldImg"/>
          </p:nvPr>
        </p:nvSpPr>
        <p:spPr/>
      </p:sp>
      <p:sp>
        <p:nvSpPr>
          <p:cNvPr id="72707" name="Shape 195"/>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80000"/>
              </a:lnSpc>
              <a:spcBef>
                <a:spcPts val="300"/>
              </a:spcBef>
            </a:pPr>
            <a:r>
              <a:rPr lang="es-ES" altLang="en-US" sz="1100">
                <a:solidFill>
                  <a:srgbClr val="000000"/>
                </a:solidFill>
                <a:latin typeface="Calibri" pitchFamily="34" charset="0"/>
                <a:sym typeface="Calibri" pitchFamily="34" charset="0"/>
              </a:rPr>
              <a:t>Estos son algunos pasos que puede seguir a fin de prepararse para solicitar un préstamo.</a:t>
            </a:r>
          </a:p>
          <a:p>
            <a:pPr defTabSz="914400">
              <a:lnSpc>
                <a:spcPct val="80000"/>
              </a:lnSpc>
              <a:spcBef>
                <a:spcPts val="400"/>
              </a:spcBef>
              <a:buFontTx/>
              <a:buAutoNum type="arabicPeriod"/>
            </a:pPr>
            <a:r>
              <a:rPr lang="es-ES" altLang="en-US" sz="1100">
                <a:solidFill>
                  <a:srgbClr val="000000"/>
                </a:solidFill>
                <a:latin typeface="Calibri" pitchFamily="34" charset="0"/>
                <a:sym typeface="Calibri" pitchFamily="34" charset="0"/>
              </a:rPr>
              <a:t>Elabore un plan de negocios (con un plan de ganancias):</a:t>
            </a:r>
            <a:r>
              <a:rPr lang="es-ES" altLang="en-US" sz="1200">
                <a:solidFill>
                  <a:srgbClr val="000000"/>
                </a:solidFill>
                <a:latin typeface="Calibri" pitchFamily="34" charset="0"/>
                <a:sym typeface="Calibri" pitchFamily="34" charset="0"/>
              </a:rPr>
              <a:t> </a:t>
            </a:r>
            <a:r>
              <a:rPr lang="es-ES" altLang="en-US" sz="1100">
                <a:solidFill>
                  <a:srgbClr val="000000"/>
                </a:solidFill>
                <a:latin typeface="Calibri" pitchFamily="34" charset="0"/>
                <a:sym typeface="Calibri" pitchFamily="34" charset="0"/>
              </a:rPr>
              <a:t>la mejor manera de recibir un préstamo es tener un plan sólido para utilizar el préstamo. Asegúrese de contar con un plan de negocios actualizado que incorpore un plan de ganancias. El plan de ganancias muestra cómo se usarán los fondos del préstamo para aumentar las ventas y la rentabilidad. Mostrarle al prestamista una propuesta razonable con un plan de pago sólido también será útil. El plan debe incluir las investigaciones que llevó a cabo para establecer los costos y sus estrategias de mercadotecnia o de ventas. Generalmente, el plan de negocios:</a:t>
            </a:r>
          </a:p>
          <a:p>
            <a:pPr marL="0" lvl="1" indent="228600" defTabSz="914400">
              <a:lnSpc>
                <a:spcPct val="80000"/>
              </a:lnSpc>
              <a:spcBef>
                <a:spcPts val="300"/>
              </a:spcBef>
              <a:buFontTx/>
              <a:buChar char="•"/>
            </a:pPr>
            <a:r>
              <a:rPr lang="es-ES" altLang="en-US" sz="1100">
                <a:solidFill>
                  <a:srgbClr val="000000"/>
                </a:solidFill>
                <a:latin typeface="Calibri" pitchFamily="34" charset="0"/>
                <a:sym typeface="Calibri" pitchFamily="34" charset="0"/>
              </a:rPr>
              <a:t>Incluye una declaración de los objetivos</a:t>
            </a:r>
          </a:p>
          <a:p>
            <a:pPr marL="0" lvl="1" indent="228600" defTabSz="914400">
              <a:lnSpc>
                <a:spcPct val="80000"/>
              </a:lnSpc>
              <a:spcBef>
                <a:spcPts val="300"/>
              </a:spcBef>
              <a:buFontTx/>
              <a:buChar char="•"/>
            </a:pPr>
            <a:r>
              <a:rPr lang="es-ES" altLang="en-US" sz="1100">
                <a:solidFill>
                  <a:srgbClr val="000000"/>
                </a:solidFill>
                <a:latin typeface="Calibri" pitchFamily="34" charset="0"/>
                <a:sym typeface="Calibri" pitchFamily="34" charset="0"/>
              </a:rPr>
              <a:t>Enumera los dueños del negocio</a:t>
            </a:r>
          </a:p>
          <a:p>
            <a:pPr marL="0" lvl="1" indent="228600" defTabSz="914400">
              <a:lnSpc>
                <a:spcPct val="80000"/>
              </a:lnSpc>
              <a:spcBef>
                <a:spcPts val="300"/>
              </a:spcBef>
              <a:buFontTx/>
              <a:buChar char="•"/>
            </a:pPr>
            <a:r>
              <a:rPr lang="es-ES" altLang="en-US" sz="1100">
                <a:solidFill>
                  <a:srgbClr val="000000"/>
                </a:solidFill>
                <a:latin typeface="Calibri" pitchFamily="34" charset="0"/>
                <a:sym typeface="Calibri" pitchFamily="34" charset="0"/>
              </a:rPr>
              <a:t>Describe el negocio y cómo se generarán ganancias</a:t>
            </a:r>
          </a:p>
          <a:p>
            <a:pPr marL="0" lvl="1" indent="228600" defTabSz="914400">
              <a:lnSpc>
                <a:spcPct val="80000"/>
              </a:lnSpc>
              <a:spcBef>
                <a:spcPts val="300"/>
              </a:spcBef>
              <a:buFontTx/>
              <a:buChar char="•"/>
            </a:pPr>
            <a:r>
              <a:rPr lang="es-ES" altLang="en-US" sz="1100">
                <a:solidFill>
                  <a:srgbClr val="000000"/>
                </a:solidFill>
                <a:latin typeface="Calibri" pitchFamily="34" charset="0"/>
                <a:sym typeface="Calibri" pitchFamily="34" charset="0"/>
              </a:rPr>
              <a:t>Incluye estados financieros, como un estado de resultados y una proyección del flujo de fondos</a:t>
            </a:r>
          </a:p>
          <a:p>
            <a:pPr marL="0" lvl="1" indent="228600" defTabSz="914400">
              <a:lnSpc>
                <a:spcPct val="80000"/>
              </a:lnSpc>
              <a:spcBef>
                <a:spcPts val="300"/>
              </a:spcBef>
              <a:buFontTx/>
              <a:buChar char="•"/>
            </a:pPr>
            <a:r>
              <a:rPr lang="es-ES" altLang="en-US" sz="1100">
                <a:solidFill>
                  <a:srgbClr val="000000"/>
                </a:solidFill>
                <a:latin typeface="Calibri" pitchFamily="34" charset="0"/>
                <a:sym typeface="Calibri" pitchFamily="34" charset="0"/>
              </a:rPr>
              <a:t>Incluye otros documentos, como referencias y comprobantes de seguro </a:t>
            </a:r>
          </a:p>
          <a:p>
            <a:pPr defTabSz="914400">
              <a:lnSpc>
                <a:spcPct val="80000"/>
              </a:lnSpc>
              <a:spcBef>
                <a:spcPts val="300"/>
              </a:spcBef>
              <a:buFontTx/>
              <a:buAutoNum type="arabicPeriod" startAt="2"/>
            </a:pPr>
            <a:r>
              <a:rPr lang="es-ES" altLang="en-US" sz="1100">
                <a:solidFill>
                  <a:srgbClr val="000000"/>
                </a:solidFill>
                <a:latin typeface="Calibri" pitchFamily="34" charset="0"/>
                <a:sym typeface="Calibri" pitchFamily="34" charset="0"/>
              </a:rPr>
              <a:t>Sepa cuánto puede pagar: use el plazo del préstamo probable y calcule cuántos fondos necesitará y el pago mensual del préstamo. El plan debe incluir un plan de devolución con proyecciones que muestren la capacidad de efectuar el pago mensual del préstamo.</a:t>
            </a:r>
          </a:p>
          <a:p>
            <a:pPr defTabSz="914400">
              <a:lnSpc>
                <a:spcPct val="80000"/>
              </a:lnSpc>
              <a:spcBef>
                <a:spcPts val="300"/>
              </a:spcBef>
              <a:buFontTx/>
              <a:buAutoNum type="arabicPeriod" startAt="2"/>
            </a:pPr>
            <a:r>
              <a:rPr lang="es-ES" altLang="en-US" sz="1100">
                <a:solidFill>
                  <a:srgbClr val="000000"/>
                </a:solidFill>
                <a:latin typeface="Calibri" pitchFamily="34" charset="0"/>
                <a:sym typeface="Calibri" pitchFamily="34" charset="0"/>
              </a:rPr>
              <a:t>Estudie sus estados contables: como se menciona anteriormente, el prestamista querrá ver sus estados contables. No solo debe proporcionar estados financieros actuales y anteriores precisos sino que también debe saber lo que los estados financieros dicen sobre el negocio. Esté preparado para analizar los detalles de sus estados financieros y explicar cualquier problema.</a:t>
            </a:r>
          </a:p>
          <a:p>
            <a:pPr defTabSz="914400">
              <a:lnSpc>
                <a:spcPct val="80000"/>
              </a:lnSpc>
              <a:spcBef>
                <a:spcPts val="300"/>
              </a:spcBef>
              <a:buFontTx/>
              <a:buAutoNum type="arabicPeriod" startAt="2"/>
            </a:pPr>
            <a:r>
              <a:rPr lang="es-ES" altLang="en-US" sz="1100">
                <a:solidFill>
                  <a:srgbClr val="000000"/>
                </a:solidFill>
                <a:latin typeface="Calibri" pitchFamily="34" charset="0"/>
                <a:sym typeface="Calibri" pitchFamily="34" charset="0"/>
              </a:rPr>
              <a:t>Controle su informe de crédito: pueden obtener una copia gratuita de sus informes de crédito todos los años. Estudie su reporte de crédito, asegúrese de que sea preciso, solucione cualquier error y esté preparado para explicar cualquier problema crediticio.</a:t>
            </a:r>
          </a:p>
          <a:p>
            <a:pPr defTabSz="914400">
              <a:lnSpc>
                <a:spcPct val="80000"/>
              </a:lnSpc>
              <a:spcBef>
                <a:spcPts val="300"/>
              </a:spcBef>
              <a:buFontTx/>
              <a:buAutoNum type="arabicPeriod" startAt="2"/>
            </a:pPr>
            <a:r>
              <a:rPr lang="es-ES" altLang="en-US" sz="1100">
                <a:solidFill>
                  <a:srgbClr val="000000"/>
                </a:solidFill>
                <a:latin typeface="Calibri" pitchFamily="34" charset="0"/>
                <a:sym typeface="Calibri" pitchFamily="34" charset="0"/>
              </a:rPr>
              <a:t>Establezca opciones de garantía: esté preparado para analizar la garantía con los prestamistas. Cuando se compran activos fijos, el activo suele ser la garantía del préstamo. A veces, las líneas de crédito no exigen garantías si el titular del negocio puede demostrar que tiene antecedentes sólidos de rentabilidad, pero es frecuente que se usen activos personales como garantías de préstamos empresariales.</a:t>
            </a:r>
          </a:p>
          <a:p>
            <a:pPr defTabSz="914400">
              <a:lnSpc>
                <a:spcPct val="80000"/>
              </a:lnSpc>
              <a:spcBef>
                <a:spcPts val="300"/>
              </a:spcBef>
              <a:buFontTx/>
              <a:buAutoNum type="arabicPeriod" startAt="2"/>
            </a:pPr>
            <a:r>
              <a:rPr lang="es-ES" altLang="en-US" sz="1100">
                <a:solidFill>
                  <a:srgbClr val="000000"/>
                </a:solidFill>
                <a:latin typeface="Calibri" pitchFamily="34" charset="0"/>
                <a:sym typeface="Calibri" pitchFamily="34" charset="0"/>
              </a:rPr>
              <a:t>Demuestre su contribución al capital: por lo general, los prestamistas exigen una contribución al capital para los préstamos iniciales o los préstamos para proyectos de expansión. La contribución de efectivo que exigen puede variar entre el 10 y el 30% del total de los costos del proyecto.</a:t>
            </a:r>
          </a:p>
          <a:p>
            <a:pPr defTabSz="914400">
              <a:lnSpc>
                <a:spcPct val="80000"/>
              </a:lnSpc>
              <a:spcBef>
                <a:spcPts val="300"/>
              </a:spcBef>
              <a:buFontTx/>
              <a:buAutoNum type="arabicPeriod" startAt="2"/>
            </a:pPr>
            <a:r>
              <a:rPr lang="es-ES" altLang="en-US" sz="1100">
                <a:solidFill>
                  <a:srgbClr val="000000"/>
                </a:solidFill>
                <a:latin typeface="Calibri" pitchFamily="34" charset="0"/>
                <a:sym typeface="Calibri" pitchFamily="34" charset="0"/>
              </a:rPr>
              <a:t>Analice sus opciones de financiamiento: deberá tomar una decisión entre muchos prestamistas y tipos de préstamos. Analice sus opciones para asegurarse de obtener crédito de fuentes confiables. </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hape 200"/>
          <p:cNvSpPr>
            <a:spLocks noGrp="1" noRot="1" noChangeAspect="1" noTextEdit="1"/>
          </p:cNvSpPr>
          <p:nvPr>
            <p:ph type="sldImg"/>
          </p:nvPr>
        </p:nvSpPr>
        <p:spPr/>
      </p:sp>
      <p:sp>
        <p:nvSpPr>
          <p:cNvPr id="73731" name="Shape 201"/>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Los paquetes crediticios exigen mucha preparación y documentación. A continuación, se incluye una lista de los elementos necesarios para comenzar:</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Plan de negocios: la mayoría de los prestamistas exigen un plan de negocios que describa los costos y las estrategias de administración y de ventas.</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Estados financieros del negocio: a los prestamistas les gusta revisar los estados contables de los últimos tres años además de los estados contables actuales.</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Estados financieros personales: muestran los activos, los pasivos y el patrimonio neto personales.</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Declaraciones de impuestos personales y del negocio: a menudo, los prestamistas solicitan las declaraciones de impuestos personales y del negocio de los últimos tres años.</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hape 206"/>
          <p:cNvSpPr>
            <a:spLocks noGrp="1" noRot="1" noChangeAspect="1" noTextEdit="1"/>
          </p:cNvSpPr>
          <p:nvPr>
            <p:ph type="sldImg"/>
          </p:nvPr>
        </p:nvSpPr>
        <p:spPr/>
      </p:sp>
      <p:sp>
        <p:nvSpPr>
          <p:cNvPr id="74755" name="Shape 207"/>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Los paquetes crediticios exigen mucha preparación y documentación. A continuación, se incluye una lista de los elementos necesarios para comenzar:</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Origen y monto de la contribución al capital: por lo general, para los préstamos empresariales se exige que el titular del negocio contribuya entre el 10 y el 30% del total de los costos del proyecto en efectivo o en capital. Redacte un documento y describa el monto y el origen de su contribución al capital.</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Informe de crédito: los prestamistas solicitarán su informe de crédito, pero es importante que usted sepa lo que verán en el informe. Asegúrese de haber solucionado cualquier problema crediticio que aparezca en el informe.</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Garantía: generalmente, los prestamistas exigen una garantía. Incluya opciones para la garantía en la solicitud.</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Contratos de compra, tasaciones, contratos y estimaciones: incluya contratos de compra, tasaciones, contratos y estimaciones oficiales para documentar los costos de su proyecto.</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hape 39"/>
          <p:cNvSpPr>
            <a:spLocks noGrp="1" noRot="1" noChangeAspect="1" noTextEdit="1"/>
          </p:cNvSpPr>
          <p:nvPr>
            <p:ph type="sldImg"/>
          </p:nvPr>
        </p:nvSpPr>
        <p:spPr/>
      </p:sp>
      <p:sp>
        <p:nvSpPr>
          <p:cNvPr id="48131" name="Shape 40"/>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Una vez que finalicen esta capacitación:</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Sabrá explicar los aspectos fundamentales del financiamiento inicial</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Podrá explicar los aspectos fundamentales del financiamiento para un negocio en crecimiento</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Podrá explicar los aspectos fundamentales del financiamiento del capital de trabajo</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Sabrá explicar los aspectos fundamentales del financiamiento de los activos fijos</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hape 212"/>
          <p:cNvSpPr>
            <a:spLocks noGrp="1" noRot="1" noChangeAspect="1" noTextEdit="1"/>
          </p:cNvSpPr>
          <p:nvPr>
            <p:ph type="sldImg"/>
          </p:nvPr>
        </p:nvSpPr>
        <p:spPr/>
      </p:sp>
      <p:sp>
        <p:nvSpPr>
          <p:cNvPr id="75779" name="Shape 213"/>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¿Qué buscan los prestamistas cuando evalúan una solicitud de préstamo?</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Buena puntuación crediticia: el informe crediticio ofrece un historial de la administración de las deudas de los últimos siete años. Una buena puntuación crediticia le indica al prestamista que se tiene la capacidad de administrar y pagar un préstamo.</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Contribución al capital: una contribución al capital suficiente le indica al prestamista que existe un compromiso con el proyecto y que se tiene la capacidad de ganar, ahorrar y administrar dinero. </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Capacidad de devolución: a menudo, los prestamistas analizan los estados contables de los últimos tres años para ver si el negocio tiene la capacidad histórica de devolver préstamos. No obstante, los criterios de los prestamistas varían, y es probable que necesite demostrar que tiene ganancias sólidas, buenas capacidades de administración del efectivo y potencial de crecimiento. La necesidad de ofrecer antecedentes es el motivo por el que a los negocios que inician sus operaciones les cuesta más conseguir un préstamo. Por otro lado, si bien se exigen proyecciones para la mayoría de las solicitudes, es más difícil reunir los requisitos para un préstamo sobre la base de proyecciones únicamente.</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Relación entre préstamo y valor: los prestamistas tienden a ofrecer préstamos de entre el 70 y el 90 por ciento del valor de mercado del activo. Si piensa comprar una propiedad inmueble, se usará una tasación para determinar el monto máximo del préstamo. </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hape 218"/>
          <p:cNvSpPr>
            <a:spLocks noGrp="1" noRot="1" noChangeAspect="1" noTextEdit="1"/>
          </p:cNvSpPr>
          <p:nvPr>
            <p:ph type="sldImg"/>
          </p:nvPr>
        </p:nvSpPr>
        <p:spPr/>
      </p:sp>
      <p:sp>
        <p:nvSpPr>
          <p:cNvPr id="76803" name="Shape 219"/>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Estas son algunas opciones para el financiamiento de un negocio que inicia sus operaciones:</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Capital: el capital es sencillo: es su dinero. Muchos negocios comienzan con ahorros de un empleo diurno o con la venta de un activo. Puede iniciar su negocio de a poco y reinvertir las ganancias con el paso del tiempo para lograr que crezca.</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Capital de mano de obra propia: significa “hacerlo uno mismo”.  A menudo, los dueños de negocios nuevos en etapa inicial hacen todo ellos mismos. Se trabajan las horas que sean necesarias para llevar a cabo las diversas actividades del negocio en lugar de contratar a otras personas o comprar recursos. </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Tarjeta de crédito: Los titulares de negocios nuevas suelen reunir los requisitos para obtener una tarjeta de crédito. Si se la usa con inteligencia, puede ser una fuente de crédito para comenzar un pequeño negocio. Estos son algunos consejos para usar la tarjeta de crédito con inteligencia: </a:t>
            </a:r>
          </a:p>
          <a:p>
            <a:pPr marL="0" lvl="1" indent="228600"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Obtenga una tarjeta de crédito separada para el negocio.</a:t>
            </a:r>
          </a:p>
          <a:p>
            <a:pPr marL="0" lvl="1" indent="228600"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Use solo una tarjeta de crédito, no varias.</a:t>
            </a:r>
          </a:p>
          <a:p>
            <a:pPr marL="0" lvl="1" indent="228600"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Trate de que los saldos sean moderados.</a:t>
            </a:r>
          </a:p>
          <a:p>
            <a:pPr marL="0" lvl="1" indent="228600"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Pague regularmente los saldos.</a:t>
            </a:r>
          </a:p>
          <a:p>
            <a:pPr marL="0" lvl="1" indent="228600"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No use una tarjeta de crédito para mantener un negocio que no es rentable. Recuerde que las ganancias son las mejor manera de lograr que un negocio crezca.</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Familia: algunos titulares de negocios les piden a sus familiares una contribución al capital. </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hape 224"/>
          <p:cNvSpPr>
            <a:spLocks noGrp="1" noRot="1" noChangeAspect="1" noTextEdit="1"/>
          </p:cNvSpPr>
          <p:nvPr>
            <p:ph type="sldImg"/>
          </p:nvPr>
        </p:nvSpPr>
        <p:spPr/>
      </p:sp>
      <p:sp>
        <p:nvSpPr>
          <p:cNvPr id="77827" name="Shape 225"/>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80000"/>
              </a:lnSpc>
              <a:spcBef>
                <a:spcPts val="300"/>
              </a:spcBef>
            </a:pPr>
            <a:r>
              <a:rPr lang="es-ES" altLang="en-US" sz="900">
                <a:solidFill>
                  <a:srgbClr val="000000"/>
                </a:solidFill>
                <a:latin typeface="Calibri" pitchFamily="34" charset="0"/>
                <a:sym typeface="Calibri" pitchFamily="34" charset="0"/>
              </a:rPr>
              <a:t>Estos son algunos lugares donde pueden buscar financiamiento para sus negocios:</a:t>
            </a:r>
          </a:p>
          <a:p>
            <a:pPr defTabSz="914400">
              <a:lnSpc>
                <a:spcPct val="80000"/>
              </a:lnSpc>
              <a:spcBef>
                <a:spcPts val="300"/>
              </a:spcBef>
              <a:buFontTx/>
              <a:buChar char="•"/>
            </a:pPr>
            <a:r>
              <a:rPr lang="es-ES" altLang="en-US" sz="900">
                <a:solidFill>
                  <a:srgbClr val="000000"/>
                </a:solidFill>
                <a:latin typeface="Calibri" pitchFamily="34" charset="0"/>
                <a:sym typeface="Calibri" pitchFamily="34" charset="0"/>
              </a:rPr>
              <a:t>Bancos: muchos bancos ofrecen préstamos, líneas de crédito, préstamos para el alquiler de equipos y préstamos garantizados por la SBA. Comience por recopilar información del banco con el que opera actualmente. Averigüe qué tipos de financiamiento para negocios ofrece su banco. Haga una cita con el agente de préstamos de su banco para analizar los productos que ofrece. Si su banco no ofrece préstamos para pequeños negocios, pida información sobre otros bancos a su contador o a otros dueños de negocios del área. </a:t>
            </a:r>
          </a:p>
          <a:p>
            <a:pPr defTabSz="914400">
              <a:lnSpc>
                <a:spcPct val="80000"/>
              </a:lnSpc>
              <a:spcBef>
                <a:spcPts val="300"/>
              </a:spcBef>
              <a:buFontTx/>
              <a:buChar char="•"/>
            </a:pPr>
            <a:r>
              <a:rPr lang="es-ES" altLang="en-US" sz="900">
                <a:solidFill>
                  <a:srgbClr val="000000"/>
                </a:solidFill>
                <a:latin typeface="Calibri" pitchFamily="34" charset="0"/>
                <a:sym typeface="Calibri" pitchFamily="34" charset="0"/>
              </a:rPr>
              <a:t>Organizaciones regionales de préstamos: muchas de ellas son organizaciones de desarrollo comunitario sin fines de lucro que ofrecen programas de préstamos renovables para el desarrollo de negocios en la región. Para encontrar estas organizaciones en su área (u organizaciones que puedan brindarle información), busque lo siguiente en Internet:</a:t>
            </a:r>
          </a:p>
          <a:p>
            <a:pPr marL="0" lvl="1" indent="228600" defTabSz="914400">
              <a:lnSpc>
                <a:spcPct val="80000"/>
              </a:lnSpc>
              <a:spcBef>
                <a:spcPts val="300"/>
              </a:spcBef>
              <a:buFontTx/>
              <a:buChar char="•"/>
            </a:pPr>
            <a:r>
              <a:rPr lang="es-ES" altLang="en-US" sz="900">
                <a:solidFill>
                  <a:srgbClr val="000000"/>
                </a:solidFill>
                <a:latin typeface="Calibri" pitchFamily="34" charset="0"/>
                <a:sym typeface="Calibri" pitchFamily="34" charset="0"/>
              </a:rPr>
              <a:t>Instituciones Financieras de Desarrollo Comunitario (CDFI, por sus siglas en inglés)</a:t>
            </a:r>
          </a:p>
          <a:p>
            <a:pPr marL="0" lvl="1" indent="228600" defTabSz="914400">
              <a:lnSpc>
                <a:spcPct val="80000"/>
              </a:lnSpc>
              <a:spcBef>
                <a:spcPts val="300"/>
              </a:spcBef>
              <a:buFontTx/>
              <a:buChar char="•"/>
            </a:pPr>
            <a:r>
              <a:rPr lang="es-ES" altLang="en-US" sz="900">
                <a:solidFill>
                  <a:srgbClr val="000000"/>
                </a:solidFill>
                <a:latin typeface="Calibri" pitchFamily="34" charset="0"/>
                <a:sym typeface="Calibri" pitchFamily="34" charset="0"/>
              </a:rPr>
              <a:t>Socios de recursos de la Small Business Administration (SBA, por sus siglas en inglés), como Centros para el Desarrollo de Pequeños Negocios (SBDC, por sus siglas en inglés), SCORE, Centros Empresariales para Mujeres (WBCs por sus siglas en inglés), Centros de Extensión para Negocios de Veteranos (Veteran Outreach Centers como se les conoce en inglés) y Centros de Asistencia para las Exportaciones de los EE.UU. (US Export Assistance Centers como se les conoce en inglés).</a:t>
            </a:r>
          </a:p>
          <a:p>
            <a:pPr marL="0" lvl="1" indent="228600" defTabSz="914400">
              <a:lnSpc>
                <a:spcPct val="80000"/>
              </a:lnSpc>
              <a:spcBef>
                <a:spcPts val="300"/>
              </a:spcBef>
              <a:buFontTx/>
              <a:buChar char="•"/>
            </a:pPr>
            <a:r>
              <a:rPr lang="es-ES" altLang="en-US" sz="900">
                <a:solidFill>
                  <a:srgbClr val="000000"/>
                </a:solidFill>
                <a:latin typeface="Calibri" pitchFamily="34" charset="0"/>
                <a:sym typeface="Calibri" pitchFamily="34" charset="0"/>
              </a:rPr>
              <a:t>El departamento de desarrollo económico de su ciudad, condado, estado o comunidad</a:t>
            </a:r>
          </a:p>
          <a:p>
            <a:pPr marL="0" lvl="1" indent="228600" defTabSz="914400">
              <a:lnSpc>
                <a:spcPct val="80000"/>
              </a:lnSpc>
              <a:spcBef>
                <a:spcPts val="300"/>
              </a:spcBef>
              <a:buFontTx/>
              <a:buChar char="•"/>
            </a:pPr>
            <a:r>
              <a:rPr lang="es-ES" altLang="en-US" sz="900">
                <a:solidFill>
                  <a:srgbClr val="000000"/>
                </a:solidFill>
                <a:latin typeface="Calibri" pitchFamily="34" charset="0"/>
                <a:sym typeface="Calibri" pitchFamily="34" charset="0"/>
              </a:rPr>
              <a:t>Corporaciones de Desarrollo Certificadas (CDC, por sus siglas en inglés), parte de la Asociación Nacional de Negocios de Desarrollo (NADCO, por sus siglas en inglés)</a:t>
            </a:r>
          </a:p>
          <a:p>
            <a:pPr marL="0" lvl="1" indent="228600" defTabSz="914400">
              <a:lnSpc>
                <a:spcPct val="80000"/>
              </a:lnSpc>
              <a:spcBef>
                <a:spcPts val="300"/>
              </a:spcBef>
              <a:buFontTx/>
              <a:buChar char="•"/>
            </a:pPr>
            <a:r>
              <a:rPr lang="es-ES" altLang="en-US" sz="900">
                <a:solidFill>
                  <a:srgbClr val="000000"/>
                </a:solidFill>
                <a:latin typeface="Calibri" pitchFamily="34" charset="0"/>
                <a:sym typeface="Calibri" pitchFamily="34" charset="0"/>
              </a:rPr>
              <a:t>Organizaciones de desarrollo de las microempresas, parte de la Asociación para las Oportunidades de los Negocios (AEO, por sus siglas en inglés)</a:t>
            </a:r>
          </a:p>
          <a:p>
            <a:pPr marL="0" lvl="1" indent="228600" defTabSz="914400">
              <a:lnSpc>
                <a:spcPct val="80000"/>
              </a:lnSpc>
              <a:spcBef>
                <a:spcPts val="300"/>
              </a:spcBef>
              <a:buFontTx/>
              <a:buChar char="•"/>
            </a:pPr>
            <a:r>
              <a:rPr lang="es-ES" altLang="en-US" sz="900">
                <a:solidFill>
                  <a:srgbClr val="000000"/>
                </a:solidFill>
                <a:latin typeface="Calibri" pitchFamily="34" charset="0"/>
                <a:sym typeface="Calibri" pitchFamily="34" charset="0"/>
              </a:rPr>
              <a:t>Prestamistas de la SBA (puede buscar prestamistas aprobados para el beneficio de la comunidad en el sitio web de la SBA)</a:t>
            </a:r>
          </a:p>
          <a:p>
            <a:pPr marL="0" lvl="1" indent="228600" defTabSz="914400">
              <a:lnSpc>
                <a:spcPct val="80000"/>
              </a:lnSpc>
              <a:spcBef>
                <a:spcPts val="300"/>
              </a:spcBef>
              <a:buFontTx/>
              <a:buChar char="•"/>
            </a:pPr>
            <a:r>
              <a:rPr lang="es-ES" altLang="en-US" sz="900">
                <a:solidFill>
                  <a:srgbClr val="000000"/>
                </a:solidFill>
                <a:latin typeface="Calibri" pitchFamily="34" charset="0"/>
                <a:sym typeface="Calibri" pitchFamily="34" charset="0"/>
              </a:rPr>
              <a:t>Su oficina estatal de Desarrollo Rural del U.S. Department of Agriculture (USDA, por sus siglas en inglés)</a:t>
            </a:r>
          </a:p>
          <a:p>
            <a:pPr marL="0" lvl="1" indent="228600" defTabSz="914400">
              <a:lnSpc>
                <a:spcPct val="80000"/>
              </a:lnSpc>
              <a:spcBef>
                <a:spcPts val="300"/>
              </a:spcBef>
              <a:buFontTx/>
              <a:buChar char="•"/>
            </a:pPr>
            <a:r>
              <a:rPr lang="es-ES" altLang="en-US" sz="900">
                <a:solidFill>
                  <a:srgbClr val="000000"/>
                </a:solidFill>
                <a:latin typeface="Calibri" pitchFamily="34" charset="0"/>
                <a:sym typeface="Calibri" pitchFamily="34" charset="0"/>
              </a:rPr>
              <a:t>Su oficinas regionales de la SBA </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hape 229"/>
          <p:cNvSpPr>
            <a:spLocks noGrp="1" noRot="1" noChangeAspect="1" noTextEdit="1"/>
          </p:cNvSpPr>
          <p:nvPr>
            <p:ph type="sldImg"/>
          </p:nvPr>
        </p:nvSpPr>
        <p:spPr/>
      </p:sp>
      <p:sp>
        <p:nvSpPr>
          <p:cNvPr id="78851" name="Shape 230"/>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lnSpc>
                <a:spcPct val="100000"/>
              </a:lnSpc>
              <a:spcBef>
                <a:spcPts val="400"/>
              </a:spcBef>
            </a:pPr>
            <a:endParaRPr lang="en-US" altLang="en-US" sz="1200">
              <a:solidFill>
                <a:srgbClr val="000000"/>
              </a:solidFill>
              <a:latin typeface="Calibri" pitchFamily="34" charset="0"/>
              <a:sym typeface="Calibri"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1 Marcador de imagen de diapositiva"/>
          <p:cNvSpPr>
            <a:spLocks noGrp="1" noRot="1" noChangeAspect="1" noTextEdit="1"/>
          </p:cNvSpPr>
          <p:nvPr>
            <p:ph type="sldImg"/>
          </p:nvPr>
        </p:nvSpPr>
        <p:spPr/>
      </p:sp>
      <p:sp>
        <p:nvSpPr>
          <p:cNvPr id="79875"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hape 45"/>
          <p:cNvSpPr>
            <a:spLocks noGrp="1" noRot="1" noChangeAspect="1" noTextEdit="1"/>
          </p:cNvSpPr>
          <p:nvPr>
            <p:ph type="sldImg"/>
          </p:nvPr>
        </p:nvSpPr>
        <p:spPr/>
      </p:sp>
      <p:sp>
        <p:nvSpPr>
          <p:cNvPr id="49155" name="Shape 46"/>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Antes de comenzar, queremos ver lo que saben sobre la administración financiera para pequeños negocios.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hape 50"/>
          <p:cNvSpPr>
            <a:spLocks noGrp="1" noRot="1" noChangeAspect="1" noTextEdit="1"/>
          </p:cNvSpPr>
          <p:nvPr>
            <p:ph type="sldImg"/>
          </p:nvPr>
        </p:nvSpPr>
        <p:spPr/>
      </p:sp>
      <p:sp>
        <p:nvSpPr>
          <p:cNvPr id="50179" name="Shape 51"/>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90000"/>
              </a:lnSpc>
              <a:spcBef>
                <a:spcPts val="300"/>
              </a:spcBef>
            </a:pPr>
            <a:r>
              <a:rPr lang="es-ES" altLang="en-US" sz="1100">
                <a:solidFill>
                  <a:srgbClr val="000000"/>
                </a:solidFill>
                <a:latin typeface="Calibri" pitchFamily="34" charset="0"/>
                <a:sym typeface="Calibri" pitchFamily="34" charset="0"/>
              </a:rPr>
              <a:t>La administración financiera de calidad ofrece muchos beneficios para los dueños de negocios. Incluye elementos como la contabilidad, las proyecciones, los estados contables y el financiamiento, que forman la base para lograr los objetivos a través de decisiones empresariales responsables.</a:t>
            </a:r>
          </a:p>
          <a:p>
            <a:pPr defTabSz="914400">
              <a:lnSpc>
                <a:spcPct val="90000"/>
              </a:lnSpc>
              <a:spcBef>
                <a:spcPts val="300"/>
              </a:spcBef>
            </a:pPr>
            <a:r>
              <a:rPr lang="es-ES" altLang="en-US" sz="1100">
                <a:solidFill>
                  <a:srgbClr val="000000"/>
                </a:solidFill>
                <a:latin typeface="Calibri" pitchFamily="34" charset="0"/>
                <a:sym typeface="Calibri" pitchFamily="34" charset="0"/>
              </a:rPr>
              <a:t> </a:t>
            </a:r>
          </a:p>
          <a:p>
            <a:pPr defTabSz="914400">
              <a:lnSpc>
                <a:spcPct val="90000"/>
              </a:lnSpc>
              <a:spcBef>
                <a:spcPts val="300"/>
              </a:spcBef>
            </a:pPr>
            <a:r>
              <a:rPr lang="es-ES" altLang="en-US" sz="1100">
                <a:solidFill>
                  <a:srgbClr val="000000"/>
                </a:solidFill>
                <a:latin typeface="Calibri" pitchFamily="34" charset="0"/>
                <a:sym typeface="Calibri" pitchFamily="34" charset="0"/>
              </a:rPr>
              <a:t>La administración financiera es una de las principales vías al éxito como titular del negocio. Es la herramienta que permite determinar si el negocio es rentable. La administración financiera contribuye a identificar cuánto puede gastar en la ubicación de la tienda o la oficina, las compras de inventario, los empleados y los recursos. Se necesita información financiera precisa para fijar los precios y seleccionar los proveedores. La administración financiera ofrece las herramientas para planificar el crecimiento general del negocio, la diversificación de las líneas de productos o la expansión a mercados nuevos. Además, ayuda a determinar los productos, servicios y mercados que son rentables. Una administración financiera eficaz ofrece las herramientas para planificar para el futuro, ajustar la dirección cuando sea necesario y salir adelante en tiempos difíciles.</a:t>
            </a:r>
          </a:p>
          <a:p>
            <a:pPr defTabSz="914400">
              <a:lnSpc>
                <a:spcPct val="90000"/>
              </a:lnSpc>
              <a:spcBef>
                <a:spcPts val="300"/>
              </a:spcBef>
            </a:pPr>
            <a:r>
              <a:rPr lang="es-ES" altLang="en-US" sz="1100">
                <a:solidFill>
                  <a:srgbClr val="000000"/>
                </a:solidFill>
                <a:latin typeface="Calibri" pitchFamily="34" charset="0"/>
                <a:sym typeface="Calibri" pitchFamily="34" charset="0"/>
              </a:rPr>
              <a:t> </a:t>
            </a:r>
          </a:p>
          <a:p>
            <a:pPr defTabSz="914400">
              <a:lnSpc>
                <a:spcPct val="90000"/>
              </a:lnSpc>
              <a:spcBef>
                <a:spcPts val="300"/>
              </a:spcBef>
            </a:pPr>
            <a:r>
              <a:rPr lang="es-ES" altLang="en-US" sz="1100">
                <a:solidFill>
                  <a:srgbClr val="000000"/>
                </a:solidFill>
                <a:latin typeface="Calibri" pitchFamily="34" charset="0"/>
                <a:sym typeface="Calibri" pitchFamily="34" charset="0"/>
              </a:rPr>
              <a:t>Si es necesario contar con financiamiento (préstamos) para que el negocio crezca, la administración financiera ofrece la información necesaria para determinar cuánto puede pagar el negocio. Además, no solo permite tener disponibles los documentos necesarios para solicitar un préstamo sino que también es útil para analizar las circunstancias de negociación con el prestamista a fin de mejorar sus posibilidades de recibir el préstamo.</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hape 56"/>
          <p:cNvSpPr>
            <a:spLocks noGrp="1" noRot="1" noChangeAspect="1" noTextEdit="1"/>
          </p:cNvSpPr>
          <p:nvPr>
            <p:ph type="sldImg"/>
          </p:nvPr>
        </p:nvSpPr>
        <p:spPr/>
      </p:sp>
      <p:sp>
        <p:nvSpPr>
          <p:cNvPr id="51203" name="Shape 57"/>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Elaborar un presupuesto es el primer paso en la práctica de la administración financiera. Un presupuesto es una lista de todos los gastos (mensuales o anuales) organizados por categorías. Es una herramienta que permite:</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Registrar todos los gastos del negocio</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Planificar para el futuro</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Economizar cuando es necesario</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Planificar la expansión</a:t>
            </a:r>
          </a:p>
          <a:p>
            <a:pPr defTabSz="914400">
              <a:lnSpc>
                <a:spcPct val="100000"/>
              </a:lnSpc>
              <a:spcBef>
                <a:spcPts val="400"/>
              </a:spcBef>
              <a:buFontTx/>
              <a:buChar char="•"/>
            </a:pPr>
            <a:r>
              <a:rPr lang="es-ES" altLang="en-US" sz="1200">
                <a:solidFill>
                  <a:srgbClr val="000000"/>
                </a:solidFill>
                <a:latin typeface="Calibri" pitchFamily="34" charset="0"/>
                <a:sym typeface="Calibri" pitchFamily="34" charset="0"/>
              </a:rPr>
              <a:t>Generar ganancias</a:t>
            </a:r>
          </a:p>
          <a:p>
            <a:pPr defTabSz="914400">
              <a:lnSpc>
                <a:spcPct val="100000"/>
              </a:lnSpc>
              <a:spcBef>
                <a:spcPts val="400"/>
              </a:spcBef>
            </a:pPr>
            <a:r>
              <a:rPr lang="es-ES" altLang="en-US" sz="1200">
                <a:solidFill>
                  <a:srgbClr val="000000"/>
                </a:solidFill>
                <a:latin typeface="Calibri" pitchFamily="34" charset="0"/>
                <a:sym typeface="Calibri" pitchFamily="34" charset="0"/>
              </a:rPr>
              <a:t> </a:t>
            </a:r>
          </a:p>
          <a:p>
            <a:pPr defTabSz="914400">
              <a:lnSpc>
                <a:spcPct val="100000"/>
              </a:lnSpc>
              <a:spcBef>
                <a:spcPts val="400"/>
              </a:spcBef>
            </a:pPr>
            <a:r>
              <a:rPr lang="es-ES" altLang="en-US" sz="1200">
                <a:solidFill>
                  <a:srgbClr val="000000"/>
                </a:solidFill>
                <a:latin typeface="Calibri" pitchFamily="34" charset="0"/>
                <a:sym typeface="Calibri" pitchFamily="34" charset="0"/>
              </a:rPr>
              <a:t>Una vez que elabore un presupuesto, úselo para comparar los gastos presupuestados con los gastos reales.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hape 63"/>
          <p:cNvSpPr>
            <a:spLocks noGrp="1" noRot="1" noChangeAspect="1" noTextEdit="1"/>
          </p:cNvSpPr>
          <p:nvPr>
            <p:ph type="sldImg"/>
          </p:nvPr>
        </p:nvSpPr>
        <p:spPr/>
      </p:sp>
      <p:sp>
        <p:nvSpPr>
          <p:cNvPr id="52227" name="Shape 64"/>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Revisen el presupuesto que se ofrece como ejemplo. Analicen juntos cada categoría y pregunte qué otros elementos tienen los participantes para incluir en los gastos de sus negocios. Pregúnteles si llevan un registro de sus gastos mensuales y de qué manera esto los ayuda a tomar decisiones en sus negocios.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hape 69"/>
          <p:cNvSpPr>
            <a:spLocks noGrp="1" noRot="1" noChangeAspect="1" noTextEdit="1"/>
          </p:cNvSpPr>
          <p:nvPr>
            <p:ph type="sldImg"/>
          </p:nvPr>
        </p:nvSpPr>
        <p:spPr/>
      </p:sp>
      <p:sp>
        <p:nvSpPr>
          <p:cNvPr id="53251" name="Shape 70"/>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La contabilidad es el proceso organizado mediante el que se registran todas las transacciones de ingresos y gastos. Es un componente clave de la administración financiera y contribuye a que se tomen mejores decisiones en cuanto al financiamiento, los impuestos, la remuneración para el dueño y la jubilación.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hape 75"/>
          <p:cNvSpPr>
            <a:spLocks noGrp="1" noRot="1" noChangeAspect="1" noTextEdit="1"/>
          </p:cNvSpPr>
          <p:nvPr>
            <p:ph type="sldImg"/>
          </p:nvPr>
        </p:nvSpPr>
        <p:spPr/>
      </p:sp>
      <p:sp>
        <p:nvSpPr>
          <p:cNvPr id="54275" name="Shape 76"/>
          <p:cNvSpPr>
            <a:spLocks noGrp="1"/>
          </p:cNvSpPr>
          <p:nvPr>
            <p:ph type="body"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400">
              <a:lnSpc>
                <a:spcPct val="100000"/>
              </a:lnSpc>
              <a:spcBef>
                <a:spcPts val="400"/>
              </a:spcBef>
            </a:pPr>
            <a:r>
              <a:rPr lang="es-ES" altLang="en-US" sz="1200">
                <a:solidFill>
                  <a:srgbClr val="000000"/>
                </a:solidFill>
                <a:latin typeface="Calibri" pitchFamily="34" charset="0"/>
                <a:sym typeface="Calibri" pitchFamily="34" charset="0"/>
              </a:rPr>
              <a:t>A continuación, se describen diez pasos básicos para la contabilidad:</a:t>
            </a:r>
          </a:p>
          <a:p>
            <a:pPr defTabSz="914400">
              <a:lnSpc>
                <a:spcPct val="100000"/>
              </a:lnSpc>
              <a:spcBef>
                <a:spcPts val="400"/>
              </a:spcBef>
              <a:buFontTx/>
              <a:buAutoNum type="arabicPeriod"/>
            </a:pPr>
            <a:r>
              <a:rPr lang="es-ES" altLang="en-US" sz="1200">
                <a:solidFill>
                  <a:srgbClr val="000000"/>
                </a:solidFill>
                <a:latin typeface="Calibri" pitchFamily="34" charset="0"/>
                <a:sym typeface="Calibri" pitchFamily="34" charset="0"/>
              </a:rPr>
              <a:t>Obtenga un software de contabilidad empresarial. Seleccionar el software adecuado es clave para el éxito.</a:t>
            </a:r>
          </a:p>
          <a:p>
            <a:pPr defTabSz="914400">
              <a:lnSpc>
                <a:spcPct val="100000"/>
              </a:lnSpc>
              <a:spcBef>
                <a:spcPts val="400"/>
              </a:spcBef>
              <a:buFontTx/>
              <a:buAutoNum type="arabicPeriod"/>
            </a:pPr>
            <a:r>
              <a:rPr lang="es-ES" altLang="en-US" sz="1200">
                <a:solidFill>
                  <a:srgbClr val="000000"/>
                </a:solidFill>
                <a:latin typeface="Calibri" pitchFamily="34" charset="0"/>
                <a:sym typeface="Calibri" pitchFamily="34" charset="0"/>
              </a:rPr>
              <a:t>Abran una cuenta de cheques para negocios separada. No mezcle la cuenta de cheques para negocios con la personal. </a:t>
            </a:r>
          </a:p>
          <a:p>
            <a:pPr defTabSz="914400">
              <a:lnSpc>
                <a:spcPct val="100000"/>
              </a:lnSpc>
              <a:spcBef>
                <a:spcPts val="400"/>
              </a:spcBef>
              <a:buFontTx/>
              <a:buAutoNum type="arabicPeriod"/>
            </a:pPr>
            <a:r>
              <a:rPr lang="es-ES" altLang="en-US" sz="1200">
                <a:solidFill>
                  <a:srgbClr val="000000"/>
                </a:solidFill>
                <a:latin typeface="Calibri" pitchFamily="34" charset="0"/>
                <a:sym typeface="Calibri" pitchFamily="34" charset="0"/>
              </a:rPr>
              <a:t>Concilien la cuenta de cheques. Concilien la cuenta todos los meses con un software de contabilidad empresarial o un proceso de conciliación de computación en nube.</a:t>
            </a:r>
          </a:p>
          <a:p>
            <a:pPr defTabSz="914400">
              <a:lnSpc>
                <a:spcPct val="100000"/>
              </a:lnSpc>
              <a:spcBef>
                <a:spcPts val="400"/>
              </a:spcBef>
              <a:buFontTx/>
              <a:buAutoNum type="arabicPeriod"/>
            </a:pPr>
            <a:r>
              <a:rPr lang="es-ES" altLang="en-US" sz="1200">
                <a:solidFill>
                  <a:srgbClr val="000000"/>
                </a:solidFill>
                <a:latin typeface="Calibri" pitchFamily="34" charset="0"/>
                <a:sym typeface="Calibri" pitchFamily="34" charset="0"/>
              </a:rPr>
              <a:t>Registren las ventas. Cree un sistema meticuloso para registrar las ventas con herramientas como rollos para caja registradora, facturas y un libro de ventas. Use religiosamente el sistema de registro.</a:t>
            </a:r>
          </a:p>
          <a:p>
            <a:pPr defTabSz="914400">
              <a:lnSpc>
                <a:spcPct val="100000"/>
              </a:lnSpc>
              <a:spcBef>
                <a:spcPts val="400"/>
              </a:spcBef>
              <a:buFontTx/>
              <a:buAutoNum type="arabicPeriod"/>
            </a:pPr>
            <a:r>
              <a:rPr lang="es-ES" altLang="en-US" sz="1200">
                <a:solidFill>
                  <a:srgbClr val="000000"/>
                </a:solidFill>
                <a:latin typeface="Calibri" pitchFamily="34" charset="0"/>
                <a:sym typeface="Calibri" pitchFamily="34" charset="0"/>
              </a:rPr>
              <a:t>Deposite todas las ventas. Use los comprobantes de depósito por duplicado y deposite todas las ventas en la cuenta de cheques empresarial. Alternativamente, pueden usar la "captura de depósito remoto" (RDC, por sus siglas en inglés) para depositar cheques. El total de las ventas debe ser igual al total de los depósitos. No gaste el dinero de las ventas en efectivo. Vincule todos los tipos de documentos de venta (facturas, comprobantes de caja registradora y libros de ventas) con un depósito específico.</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7" name="Shape 7"/>
          <p:cNvSpPr>
            <a:spLocks noGrp="1"/>
          </p:cNvSpPr>
          <p:nvPr>
            <p:ph type="title"/>
          </p:nvPr>
        </p:nvSpPr>
        <p:spPr>
          <a:prstGeom prst="rect">
            <a:avLst/>
          </a:prstGeom>
        </p:spPr>
        <p:txBody>
          <a:bodyPr/>
          <a:lstStyle/>
          <a:p>
            <a:pPr lvl="0"/>
            <a:r>
              <a:rPr/>
              <a:t>Click to edit Master title style</a:t>
            </a:r>
          </a:p>
        </p:txBody>
      </p:sp>
      <p:sp>
        <p:nvSpPr>
          <p:cNvPr id="8" name="Shape 8"/>
          <p:cNvSpPr>
            <a:spLocks noGrp="1"/>
          </p:cNvSpPr>
          <p:nvPr>
            <p:ph type="body" idx="1"/>
          </p:nvPr>
        </p:nvSpPr>
        <p:spPr>
          <a:prstGeom prst="rect">
            <a:avLst/>
          </a:prstGeom>
        </p:spPr>
        <p:txBody>
          <a:bodyPr/>
          <a:lstStyle/>
          <a:p>
            <a:pPr lvl="0"/>
            <a:r>
              <a:rPr/>
              <a:t>Click to edit Master subtitle style</a:t>
            </a:r>
          </a:p>
        </p:txBody>
      </p:sp>
      <p:sp>
        <p:nvSpPr>
          <p:cNvPr id="4" name="Shape 5"/>
          <p:cNvSpPr>
            <a:spLocks noGrp="1"/>
          </p:cNvSpPr>
          <p:nvPr>
            <p:ph type="sldNum" sz="quarter" idx="10"/>
          </p:nvPr>
        </p:nvSpPr>
        <p:spPr>
          <a:ln/>
        </p:spPr>
        <p:txBody>
          <a:bodyPr/>
          <a:lstStyle>
            <a:lvl1pPr>
              <a:defRPr/>
            </a:lvl1pPr>
          </a:lstStyle>
          <a:p>
            <a:pPr>
              <a:defRPr/>
            </a:pPr>
            <a:fld id="{D6A71FB8-9B57-4A5B-A10E-3473F16276FF}" type="slidenum">
              <a:rPr lang="en-US" altLang="en-US" smtClean="0"/>
              <a:pPr>
                <a:defRPr/>
              </a:pPr>
              <a:t>‹#›</a:t>
            </a:fld>
            <a:endParaRPr lang="en-US" altLang="en-US" dirty="0"/>
          </a:p>
        </p:txBody>
      </p:sp>
    </p:spTree>
    <p:extLst>
      <p:ext uri="{BB962C8B-B14F-4D97-AF65-F5344CB8AC3E}">
        <p14:creationId xmlns:p14="http://schemas.microsoft.com/office/powerpoint/2010/main" val="2317148206"/>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4" name="image2.jpg"/>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0"/>
            <a:ext cx="9163050" cy="6877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5" name="Shape 12"/>
          <p:cNvSpPr>
            <a:spLocks noChangeArrowheads="1"/>
          </p:cNvSpPr>
          <p:nvPr/>
        </p:nvSpPr>
        <p:spPr bwMode="auto">
          <a:xfrm>
            <a:off x="6019800" y="6400800"/>
            <a:ext cx="2438400" cy="246063"/>
          </a:xfrm>
          <a:prstGeom prst="rect">
            <a:avLst/>
          </a:prstGeom>
          <a:noFill/>
          <a:ln>
            <a:noFill/>
          </a:ln>
          <a:extLst/>
        </p:spPr>
        <p:txBody>
          <a:bodyPr lIns="45719" rIns="45719">
            <a:spAutoFit/>
          </a:bodyPr>
          <a:lstStyle>
            <a:lvl1pPr>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1pPr>
            <a:lvl2pPr marL="742950" indent="-285750">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9pPr>
          </a:lstStyle>
          <a:p>
            <a:pPr algn="r">
              <a:buSzPct val="100000"/>
              <a:defRPr/>
            </a:pPr>
            <a:r>
              <a:rPr lang="en-US" altLang="en-US" sz="1000" dirty="0">
                <a:solidFill>
                  <a:srgbClr val="132F5A"/>
                </a:solidFill>
                <a:latin typeface="12 pt. Helvetica* 85 Heavy   08"/>
                <a:ea typeface="12 pt. Helvetica* 85 Heavy   08"/>
                <a:cs typeface="12 pt. Helvetica* 85 Heavy   08"/>
                <a:sym typeface="12 pt. Helvetica* 85 Heavy   08"/>
              </a:rPr>
              <a:t>ADMINISTRACIÓN </a:t>
            </a:r>
            <a:r>
              <a:rPr lang="en-US" altLang="en-US" sz="1000" dirty="0">
                <a:solidFill>
                  <a:schemeClr val="bg1"/>
                </a:solidFill>
                <a:latin typeface="12 pt. Helvetica* 85 Heavy   08"/>
                <a:ea typeface="12 pt. Helvetica* 85 Heavy   08"/>
                <a:cs typeface="12 pt. Helvetica* 85 Heavy   08"/>
                <a:sym typeface="12 pt. Helvetica* 85 Heavy   08"/>
              </a:rPr>
              <a:t>FINANCIERA</a:t>
            </a:r>
          </a:p>
        </p:txBody>
      </p:sp>
      <p:sp>
        <p:nvSpPr>
          <p:cNvPr id="6" name="Shape 13"/>
          <p:cNvSpPr>
            <a:spLocks noChangeArrowheads="1"/>
          </p:cNvSpPr>
          <p:nvPr/>
        </p:nvSpPr>
        <p:spPr bwMode="auto">
          <a:xfrm>
            <a:off x="8305800" y="6400800"/>
            <a:ext cx="381000" cy="246063"/>
          </a:xfrm>
          <a:prstGeom prst="rect">
            <a:avLst/>
          </a:prstGeom>
          <a:noFill/>
          <a:ln>
            <a:noFill/>
          </a:ln>
          <a:extLst/>
        </p:spPr>
        <p:txBody>
          <a:bodyPr lIns="45719" rIns="45719">
            <a:spAutoFit/>
          </a:bodyPr>
          <a:lstStyle/>
          <a:p>
            <a:pPr algn="r">
              <a:buSzPct val="100000"/>
              <a:defRPr/>
            </a:pPr>
            <a:fld id="{A9E02C89-CF67-4099-ABA2-E17690D57186}" type="slidenum">
              <a:rPr lang="en-US" altLang="en-US" sz="1000">
                <a:solidFill>
                  <a:srgbClr val="132F5A"/>
                </a:solidFill>
                <a:latin typeface="12 pt. Helvetica* 85 Heavy   08"/>
                <a:ea typeface="12 pt. Helvetica* 85 Heavy   08"/>
                <a:cs typeface="12 pt. Helvetica* 85 Heavy   08"/>
                <a:sym typeface="12 pt. Helvetica* 85 Heavy   08"/>
              </a:rPr>
              <a:pPr algn="r">
                <a:buSzPct val="100000"/>
                <a:defRPr/>
              </a:pPr>
              <a:t>‹#›</a:t>
            </a:fld>
            <a:endParaRPr lang="en-US" altLang="en-US" sz="1000" dirty="0">
              <a:solidFill>
                <a:srgbClr val="132F5A"/>
              </a:solidFill>
              <a:latin typeface="12 pt. Helvetica* 85 Heavy   08"/>
              <a:ea typeface="12 pt. Helvetica* 85 Heavy   08"/>
              <a:cs typeface="12 pt. Helvetica* 85 Heavy   08"/>
              <a:sym typeface="12 pt. Helvetica* 85 Heavy   08"/>
            </a:endParaRPr>
          </a:p>
        </p:txBody>
      </p:sp>
      <p:sp>
        <p:nvSpPr>
          <p:cNvPr id="14" name="Shape 14"/>
          <p:cNvSpPr>
            <a:spLocks noGrp="1"/>
          </p:cNvSpPr>
          <p:nvPr>
            <p:ph type="title"/>
          </p:nvPr>
        </p:nvSpPr>
        <p:spPr>
          <a:xfrm>
            <a:off x="457200" y="381000"/>
            <a:ext cx="8229600" cy="609601"/>
          </a:xfrm>
          <a:prstGeom prst="rect">
            <a:avLst/>
          </a:prstGeom>
        </p:spPr>
        <p:txBody>
          <a:bodyPr anchor="t"/>
          <a:lstStyle>
            <a:lvl1pPr algn="l">
              <a:defRPr sz="3600" b="1">
                <a:solidFill>
                  <a:srgbClr val="C1961C"/>
                </a:solidFill>
                <a:latin typeface="12 pt. Helvetica* 85 Heavy   08472"/>
                <a:ea typeface="12 pt. Helvetica* 85 Heavy   08472"/>
                <a:cs typeface="12 pt. Helvetica* 85 Heavy   08472"/>
                <a:sym typeface="12 pt. Helvetica* 85 Heavy   08472"/>
              </a:defRPr>
            </a:lvl1pPr>
          </a:lstStyle>
          <a:p>
            <a:pPr lvl="0"/>
            <a:r>
              <a:rPr dirty="0"/>
              <a:t>Click to edit Master title style</a:t>
            </a:r>
          </a:p>
        </p:txBody>
      </p:sp>
      <p:sp>
        <p:nvSpPr>
          <p:cNvPr id="15" name="Shape 15"/>
          <p:cNvSpPr>
            <a:spLocks noGrp="1"/>
          </p:cNvSpPr>
          <p:nvPr>
            <p:ph type="body" idx="1"/>
          </p:nvPr>
        </p:nvSpPr>
        <p:spPr>
          <a:xfrm>
            <a:off x="457200" y="1183104"/>
            <a:ext cx="8229600" cy="4267201"/>
          </a:xfrm>
          <a:prstGeom prst="rect">
            <a:avLst/>
          </a:prstGeom>
        </p:spPr>
        <p:txBody>
          <a:bodyPr/>
          <a:lstStyle>
            <a:lvl1pPr marL="342900" indent="-342900" algn="l">
              <a:buSzPct val="100000"/>
              <a:buFont typeface="Wingdings" panose="05000000000000000000" pitchFamily="2" charset="2"/>
              <a:buChar char="§"/>
              <a:defRPr sz="3000">
                <a:solidFill>
                  <a:srgbClr val="132F5A"/>
                </a:solidFill>
                <a:latin typeface="12 pt. Helvetica* 85 Heavy   08472"/>
                <a:ea typeface="12 pt. Helvetica* 85 Heavy   08472"/>
                <a:cs typeface="12 pt. Helvetica* 85 Heavy   08472"/>
                <a:sym typeface="12 pt. Helvetica* 85 Heavy   08472"/>
              </a:defRPr>
            </a:lvl1pPr>
            <a:lvl2pPr marL="763360" indent="-306160"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2pPr>
            <a:lvl3pPr marL="11593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3pPr>
            <a:lvl4pPr marL="16165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4pPr>
            <a:lvl5pPr marL="20737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5pPr>
          </a:lstStyle>
          <a:p>
            <a:pPr lvl="0"/>
            <a:r>
              <a:rPr dirty="0"/>
              <a:t>Click to edit Master text styles</a:t>
            </a:r>
          </a:p>
          <a:p>
            <a:pPr lvl="1"/>
            <a:r>
              <a:rPr dirty="0"/>
              <a:t>Second level</a:t>
            </a:r>
          </a:p>
          <a:p>
            <a:pPr lvl="2"/>
            <a:r>
              <a:rPr dirty="0"/>
              <a:t>Third level</a:t>
            </a:r>
          </a:p>
        </p:txBody>
      </p:sp>
    </p:spTree>
    <p:extLst>
      <p:ext uri="{BB962C8B-B14F-4D97-AF65-F5344CB8AC3E}">
        <p14:creationId xmlns:p14="http://schemas.microsoft.com/office/powerpoint/2010/main" val="644590904"/>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026" name="image1.jpg"/>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9050" y="0"/>
            <a:ext cx="9163050" cy="6877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1027" name="Shape 3"/>
          <p:cNvSpPr>
            <a:spLocks noGrp="1"/>
          </p:cNvSpPr>
          <p:nvPr>
            <p:ph type="title"/>
          </p:nvPr>
        </p:nvSpPr>
        <p:spPr bwMode="auto">
          <a:xfrm>
            <a:off x="685800" y="1844675"/>
            <a:ext cx="7772400" cy="204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wrap="square" lIns="45719" tIns="45720" rIns="45719" bIns="45720" numCol="1" anchor="ctr" anchorCtr="0" compatLnSpc="1">
            <a:prstTxWarp prst="textNoShape">
              <a:avLst/>
            </a:prstTxWarp>
          </a:bodyPr>
          <a:lstStyle/>
          <a:p>
            <a:pPr lvl="0"/>
            <a:r>
              <a:rPr lang="en-US" altLang="en-US">
                <a:sym typeface="Calibri" pitchFamily="34" charset="0"/>
              </a:rPr>
              <a:t>Click to edit Master title style</a:t>
            </a:r>
          </a:p>
        </p:txBody>
      </p:sp>
      <p:sp>
        <p:nvSpPr>
          <p:cNvPr id="1028" name="Shape 4"/>
          <p:cNvSpPr>
            <a:spLocks noGrp="1"/>
          </p:cNvSpPr>
          <p:nvPr>
            <p:ph type="body" idx="1"/>
          </p:nvPr>
        </p:nvSpPr>
        <p:spPr bwMode="auto">
          <a:xfrm>
            <a:off x="1371600" y="3886200"/>
            <a:ext cx="640080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vert="horz" wrap="square" lIns="45719" tIns="45720" rIns="45719" bIns="45720" numCol="1" anchor="t" anchorCtr="0" compatLnSpc="1">
            <a:prstTxWarp prst="textNoShape">
              <a:avLst/>
            </a:prstTxWarp>
          </a:bodyPr>
          <a:lstStyle/>
          <a:p>
            <a:pPr lvl="0"/>
            <a:r>
              <a:rPr lang="en-US" altLang="en-US">
                <a:sym typeface="Calibri" pitchFamily="34" charset="0"/>
              </a:rPr>
              <a:t>Click to edit Master subtitle style</a:t>
            </a:r>
          </a:p>
        </p:txBody>
      </p:sp>
      <p:sp>
        <p:nvSpPr>
          <p:cNvPr id="1029" name="Shape 5"/>
          <p:cNvSpPr>
            <a:spLocks noGrp="1"/>
          </p:cNvSpPr>
          <p:nvPr>
            <p:ph type="sldNum" sz="quarter" idx="2"/>
          </p:nvPr>
        </p:nvSpPr>
        <p:spPr bwMode="auto">
          <a:xfrm>
            <a:off x="6553200" y="6415088"/>
            <a:ext cx="2133600" cy="247650"/>
          </a:xfrm>
          <a:prstGeom prst="rect">
            <a:avLst/>
          </a:prstGeom>
          <a:noFill/>
          <a:ln>
            <a:noFill/>
          </a:ln>
          <a:extLst/>
        </p:spPr>
        <p:txBody>
          <a:bodyPr vert="horz" wrap="square" lIns="45719" tIns="45720" rIns="45719" bIns="45720" numCol="1" anchor="ctr" anchorCtr="0" compatLnSpc="1">
            <a:prstTxWarp prst="textNoShape">
              <a:avLst/>
            </a:prstTxWarp>
            <a:spAutoFit/>
          </a:bodyPr>
          <a:lstStyle>
            <a:lvl1pPr algn="r" eaLnBrk="1" hangingPunct="1">
              <a:defRPr sz="1000" smtClean="0">
                <a:solidFill>
                  <a:srgbClr val="132F5A"/>
                </a:solidFill>
                <a:latin typeface="12 pt. Helvetica* 85 Heavy   08"/>
              </a:defRPr>
            </a:lvl1pPr>
          </a:lstStyle>
          <a:p>
            <a:pPr>
              <a:defRPr/>
            </a:pPr>
            <a:fld id="{35906048-FD3E-4C2B-96AF-F740DB45B900}" type="slidenum">
              <a:rPr lang="en-US" altLang="en-US" smtClean="0"/>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Lst>
  <p:transition spd="med"/>
  <p:hf hdr="0" ftr="0" dt="0"/>
  <p:txStyles>
    <p:titleStyle>
      <a:lvl1pPr algn="ctr" rtl="0" eaLnBrk="0" fontAlgn="base" hangingPunct="0">
        <a:spcBef>
          <a:spcPct val="0"/>
        </a:spcBef>
        <a:spcAft>
          <a:spcPct val="0"/>
        </a:spcAft>
        <a:defRPr sz="4400">
          <a:solidFill>
            <a:schemeClr val="tx2"/>
          </a:solidFill>
          <a:latin typeface="Calibri"/>
          <a:ea typeface="Calibri"/>
          <a:cs typeface="Calibri"/>
          <a:sym typeface="Calibri" pitchFamily="34" charset="0"/>
        </a:defRPr>
      </a:lvl1pPr>
      <a:lvl2pPr algn="ctr" rtl="0" eaLnBrk="0" fontAlgn="base" hangingPunct="0">
        <a:spcBef>
          <a:spcPct val="0"/>
        </a:spcBef>
        <a:spcAft>
          <a:spcPct val="0"/>
        </a:spcAft>
        <a:defRPr sz="4400">
          <a:solidFill>
            <a:schemeClr val="tx2"/>
          </a:solidFill>
          <a:latin typeface="Calibri"/>
          <a:ea typeface="Calibri"/>
          <a:cs typeface="Calibri"/>
          <a:sym typeface="Calibri" pitchFamily="34" charset="0"/>
        </a:defRPr>
      </a:lvl2pPr>
      <a:lvl3pPr algn="ctr" rtl="0" eaLnBrk="0" fontAlgn="base" hangingPunct="0">
        <a:spcBef>
          <a:spcPct val="0"/>
        </a:spcBef>
        <a:spcAft>
          <a:spcPct val="0"/>
        </a:spcAft>
        <a:defRPr sz="4400">
          <a:solidFill>
            <a:schemeClr val="tx2"/>
          </a:solidFill>
          <a:latin typeface="Calibri"/>
          <a:ea typeface="Calibri"/>
          <a:cs typeface="Calibri"/>
          <a:sym typeface="Calibri" pitchFamily="34" charset="0"/>
        </a:defRPr>
      </a:lvl3pPr>
      <a:lvl4pPr algn="ctr" rtl="0" eaLnBrk="0" fontAlgn="base" hangingPunct="0">
        <a:spcBef>
          <a:spcPct val="0"/>
        </a:spcBef>
        <a:spcAft>
          <a:spcPct val="0"/>
        </a:spcAft>
        <a:defRPr sz="4400">
          <a:solidFill>
            <a:schemeClr val="tx2"/>
          </a:solidFill>
          <a:latin typeface="Calibri"/>
          <a:ea typeface="Calibri"/>
          <a:cs typeface="Calibri"/>
          <a:sym typeface="Calibri" pitchFamily="34" charset="0"/>
        </a:defRPr>
      </a:lvl4pPr>
      <a:lvl5pPr algn="ctr" rtl="0" eaLnBrk="0" fontAlgn="base" hangingPunct="0">
        <a:spcBef>
          <a:spcPct val="0"/>
        </a:spcBef>
        <a:spcAft>
          <a:spcPct val="0"/>
        </a:spcAft>
        <a:defRPr sz="4400">
          <a:solidFill>
            <a:schemeClr val="tx2"/>
          </a:solidFill>
          <a:latin typeface="Calibri"/>
          <a:ea typeface="Calibri"/>
          <a:cs typeface="Calibri"/>
          <a:sym typeface="Calibri" pitchFamily="34" charset="0"/>
        </a:defRPr>
      </a:lvl5pPr>
      <a:lvl6pPr indent="457200" algn="ctr">
        <a:defRPr sz="4400">
          <a:latin typeface="Calibri"/>
          <a:ea typeface="Calibri"/>
          <a:cs typeface="Calibri"/>
          <a:sym typeface="Calibri"/>
        </a:defRPr>
      </a:lvl6pPr>
      <a:lvl7pPr indent="914400" algn="ctr">
        <a:defRPr sz="4400">
          <a:latin typeface="Calibri"/>
          <a:ea typeface="Calibri"/>
          <a:cs typeface="Calibri"/>
          <a:sym typeface="Calibri"/>
        </a:defRPr>
      </a:lvl7pPr>
      <a:lvl8pPr indent="1371600" algn="ctr">
        <a:defRPr sz="4400">
          <a:latin typeface="Calibri"/>
          <a:ea typeface="Calibri"/>
          <a:cs typeface="Calibri"/>
          <a:sym typeface="Calibri"/>
        </a:defRPr>
      </a:lvl8pPr>
      <a:lvl9pPr indent="1828800" algn="ctr">
        <a:defRPr sz="4400">
          <a:latin typeface="Calibri"/>
          <a:ea typeface="Calibri"/>
          <a:cs typeface="Calibri"/>
          <a:sym typeface="Calibri"/>
        </a:defRPr>
      </a:lvl9pPr>
    </p:titleStyle>
    <p:bodyStyle>
      <a:lvl1pPr algn="ctr" rtl="0" eaLnBrk="0" fontAlgn="base" hangingPunct="0">
        <a:spcBef>
          <a:spcPts val="700"/>
        </a:spcBef>
        <a:spcAft>
          <a:spcPct val="0"/>
        </a:spcAft>
        <a:defRPr sz="3200">
          <a:solidFill>
            <a:srgbClr val="888888"/>
          </a:solidFill>
          <a:latin typeface="Calibri"/>
          <a:ea typeface="Calibri"/>
          <a:cs typeface="Calibri"/>
          <a:sym typeface="Calibri" pitchFamily="34" charset="0"/>
        </a:defRPr>
      </a:lvl1pPr>
      <a:lvl2pPr indent="457200" algn="ctr" rtl="0" eaLnBrk="0" fontAlgn="base" hangingPunct="0">
        <a:spcBef>
          <a:spcPts val="700"/>
        </a:spcBef>
        <a:spcAft>
          <a:spcPct val="0"/>
        </a:spcAft>
        <a:defRPr sz="3200">
          <a:solidFill>
            <a:srgbClr val="888888"/>
          </a:solidFill>
          <a:latin typeface="Calibri"/>
          <a:ea typeface="Calibri"/>
          <a:cs typeface="Calibri"/>
          <a:sym typeface="Calibri" pitchFamily="34" charset="0"/>
        </a:defRPr>
      </a:lvl2pPr>
      <a:lvl3pPr indent="914400" algn="ctr" rtl="0" eaLnBrk="0" fontAlgn="base" hangingPunct="0">
        <a:spcBef>
          <a:spcPts val="700"/>
        </a:spcBef>
        <a:spcAft>
          <a:spcPct val="0"/>
        </a:spcAft>
        <a:defRPr sz="3200">
          <a:solidFill>
            <a:srgbClr val="888888"/>
          </a:solidFill>
          <a:latin typeface="Calibri"/>
          <a:ea typeface="Calibri"/>
          <a:cs typeface="Calibri"/>
          <a:sym typeface="Calibri" pitchFamily="34" charset="0"/>
        </a:defRPr>
      </a:lvl3pPr>
      <a:lvl4pPr indent="1371600" algn="ctr" rtl="0" eaLnBrk="0" fontAlgn="base" hangingPunct="0">
        <a:spcBef>
          <a:spcPts val="700"/>
        </a:spcBef>
        <a:spcAft>
          <a:spcPct val="0"/>
        </a:spcAft>
        <a:defRPr sz="3200">
          <a:solidFill>
            <a:srgbClr val="888888"/>
          </a:solidFill>
          <a:latin typeface="Calibri"/>
          <a:ea typeface="Calibri"/>
          <a:cs typeface="Calibri"/>
          <a:sym typeface="Calibri" pitchFamily="34" charset="0"/>
        </a:defRPr>
      </a:lvl4pPr>
      <a:lvl5pPr indent="1828800" algn="ctr" rtl="0" eaLnBrk="0" fontAlgn="base" hangingPunct="0">
        <a:spcBef>
          <a:spcPts val="700"/>
        </a:spcBef>
        <a:spcAft>
          <a:spcPct val="0"/>
        </a:spcAft>
        <a:defRPr sz="3200">
          <a:solidFill>
            <a:srgbClr val="888888"/>
          </a:solidFill>
          <a:latin typeface="Calibri"/>
          <a:ea typeface="Calibri"/>
          <a:cs typeface="Calibri"/>
          <a:sym typeface="Calibri" pitchFamily="34" charset="0"/>
        </a:defRPr>
      </a:lvl5pPr>
      <a:lvl6pPr indent="2286000" algn="ctr">
        <a:spcBef>
          <a:spcPts val="700"/>
        </a:spcBef>
        <a:defRPr sz="3200">
          <a:solidFill>
            <a:srgbClr val="888888"/>
          </a:solidFill>
          <a:latin typeface="Calibri"/>
          <a:ea typeface="Calibri"/>
          <a:cs typeface="Calibri"/>
          <a:sym typeface="Calibri"/>
        </a:defRPr>
      </a:lvl6pPr>
      <a:lvl7pPr indent="2743200" algn="ctr">
        <a:spcBef>
          <a:spcPts val="700"/>
        </a:spcBef>
        <a:defRPr sz="3200">
          <a:solidFill>
            <a:srgbClr val="888888"/>
          </a:solidFill>
          <a:latin typeface="Calibri"/>
          <a:ea typeface="Calibri"/>
          <a:cs typeface="Calibri"/>
          <a:sym typeface="Calibri"/>
        </a:defRPr>
      </a:lvl7pPr>
      <a:lvl8pPr indent="3200400" algn="ctr">
        <a:spcBef>
          <a:spcPts val="700"/>
        </a:spcBef>
        <a:defRPr sz="3200">
          <a:solidFill>
            <a:srgbClr val="888888"/>
          </a:solidFill>
          <a:latin typeface="Calibri"/>
          <a:ea typeface="Calibri"/>
          <a:cs typeface="Calibri"/>
          <a:sym typeface="Calibri"/>
        </a:defRPr>
      </a:lvl8pPr>
      <a:lvl9pPr indent="3657600" algn="ctr">
        <a:spcBef>
          <a:spcPts val="700"/>
        </a:spcBef>
        <a:defRPr sz="3200">
          <a:solidFill>
            <a:srgbClr val="888888"/>
          </a:solidFill>
          <a:latin typeface="Calibri"/>
          <a:ea typeface="Calibri"/>
          <a:cs typeface="Calibri"/>
          <a:sym typeface="Calibri"/>
        </a:defRPr>
      </a:lvl9pPr>
    </p:bodyStyle>
    <p:otherStyle>
      <a:lvl1pPr algn="r">
        <a:defRPr sz="1200">
          <a:solidFill>
            <a:schemeClr val="tx1"/>
          </a:solidFill>
          <a:latin typeface="+mn-lt"/>
          <a:ea typeface="+mn-ea"/>
          <a:cs typeface="+mn-cs"/>
          <a:sym typeface="Calibri"/>
        </a:defRPr>
      </a:lvl1pPr>
      <a:lvl2pPr indent="457200" algn="r">
        <a:defRPr sz="1200">
          <a:solidFill>
            <a:schemeClr val="tx1"/>
          </a:solidFill>
          <a:latin typeface="+mn-lt"/>
          <a:ea typeface="+mn-ea"/>
          <a:cs typeface="+mn-cs"/>
          <a:sym typeface="Calibri"/>
        </a:defRPr>
      </a:lvl2pPr>
      <a:lvl3pPr indent="914400" algn="r">
        <a:defRPr sz="1200">
          <a:solidFill>
            <a:schemeClr val="tx1"/>
          </a:solidFill>
          <a:latin typeface="+mn-lt"/>
          <a:ea typeface="+mn-ea"/>
          <a:cs typeface="+mn-cs"/>
          <a:sym typeface="Calibri"/>
        </a:defRPr>
      </a:lvl3pPr>
      <a:lvl4pPr indent="1371600" algn="r">
        <a:defRPr sz="1200">
          <a:solidFill>
            <a:schemeClr val="tx1"/>
          </a:solidFill>
          <a:latin typeface="+mn-lt"/>
          <a:ea typeface="+mn-ea"/>
          <a:cs typeface="+mn-cs"/>
          <a:sym typeface="Calibri"/>
        </a:defRPr>
      </a:lvl4pPr>
      <a:lvl5pPr indent="1828800" algn="r">
        <a:defRPr sz="1200">
          <a:solidFill>
            <a:schemeClr val="tx1"/>
          </a:solidFill>
          <a:latin typeface="+mn-lt"/>
          <a:ea typeface="+mn-ea"/>
          <a:cs typeface="+mn-cs"/>
          <a:sym typeface="Calibri"/>
        </a:defRPr>
      </a:lvl5pPr>
      <a:lvl6pPr indent="2286000" algn="r">
        <a:defRPr sz="1200">
          <a:solidFill>
            <a:schemeClr val="tx1"/>
          </a:solidFill>
          <a:latin typeface="+mn-lt"/>
          <a:ea typeface="+mn-ea"/>
          <a:cs typeface="+mn-cs"/>
          <a:sym typeface="Calibri"/>
        </a:defRPr>
      </a:lvl6pPr>
      <a:lvl7pPr indent="2743200" algn="r">
        <a:defRPr sz="1200">
          <a:solidFill>
            <a:schemeClr val="tx1"/>
          </a:solidFill>
          <a:latin typeface="+mn-lt"/>
          <a:ea typeface="+mn-ea"/>
          <a:cs typeface="+mn-cs"/>
          <a:sym typeface="Calibri"/>
        </a:defRPr>
      </a:lvl7pPr>
      <a:lvl8pPr indent="3200400" algn="r">
        <a:defRPr sz="1200">
          <a:solidFill>
            <a:schemeClr val="tx1"/>
          </a:solidFill>
          <a:latin typeface="+mn-lt"/>
          <a:ea typeface="+mn-ea"/>
          <a:cs typeface="+mn-cs"/>
          <a:sym typeface="Calibri"/>
        </a:defRPr>
      </a:lvl8pPr>
      <a:lvl9pPr indent="3657600" algn="r">
        <a:defRPr sz="1200">
          <a:solidFill>
            <a:schemeClr val="tx1"/>
          </a:solidFill>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FDIC_PPT_ART_FinancialManagement.jpg"/>
          <p:cNvPicPr>
            <a:picLocks noChangeAspect="1" noChangeArrowheads="1"/>
          </p:cNvPicPr>
          <p:nvPr/>
        </p:nvPicPr>
        <p:blipFill>
          <a:blip r:embed="rId2">
            <a:extLst>
              <a:ext uri="{28A0092B-C50C-407E-A947-70E740481C1C}">
                <a14:useLocalDpi xmlns:a14="http://schemas.microsoft.com/office/drawing/2010/main" val="0"/>
              </a:ext>
            </a:extLst>
          </a:blip>
          <a:srcRect l="2086" r="5359"/>
          <a:stretch>
            <a:fillRect/>
          </a:stretch>
        </p:blipFill>
        <p:spPr bwMode="auto">
          <a:xfrm>
            <a:off x="4129088" y="895350"/>
            <a:ext cx="4754562" cy="512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3075" name="Shape 20"/>
          <p:cNvSpPr>
            <a:spLocks noChangeArrowheads="1"/>
          </p:cNvSpPr>
          <p:nvPr/>
        </p:nvSpPr>
        <p:spPr bwMode="auto">
          <a:xfrm>
            <a:off x="533400" y="2606675"/>
            <a:ext cx="2916238" cy="990600"/>
          </a:xfrm>
          <a:prstGeom prst="rect">
            <a:avLst/>
          </a:prstGeom>
          <a:solidFill>
            <a:srgbClr val="17375E"/>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eaLnBrk="1" hangingPunct="1"/>
            <a:endParaRPr lang="en-US" altLang="en-US">
              <a:solidFill>
                <a:srgbClr val="FFFFFF"/>
              </a:solidFill>
            </a:endParaRPr>
          </a:p>
        </p:txBody>
      </p:sp>
      <p:sp>
        <p:nvSpPr>
          <p:cNvPr id="3076" name="Shape 21"/>
          <p:cNvSpPr>
            <a:spLocks noChangeArrowheads="1"/>
          </p:cNvSpPr>
          <p:nvPr/>
        </p:nvSpPr>
        <p:spPr bwMode="auto">
          <a:xfrm>
            <a:off x="76200" y="406875"/>
            <a:ext cx="6781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9" rIns="45719">
            <a:spAutoFit/>
          </a:bodyPr>
          <a:lstStyle/>
          <a:p>
            <a:pPr>
              <a:buSzPct val="100000"/>
            </a:pPr>
            <a:r>
              <a:rPr lang="es-ES" altLang="en-US" sz="7200" dirty="0">
                <a:solidFill>
                  <a:srgbClr val="C1961C"/>
                </a:solidFill>
                <a:latin typeface="12 pt. Helvetica* 85 Heavy   08"/>
                <a:ea typeface="12 pt. Helvetica* 85 Heavy   08"/>
                <a:cs typeface="12 pt. Helvetica* 85 Heavy   08"/>
                <a:sym typeface="12 pt. Helvetica* 85 Heavy   08"/>
              </a:rPr>
              <a:t>Administración</a:t>
            </a:r>
          </a:p>
        </p:txBody>
      </p:sp>
      <p:sp>
        <p:nvSpPr>
          <p:cNvPr id="3077" name="Shape 22"/>
          <p:cNvSpPr>
            <a:spLocks noChangeArrowheads="1"/>
          </p:cNvSpPr>
          <p:nvPr/>
        </p:nvSpPr>
        <p:spPr bwMode="auto">
          <a:xfrm>
            <a:off x="381000" y="1600200"/>
            <a:ext cx="7924800"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9" rIns="45719">
            <a:spAutoFit/>
          </a:bodyPr>
          <a:lstStyle/>
          <a:p>
            <a:pPr>
              <a:buSzPct val="100000"/>
            </a:pPr>
            <a:r>
              <a:rPr lang="es-ES" altLang="en-US" sz="5800">
                <a:solidFill>
                  <a:srgbClr val="132F5A"/>
                </a:solidFill>
                <a:latin typeface="12 pt Helvetica* 55 Roman   054"/>
                <a:ea typeface="12 pt Helvetica* 55 Roman   054"/>
                <a:cs typeface="12 pt Helvetica* 55 Roman   054"/>
                <a:sym typeface="12 pt Helvetica* 55 Roman   054"/>
              </a:rPr>
              <a:t>financiera</a:t>
            </a:r>
          </a:p>
        </p:txBody>
      </p:sp>
      <p:sp>
        <p:nvSpPr>
          <p:cNvPr id="3078" name="Shape 23"/>
          <p:cNvSpPr>
            <a:spLocks noChangeArrowheads="1"/>
          </p:cNvSpPr>
          <p:nvPr/>
        </p:nvSpPr>
        <p:spPr bwMode="auto">
          <a:xfrm>
            <a:off x="587375" y="2590800"/>
            <a:ext cx="2862263"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9" rIns="45719">
            <a:spAutoFit/>
          </a:bodyPr>
          <a:lstStyle/>
          <a:p>
            <a:pPr>
              <a:buSzPct val="100000"/>
            </a:pPr>
            <a:r>
              <a:rPr lang="en-US" altLang="en-US" sz="3000" b="1">
                <a:solidFill>
                  <a:srgbClr val="FFFFFF"/>
                </a:solidFill>
                <a:latin typeface="Garamond" pitchFamily="18" charset="0"/>
                <a:ea typeface="Garamond" pitchFamily="18" charset="0"/>
                <a:cs typeface="Garamond" pitchFamily="18" charset="0"/>
                <a:sym typeface="Garamond" pitchFamily="18" charset="0"/>
              </a:rPr>
              <a:t>PARA PEQUEÑOS NEGOCIOS</a:t>
            </a:r>
          </a:p>
        </p:txBody>
      </p:sp>
      <p:sp>
        <p:nvSpPr>
          <p:cNvPr id="3079" name="Slide Number Placeholder 1"/>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a:lstStyle>
            <a:lvl1pPr>
              <a:defRPr>
                <a:solidFill>
                  <a:schemeClr val="tx1"/>
                </a:solidFill>
                <a:latin typeface="Calibri" pitchFamily="34" charset="0"/>
                <a:ea typeface="Calibri" pitchFamily="34" charset="0"/>
                <a:cs typeface="Calibri" pitchFamily="34" charset="0"/>
                <a:sym typeface="Calibri" pitchFamily="34" charset="0"/>
              </a:defRPr>
            </a:lvl1pPr>
            <a:lvl2pPr marL="742950" indent="-285750">
              <a:defRPr>
                <a:solidFill>
                  <a:schemeClr val="tx1"/>
                </a:solidFill>
                <a:latin typeface="Calibri" pitchFamily="34" charset="0"/>
                <a:ea typeface="Calibri" pitchFamily="34" charset="0"/>
                <a:cs typeface="Calibri" pitchFamily="34" charset="0"/>
                <a:sym typeface="Calibri" pitchFamily="34" charset="0"/>
              </a:defRPr>
            </a:lvl2pPr>
            <a:lvl3pPr marL="1143000" indent="-228600">
              <a:defRPr>
                <a:solidFill>
                  <a:schemeClr val="tx1"/>
                </a:solidFill>
                <a:latin typeface="Calibri" pitchFamily="34" charset="0"/>
                <a:ea typeface="Calibri" pitchFamily="34" charset="0"/>
                <a:cs typeface="Calibri" pitchFamily="34" charset="0"/>
                <a:sym typeface="Calibri" pitchFamily="34" charset="0"/>
              </a:defRPr>
            </a:lvl3pPr>
            <a:lvl4pPr marL="1600200" indent="-228600">
              <a:defRPr>
                <a:solidFill>
                  <a:schemeClr val="tx1"/>
                </a:solidFill>
                <a:latin typeface="Calibri" pitchFamily="34" charset="0"/>
                <a:ea typeface="Calibri" pitchFamily="34" charset="0"/>
                <a:cs typeface="Calibri" pitchFamily="34" charset="0"/>
                <a:sym typeface="Calibri" pitchFamily="34" charset="0"/>
              </a:defRPr>
            </a:lvl4pPr>
            <a:lvl5pPr marL="2057400" indent="-228600">
              <a:defRPr>
                <a:solidFill>
                  <a:schemeClr val="tx1"/>
                </a:solidFill>
                <a:latin typeface="Calibri" pitchFamily="34" charset="0"/>
                <a:ea typeface="Calibri" pitchFamily="34" charset="0"/>
                <a:cs typeface="Calibri" pitchFamily="34" charset="0"/>
                <a:sym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ea typeface="Calibri" pitchFamily="34" charset="0"/>
                <a:cs typeface="Calibri" pitchFamily="34" charset="0"/>
                <a:sym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ea typeface="Calibri" pitchFamily="34" charset="0"/>
                <a:cs typeface="Calibri" pitchFamily="34" charset="0"/>
                <a:sym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ea typeface="Calibri" pitchFamily="34" charset="0"/>
                <a:cs typeface="Calibri" pitchFamily="34" charset="0"/>
                <a:sym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ea typeface="Calibri" pitchFamily="34" charset="0"/>
                <a:cs typeface="Calibri" pitchFamily="34" charset="0"/>
                <a:sym typeface="Calibri" pitchFamily="34" charset="0"/>
              </a:defRPr>
            </a:lvl9pPr>
          </a:lstStyle>
          <a:p>
            <a:pPr eaLnBrk="0" hangingPunct="0">
              <a:buSzPct val="100000"/>
            </a:pPr>
            <a:fld id="{C47A1E1B-D644-4C9A-B5D5-2AE5D379B1A1}" type="slidenum">
              <a:rPr lang="en-US" altLang="en-US">
                <a:solidFill>
                  <a:srgbClr val="132F5A"/>
                </a:solidFill>
                <a:latin typeface="12 pt. Helvetica* 85 Heavy   08"/>
              </a:rPr>
              <a:pPr eaLnBrk="0" hangingPunct="0">
                <a:buSzPct val="100000"/>
              </a:pPr>
              <a:t>1</a:t>
            </a:fld>
            <a:endParaRPr lang="en-US" altLang="en-US">
              <a:solidFill>
                <a:srgbClr val="132F5A"/>
              </a:solidFill>
              <a:latin typeface="12 pt. Helvetica* 85 Heavy   08"/>
            </a:endParaRPr>
          </a:p>
        </p:txBody>
      </p:sp>
      <p:sp>
        <p:nvSpPr>
          <p:cNvPr id="8" name="Rectangle 7"/>
          <p:cNvSpPr/>
          <p:nvPr/>
        </p:nvSpPr>
        <p:spPr>
          <a:xfrm>
            <a:off x="6838212" y="6432396"/>
            <a:ext cx="1518364" cy="253916"/>
          </a:xfrm>
          <a:prstGeom prst="rect">
            <a:avLst/>
          </a:prstGeom>
        </p:spPr>
        <p:txBody>
          <a:bodyPr wrap="none">
            <a:spAutoFit/>
          </a:bodyPr>
          <a:lstStyle/>
          <a:p>
            <a:pPr marL="0" marR="0" latinLnBrk="1" hangingPunct="0">
              <a:spcBef>
                <a:spcPts val="0"/>
              </a:spcBef>
              <a:spcAft>
                <a:spcPts val="0"/>
              </a:spcAft>
            </a:pPr>
            <a:r>
              <a:rPr lang="en-US" sz="1050" b="1" dirty="0" err="1">
                <a:solidFill>
                  <a:srgbClr val="FFFFFF"/>
                </a:solidFill>
                <a:latin typeface="Arial" panose="020B0604020202020204" pitchFamily="34" charset="0"/>
                <a:ea typeface="Times New Roman" panose="02020603050405020304" pitchFamily="18" charset="0"/>
              </a:rPr>
              <a:t>Actualizado</a:t>
            </a:r>
            <a:r>
              <a:rPr lang="en-US" sz="1050" b="1" dirty="0">
                <a:solidFill>
                  <a:srgbClr val="FFFFFF"/>
                </a:solidFill>
                <a:latin typeface="Arial" panose="020B0604020202020204" pitchFamily="34" charset="0"/>
                <a:ea typeface="Calibri" panose="020F0502020204030204" pitchFamily="34" charset="0"/>
              </a:rPr>
              <a:t>: 09-2016</a:t>
            </a:r>
            <a:endParaRPr lang="en-US" sz="1050" dirty="0">
              <a:effectLst/>
              <a:latin typeface="Times New Roman" panose="02020603050405020304" pitchFamily="18" charset="0"/>
              <a:ea typeface="Times New Roman" panose="02020603050405020304" pitchFamily="18" charset="0"/>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hape 72"/>
          <p:cNvSpPr>
            <a:spLocks noGrp="1"/>
          </p:cNvSpPr>
          <p:nvPr>
            <p:ph type="title"/>
          </p:nvPr>
        </p:nvSpPr>
        <p:spPr>
          <a:xfrm>
            <a:off x="457200" y="381000"/>
            <a:ext cx="8229600" cy="609600"/>
          </a:xfrm>
        </p:spPr>
        <p:txBody>
          <a:bodyPr lIns="0" tIns="0" rIns="0" bIns="0"/>
          <a:lstStyle/>
          <a:p>
            <a:r>
              <a:rPr lang="es-ES" altLang="en-US">
                <a:latin typeface="12 pt. Helvetica* 85 Heavy   08"/>
                <a:ea typeface="12 pt. Helvetica* 85 Heavy   08"/>
                <a:cs typeface="12 pt. Helvetica* 85 Heavy   08"/>
                <a:sym typeface="12 pt. Helvetica* 85 Heavy   08"/>
              </a:rPr>
              <a:t>Pasos de la contabilidad</a:t>
            </a:r>
          </a:p>
        </p:txBody>
      </p:sp>
      <p:sp>
        <p:nvSpPr>
          <p:cNvPr id="12291" name="Shape 73"/>
          <p:cNvSpPr>
            <a:spLocks noGrp="1"/>
          </p:cNvSpPr>
          <p:nvPr>
            <p:ph type="body" idx="1"/>
          </p:nvPr>
        </p:nvSpPr>
        <p:spPr>
          <a:xfrm>
            <a:off x="520700" y="1054100"/>
            <a:ext cx="8047038" cy="4368800"/>
          </a:xfrm>
        </p:spPr>
        <p:txBody>
          <a:bodyPr lIns="0" tIns="0" rIns="0" bIns="0"/>
          <a:lstStyle/>
          <a:p>
            <a:pPr marL="0" indent="0">
              <a:spcBef>
                <a:spcPts val="713"/>
              </a:spcBef>
              <a:buSzTx/>
              <a:buFontTx/>
              <a:buNone/>
            </a:pPr>
            <a:r>
              <a:rPr lang="es-ES" altLang="en-US" sz="2800">
                <a:solidFill>
                  <a:srgbClr val="002060"/>
                </a:solidFill>
                <a:latin typeface="12 pt Helvetica* 55 Roman   054"/>
                <a:ea typeface="12 pt Helvetica* 55 Roman   054"/>
                <a:cs typeface="12 pt Helvetica* 55 Roman   054"/>
                <a:sym typeface="12 pt Helvetica* 55 Roman   054"/>
              </a:rPr>
              <a:t>A continuación, se describen 10 pasos básicos para la contabilidad:</a:t>
            </a:r>
          </a:p>
          <a:p>
            <a:pPr marL="1028700" lvl="1" indent="-628650">
              <a:spcBef>
                <a:spcPts val="600"/>
              </a:spcBef>
              <a:buSzTx/>
              <a:buFontTx/>
              <a:buAutoNum type="arabicPeriod"/>
            </a:pPr>
            <a:r>
              <a:rPr lang="es-ES" altLang="en-US" sz="2800">
                <a:solidFill>
                  <a:srgbClr val="002060"/>
                </a:solidFill>
                <a:latin typeface="12 pt Helvetica* 55 Roman   054"/>
                <a:ea typeface="12 pt Helvetica* 55 Roman   054"/>
                <a:cs typeface="12 pt Helvetica* 55 Roman   054"/>
                <a:sym typeface="12 pt Helvetica* 55 Roman   054"/>
              </a:rPr>
              <a:t>Obtengan un software de contabilidad empresarial</a:t>
            </a:r>
          </a:p>
          <a:p>
            <a:pPr marL="1028700" lvl="1" indent="-628650">
              <a:spcBef>
                <a:spcPts val="600"/>
              </a:spcBef>
              <a:buSzTx/>
              <a:buFontTx/>
              <a:buAutoNum type="arabicPeriod"/>
            </a:pPr>
            <a:r>
              <a:rPr lang="es-ES" altLang="en-US" sz="2800">
                <a:solidFill>
                  <a:srgbClr val="002060"/>
                </a:solidFill>
                <a:latin typeface="12 pt Helvetica* 55 Roman   054"/>
                <a:ea typeface="12 pt Helvetica* 55 Roman   054"/>
                <a:cs typeface="12 pt Helvetica* 55 Roman   054"/>
                <a:sym typeface="12 pt Helvetica* 55 Roman   054"/>
              </a:rPr>
              <a:t>Abran una cuenta de cheques comerciales separada para su negocio    </a:t>
            </a:r>
          </a:p>
          <a:p>
            <a:pPr marL="1028700" lvl="1" indent="-628650">
              <a:spcBef>
                <a:spcPts val="600"/>
              </a:spcBef>
              <a:buSzTx/>
              <a:buFontTx/>
              <a:buAutoNum type="arabicPeriod"/>
            </a:pPr>
            <a:r>
              <a:rPr lang="es-ES" altLang="en-US" sz="2800">
                <a:solidFill>
                  <a:srgbClr val="002060"/>
                </a:solidFill>
                <a:latin typeface="12 pt Helvetica* 55 Roman   054"/>
                <a:ea typeface="12 pt Helvetica* 55 Roman   054"/>
                <a:cs typeface="12 pt Helvetica* 55 Roman   054"/>
                <a:sym typeface="12 pt Helvetica* 55 Roman   054"/>
              </a:rPr>
              <a:t>Concilien las cuentas de cheques</a:t>
            </a:r>
          </a:p>
          <a:p>
            <a:pPr marL="1028700" lvl="1" indent="-628650">
              <a:spcBef>
                <a:spcPts val="600"/>
              </a:spcBef>
              <a:buSzTx/>
              <a:buFontTx/>
              <a:buAutoNum type="arabicPeriod"/>
            </a:pPr>
            <a:r>
              <a:rPr lang="es-ES" altLang="en-US" sz="2800">
                <a:solidFill>
                  <a:srgbClr val="002060"/>
                </a:solidFill>
                <a:latin typeface="12 pt Helvetica* 55 Roman   054"/>
                <a:ea typeface="12 pt Helvetica* 55 Roman   054"/>
                <a:cs typeface="12 pt Helvetica* 55 Roman   054"/>
                <a:sym typeface="12 pt Helvetica* 55 Roman   054"/>
              </a:rPr>
              <a:t>Registren las ventas</a:t>
            </a:r>
          </a:p>
          <a:p>
            <a:pPr marL="1028700" lvl="1" indent="-628650">
              <a:spcBef>
                <a:spcPts val="600"/>
              </a:spcBef>
              <a:buSzTx/>
              <a:buFontTx/>
              <a:buAutoNum type="arabicPeriod"/>
            </a:pPr>
            <a:r>
              <a:rPr lang="es-ES" altLang="en-US" sz="2800">
                <a:solidFill>
                  <a:srgbClr val="002060"/>
                </a:solidFill>
                <a:latin typeface="12 pt Helvetica* 55 Roman   054"/>
                <a:ea typeface="12 pt Helvetica* 55 Roman   054"/>
                <a:cs typeface="12 pt Helvetica* 55 Roman   054"/>
                <a:sym typeface="12 pt Helvetica* 55 Roman   054"/>
              </a:rPr>
              <a:t>Depositen todas las ventas</a:t>
            </a:r>
          </a:p>
        </p:txBody>
      </p:sp>
      <p:sp>
        <p:nvSpPr>
          <p:cNvPr id="12292" name="Shape 74"/>
          <p:cNvSpPr>
            <a:spLocks noChangeArrowheads="1"/>
          </p:cNvSpPr>
          <p:nvPr/>
        </p:nvSpPr>
        <p:spPr bwMode="auto">
          <a:xfrm>
            <a:off x="7391400" y="5715000"/>
            <a:ext cx="1962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45719" rIns="45719">
            <a:spAutoFit/>
          </a:bodyPr>
          <a:lstStyle/>
          <a:p>
            <a:pPr>
              <a:buSzPct val="100000"/>
            </a:pPr>
            <a:r>
              <a:rPr lang="es-ES" altLang="en-US">
                <a:solidFill>
                  <a:srgbClr val="002060"/>
                </a:solidFill>
                <a:latin typeface="12 pt Helvetica* 55 Roman   054"/>
                <a:ea typeface="12 pt Helvetica* 55 Roman   054"/>
                <a:cs typeface="12 pt Helvetica* 55 Roman   054"/>
                <a:sym typeface="12 pt Helvetica* 55 Roman   054"/>
              </a:rPr>
              <a:t>Continuación ...</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hape 78"/>
          <p:cNvSpPr>
            <a:spLocks noGrp="1"/>
          </p:cNvSpPr>
          <p:nvPr>
            <p:ph type="title"/>
          </p:nvPr>
        </p:nvSpPr>
        <p:spPr>
          <a:xfrm>
            <a:off x="457200" y="381000"/>
            <a:ext cx="8229600" cy="609600"/>
          </a:xfrm>
        </p:spPr>
        <p:txBody>
          <a:bodyPr lIns="0" tIns="0" rIns="0" bIns="0"/>
          <a:lstStyle/>
          <a:p>
            <a:r>
              <a:rPr lang="es-ES" altLang="en-US" dirty="0">
                <a:latin typeface="12 pt. Helvetica* 85 Heavy   08"/>
                <a:ea typeface="12 pt. Helvetica* 85 Heavy   08"/>
                <a:cs typeface="12 pt. Helvetica* 85 Heavy   08"/>
                <a:sym typeface="12 pt. Helvetica* 85 Heavy   08"/>
              </a:rPr>
              <a:t>Pasos de la contabilidad</a:t>
            </a:r>
          </a:p>
        </p:txBody>
      </p:sp>
      <p:sp>
        <p:nvSpPr>
          <p:cNvPr id="13315" name="Shape 80"/>
          <p:cNvSpPr>
            <a:spLocks noGrp="1"/>
          </p:cNvSpPr>
          <p:nvPr>
            <p:ph type="body" idx="1"/>
          </p:nvPr>
        </p:nvSpPr>
        <p:spPr>
          <a:xfrm>
            <a:off x="533400" y="1655763"/>
            <a:ext cx="8077200" cy="4267200"/>
          </a:xfrm>
        </p:spPr>
        <p:txBody>
          <a:bodyPr lIns="0" tIns="0" rIns="0" bIns="0"/>
          <a:lstStyle/>
          <a:p>
            <a:pPr marL="1028700" lvl="1" indent="-628650">
              <a:spcBef>
                <a:spcPts val="600"/>
              </a:spcBef>
              <a:buSzTx/>
              <a:buFontTx/>
              <a:buAutoNum type="arabicPeriod" startAt="6"/>
            </a:pPr>
            <a:r>
              <a:rPr lang="es-ES" altLang="en-US" sz="2800" dirty="0">
                <a:solidFill>
                  <a:srgbClr val="002060"/>
                </a:solidFill>
                <a:latin typeface="12 pt Helvetica* 55 Roman   054"/>
                <a:ea typeface="12 pt Helvetica* 55 Roman   054"/>
                <a:cs typeface="12 pt Helvetica* 55 Roman   054"/>
                <a:sym typeface="12 pt Helvetica* 55 Roman   054"/>
              </a:rPr>
              <a:t>Emitan cheques empresariales para los gastos del negocio</a:t>
            </a:r>
          </a:p>
          <a:p>
            <a:pPr marL="1028700" lvl="1" indent="-628650">
              <a:spcBef>
                <a:spcPts val="600"/>
              </a:spcBef>
              <a:buSzTx/>
              <a:buFontTx/>
              <a:buAutoNum type="arabicPeriod" startAt="6"/>
            </a:pPr>
            <a:r>
              <a:rPr lang="es-ES" altLang="en-US" sz="2800" dirty="0">
                <a:solidFill>
                  <a:srgbClr val="002060"/>
                </a:solidFill>
                <a:latin typeface="12 pt Helvetica* 55 Roman   054"/>
                <a:ea typeface="12 pt Helvetica* 55 Roman   054"/>
                <a:cs typeface="12 pt Helvetica* 55 Roman   054"/>
                <a:sym typeface="12 pt Helvetica* 55 Roman   054"/>
              </a:rPr>
              <a:t>Obtengan una tarjeta de crédito empresarial separada </a:t>
            </a:r>
          </a:p>
          <a:p>
            <a:pPr marL="1028700" lvl="1" indent="-628650">
              <a:spcBef>
                <a:spcPts val="600"/>
              </a:spcBef>
              <a:buSzTx/>
              <a:buFontTx/>
              <a:buAutoNum type="arabicPeriod" startAt="6"/>
            </a:pPr>
            <a:r>
              <a:rPr lang="es-ES" altLang="en-US" sz="2800" dirty="0">
                <a:solidFill>
                  <a:srgbClr val="002060"/>
                </a:solidFill>
                <a:latin typeface="12 pt Helvetica* 55 Roman   054"/>
                <a:ea typeface="12 pt Helvetica* 55 Roman   054"/>
                <a:cs typeface="12 pt Helvetica* 55 Roman   054"/>
                <a:sym typeface="12 pt Helvetica* 55 Roman   054"/>
              </a:rPr>
              <a:t>Paguen los gastos del negocio primero </a:t>
            </a:r>
          </a:p>
          <a:p>
            <a:pPr marL="1028700" lvl="1" indent="-628650">
              <a:spcBef>
                <a:spcPts val="600"/>
              </a:spcBef>
              <a:buSzTx/>
              <a:buFontTx/>
              <a:buAutoNum type="arabicPeriod" startAt="6"/>
            </a:pPr>
            <a:r>
              <a:rPr lang="es-ES" altLang="en-US" sz="2800" dirty="0">
                <a:solidFill>
                  <a:srgbClr val="002060"/>
                </a:solidFill>
                <a:latin typeface="12 pt Helvetica* 55 Roman   054"/>
                <a:ea typeface="12 pt Helvetica* 55 Roman   054"/>
                <a:cs typeface="12 pt Helvetica* 55 Roman   054"/>
                <a:sym typeface="12 pt Helvetica* 55 Roman   054"/>
              </a:rPr>
              <a:t>Elaboren un estado de resultados</a:t>
            </a:r>
          </a:p>
          <a:p>
            <a:pPr marL="1028700" lvl="1" indent="-628650">
              <a:spcBef>
                <a:spcPts val="600"/>
              </a:spcBef>
              <a:buSzTx/>
              <a:buFontTx/>
              <a:buAutoNum type="arabicPeriod" startAt="6"/>
            </a:pPr>
            <a:r>
              <a:rPr lang="es-ES" altLang="en-US" sz="2800" dirty="0">
                <a:solidFill>
                  <a:srgbClr val="002060"/>
                </a:solidFill>
                <a:latin typeface="12 pt Helvetica* 55 Roman   054"/>
                <a:ea typeface="12 pt Helvetica* 55 Roman   054"/>
                <a:cs typeface="12 pt Helvetica* 55 Roman   054"/>
                <a:sym typeface="12 pt Helvetica* 55 Roman   054"/>
              </a:rPr>
              <a:t>Páguense a ustedes mismos con la ganancia del dueño</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381000"/>
            <a:ext cx="8229600" cy="609600"/>
          </a:xfrm>
        </p:spPr>
        <p:txBody>
          <a:bodyPr/>
          <a:lstStyle/>
          <a:p>
            <a:r>
              <a:rPr lang="es-ES" altLang="en-US">
                <a:latin typeface="12 pt. Helvetica* 85 Heavy   08"/>
                <a:ea typeface="12 pt. Helvetica* 85 Heavy   08"/>
                <a:cs typeface="12 pt. Helvetica* 85 Heavy   08"/>
                <a:sym typeface="12 pt. Helvetica* 85 Heavy   08"/>
              </a:rPr>
              <a:t>Software de administración financiera</a:t>
            </a:r>
          </a:p>
        </p:txBody>
      </p:sp>
      <p:sp>
        <p:nvSpPr>
          <p:cNvPr id="14339" name="Text Placeholder 2"/>
          <p:cNvSpPr>
            <a:spLocks noGrp="1"/>
          </p:cNvSpPr>
          <p:nvPr>
            <p:ph type="body" idx="1"/>
          </p:nvPr>
        </p:nvSpPr>
        <p:spPr>
          <a:xfrm>
            <a:off x="617538" y="1587500"/>
            <a:ext cx="5318125" cy="4711700"/>
          </a:xfrm>
        </p:spPr>
        <p:txBody>
          <a:bodyPr/>
          <a:lstStyle/>
          <a:p>
            <a:pPr>
              <a:spcBef>
                <a:spcPts val="713"/>
              </a:spcBef>
              <a:buSzTx/>
            </a:pPr>
            <a:r>
              <a:rPr lang="es-ES" altLang="en-US" sz="2400">
                <a:latin typeface="12 pt. Helvetica* 85 Heavy   08"/>
                <a:ea typeface="12 pt. Helvetica* 85 Heavy   08"/>
                <a:cs typeface="12 pt. Helvetica* 85 Heavy   08"/>
                <a:sym typeface="12 pt. Helvetica* 85 Heavy   08"/>
              </a:rPr>
              <a:t>Facilita la organización y realización de las tareas de contabilidad cotidianas</a:t>
            </a:r>
          </a:p>
          <a:p>
            <a:pPr>
              <a:spcBef>
                <a:spcPts val="713"/>
              </a:spcBef>
              <a:buSzTx/>
            </a:pPr>
            <a:r>
              <a:rPr lang="es-ES" altLang="en-US" sz="2400">
                <a:latin typeface="12 pt. Helvetica* 85 Heavy   08"/>
                <a:ea typeface="12 pt. Helvetica* 85 Heavy   08"/>
                <a:cs typeface="12 pt. Helvetica* 85 Heavy   08"/>
                <a:sym typeface="12 pt. Helvetica* 85 Heavy   08"/>
              </a:rPr>
              <a:t>Crea informes de contabilidad, como declaraciones de flujo de fondos/efectivo</a:t>
            </a:r>
          </a:p>
          <a:p>
            <a:pPr>
              <a:spcBef>
                <a:spcPts val="713"/>
              </a:spcBef>
              <a:buSzTx/>
            </a:pPr>
            <a:r>
              <a:rPr lang="es-ES" altLang="en-US" sz="2400">
                <a:latin typeface="12 pt. Helvetica* 85 Heavy   08"/>
                <a:ea typeface="12 pt. Helvetica* 85 Heavy   08"/>
                <a:cs typeface="12 pt. Helvetica* 85 Heavy   08"/>
                <a:sym typeface="12 pt. Helvetica* 85 Heavy   08"/>
              </a:rPr>
              <a:t>Permite hacer un seguimiento de la prosperidad de su negocio</a:t>
            </a:r>
          </a:p>
          <a:p>
            <a:pPr>
              <a:spcBef>
                <a:spcPts val="713"/>
              </a:spcBef>
              <a:buSzTx/>
            </a:pPr>
            <a:r>
              <a:rPr lang="es-ES" altLang="en-US" sz="2400">
                <a:latin typeface="12 pt. Helvetica* 85 Heavy   08"/>
                <a:ea typeface="12 pt. Helvetica* 85 Heavy   08"/>
                <a:cs typeface="12 pt. Helvetica* 85 Heavy   08"/>
                <a:sym typeface="12 pt. Helvetica* 85 Heavy   08"/>
              </a:rPr>
              <a:t>No utilice papel para administrar su negocio: ¡utilice un software para estar al día!</a:t>
            </a:r>
          </a:p>
        </p:txBody>
      </p:sp>
      <p:pic>
        <p:nvPicPr>
          <p:cNvPr id="14340"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872163" y="1712913"/>
            <a:ext cx="3044825"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88950" y="349250"/>
            <a:ext cx="8229600" cy="609600"/>
          </a:xfrm>
        </p:spPr>
        <p:txBody>
          <a:bodyPr/>
          <a:lstStyle/>
          <a:p>
            <a:r>
              <a:rPr lang="es-ES" altLang="en-US">
                <a:latin typeface="12 pt. Helvetica* 85 Heavy   08"/>
                <a:ea typeface="12 pt. Helvetica* 85 Heavy   08"/>
                <a:cs typeface="12 pt. Helvetica* 85 Heavy   08"/>
                <a:sym typeface="12 pt. Helvetica* 85 Heavy   08"/>
              </a:rPr>
              <a:t>Estados financieros</a:t>
            </a:r>
          </a:p>
        </p:txBody>
      </p:sp>
      <p:sp>
        <p:nvSpPr>
          <p:cNvPr id="15363" name="Text Placeholder 2"/>
          <p:cNvSpPr>
            <a:spLocks noGrp="1"/>
          </p:cNvSpPr>
          <p:nvPr>
            <p:ph type="body" idx="1"/>
          </p:nvPr>
        </p:nvSpPr>
        <p:spPr>
          <a:xfrm>
            <a:off x="552450" y="1104900"/>
            <a:ext cx="8077200" cy="4267200"/>
          </a:xfrm>
        </p:spPr>
        <p:txBody>
          <a:bodyPr/>
          <a:lstStyle/>
          <a:p>
            <a:pPr marL="0" indent="0">
              <a:spcBef>
                <a:spcPts val="713"/>
              </a:spcBef>
              <a:buSzTx/>
              <a:buFontTx/>
              <a:buNone/>
            </a:pPr>
            <a:r>
              <a:rPr lang="es-ES" altLang="en-US">
                <a:latin typeface="12 pt. Helvetica* 85 Heavy   08"/>
                <a:ea typeface="12 pt. Helvetica* 85 Heavy   08"/>
                <a:cs typeface="12 pt. Helvetica* 85 Heavy   08"/>
                <a:sym typeface="12 pt. Helvetica* 85 Heavy   08"/>
              </a:rPr>
              <a:t>Los estados financieros son informes sobre la prosperidad financiera y flujos de fondos de un negocio. </a:t>
            </a:r>
          </a:p>
          <a:p>
            <a:pPr marL="0" indent="0">
              <a:spcBef>
                <a:spcPts val="713"/>
              </a:spcBef>
              <a:buSzTx/>
              <a:buFontTx/>
              <a:buNone/>
            </a:pPr>
            <a:r>
              <a:rPr lang="es-ES" altLang="en-US" sz="2800">
                <a:latin typeface="12 pt. Helvetica* 85 Heavy   08"/>
                <a:ea typeface="12 pt. Helvetica* 85 Heavy   08"/>
                <a:cs typeface="12 pt. Helvetica* 85 Heavy   08"/>
                <a:sym typeface="12 pt. Helvetica* 85 Heavy   08"/>
              </a:rPr>
              <a:t>Existen tres declaraciones básicas: </a:t>
            </a:r>
          </a:p>
          <a:p>
            <a:pPr marL="0" indent="0">
              <a:spcBef>
                <a:spcPts val="713"/>
              </a:spcBef>
              <a:buSzTx/>
            </a:pPr>
            <a:r>
              <a:rPr lang="es-ES" altLang="en-US" sz="2800" b="1">
                <a:solidFill>
                  <a:srgbClr val="C1961C"/>
                </a:solidFill>
                <a:latin typeface="12 pt. Helvetica* 85 Heavy   08"/>
                <a:ea typeface="12 pt. Helvetica* 85 Heavy   08"/>
                <a:cs typeface="12 pt. Helvetica* 85 Heavy   08"/>
                <a:sym typeface="12 pt. Helvetica* 85 Heavy   08"/>
              </a:rPr>
              <a:t>Balance general</a:t>
            </a:r>
          </a:p>
          <a:p>
            <a:pPr marL="0" indent="0">
              <a:spcBef>
                <a:spcPts val="713"/>
              </a:spcBef>
              <a:buSzTx/>
            </a:pPr>
            <a:r>
              <a:rPr lang="es-ES" altLang="en-US" sz="2800" b="1">
                <a:solidFill>
                  <a:srgbClr val="C1961C"/>
                </a:solidFill>
                <a:latin typeface="12 pt. Helvetica* 85 Heavy   08"/>
                <a:ea typeface="12 pt. Helvetica* 85 Heavy   08"/>
                <a:cs typeface="12 pt. Helvetica* 85 Heavy   08"/>
                <a:sym typeface="12 pt. Helvetica* 85 Heavy   08"/>
              </a:rPr>
              <a:t>Proyecciones de flujo de fondos</a:t>
            </a:r>
            <a:r>
              <a:rPr lang="es-ES" altLang="en-US" sz="2800">
                <a:latin typeface="12 pt. Helvetica* 85 Heavy   08"/>
                <a:ea typeface="12 pt. Helvetica* 85 Heavy   08"/>
                <a:cs typeface="12 pt. Helvetica* 85 Heavy   08"/>
                <a:sym typeface="12 pt. Helvetica* 85 Heavy   08"/>
              </a:rPr>
              <a:t> (también conocido como declaraciones de flujo de caja)</a:t>
            </a:r>
          </a:p>
          <a:p>
            <a:pPr marL="0" indent="0">
              <a:spcBef>
                <a:spcPts val="713"/>
              </a:spcBef>
              <a:buSzTx/>
            </a:pPr>
            <a:r>
              <a:rPr lang="es-ES" altLang="en-US" sz="2800" b="1">
                <a:solidFill>
                  <a:srgbClr val="C1961C"/>
                </a:solidFill>
                <a:latin typeface="12 pt. Helvetica* 85 Heavy   08"/>
                <a:ea typeface="12 pt. Helvetica* 85 Heavy   08"/>
                <a:cs typeface="12 pt. Helvetica* 85 Heavy   08"/>
                <a:sym typeface="12 pt. Helvetica* 85 Heavy   08"/>
              </a:rPr>
              <a:t>Estado de resultados</a:t>
            </a:r>
            <a:r>
              <a:rPr lang="es-ES" altLang="en-US" sz="2800">
                <a:latin typeface="12 pt. Helvetica* 85 Heavy   08"/>
                <a:ea typeface="12 pt. Helvetica* 85 Heavy   08"/>
                <a:cs typeface="12 pt. Helvetica* 85 Heavy   08"/>
                <a:sym typeface="12 pt. Helvetica* 85 Heavy   08"/>
              </a:rPr>
              <a:t> (P&amp;L, por sus siglas en inglés) (También conocido como declaración de ingreso)</a:t>
            </a:r>
            <a:br>
              <a:rPr lang="es-ES" altLang="en-US" sz="2800">
                <a:latin typeface="12 pt. Helvetica* 85 Heavy   08"/>
                <a:ea typeface="12 pt. Helvetica* 85 Heavy   08"/>
                <a:cs typeface="12 pt. Helvetica* 85 Heavy   08"/>
                <a:sym typeface="12 pt. Helvetica* 85 Heavy   08"/>
              </a:rPr>
            </a:br>
            <a:endParaRPr lang="es-ES" altLang="en-US" sz="2800">
              <a:latin typeface="12 pt. Helvetica* 85 Heavy   08"/>
              <a:ea typeface="12 pt. Helvetica* 85 Heavy   08"/>
              <a:cs typeface="12 pt. Helvetica* 85 Heavy   08"/>
              <a:sym typeface="12 pt. Helvetica* 85 Heavy   08"/>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349250"/>
            <a:ext cx="8321675" cy="609600"/>
          </a:xfrm>
        </p:spPr>
        <p:txBody>
          <a:bodyPr/>
          <a:lstStyle/>
          <a:p>
            <a:r>
              <a:rPr lang="es-ES" altLang="en-US">
                <a:latin typeface="12 pt. Helvetica* 85 Heavy   08"/>
                <a:ea typeface="12 pt. Helvetica* 85 Heavy   08"/>
                <a:cs typeface="12 pt. Helvetica* 85 Heavy   08"/>
                <a:sym typeface="12 pt. Helvetica* 85 Heavy   08"/>
              </a:rPr>
              <a:t>Estados financieros: Balances generales</a:t>
            </a:r>
          </a:p>
        </p:txBody>
      </p:sp>
      <p:sp>
        <p:nvSpPr>
          <p:cNvPr id="27651" name="Text Placeholder 2"/>
          <p:cNvSpPr>
            <a:spLocks noGrp="1"/>
          </p:cNvSpPr>
          <p:nvPr>
            <p:ph type="body" idx="1"/>
          </p:nvPr>
        </p:nvSpPr>
        <p:spPr>
          <a:xfrm>
            <a:off x="538163" y="1501775"/>
            <a:ext cx="8359775" cy="2762250"/>
          </a:xfrm>
        </p:spPr>
        <p:txBody>
          <a:bodyPr/>
          <a:lstStyle/>
          <a:p>
            <a:pPr marL="0" indent="0">
              <a:spcBef>
                <a:spcPts val="713"/>
              </a:spcBef>
              <a:buSzTx/>
              <a:buFontTx/>
              <a:buNone/>
              <a:defRPr/>
            </a:pPr>
            <a:r>
              <a:rPr lang="es-ES" altLang="en-US" sz="2000" b="1" dirty="0">
                <a:latin typeface="12 pt. Helvetica* 85 Heavy   08"/>
                <a:ea typeface="12 pt. Helvetica* 85 Heavy   08"/>
                <a:cs typeface="12 pt. Helvetica* 85 Heavy   08"/>
                <a:sym typeface="12 pt. Helvetica* 85 Heavy   08"/>
              </a:rPr>
              <a:t>Consulte las páginas 10 a la 13 en su guía para obtener información detallada.</a:t>
            </a:r>
          </a:p>
          <a:p>
            <a:pPr marL="171450" indent="-171450">
              <a:spcBef>
                <a:spcPts val="713"/>
              </a:spcBef>
              <a:buSzTx/>
              <a:defRPr/>
            </a:pPr>
            <a:r>
              <a:rPr lang="es-ES" altLang="en-US" sz="2400" dirty="0">
                <a:latin typeface="12 pt. Helvetica* 85 Heavy   08"/>
                <a:ea typeface="12 pt. Helvetica* 85 Heavy   08"/>
                <a:cs typeface="12 pt. Helvetica* 85 Heavy   08"/>
                <a:sym typeface="12 pt. Helvetica* 85 Heavy   08"/>
              </a:rPr>
              <a:t>Una foto/imagen de un negocio en un punto específico en el tiempo.</a:t>
            </a:r>
          </a:p>
          <a:p>
            <a:pPr marL="171450" indent="-171450">
              <a:spcBef>
                <a:spcPts val="713"/>
              </a:spcBef>
              <a:buSzTx/>
              <a:defRPr/>
            </a:pPr>
            <a:r>
              <a:rPr lang="es-ES" altLang="en-US" sz="2400" dirty="0">
                <a:latin typeface="12 pt. Helvetica* 85 Heavy   08"/>
                <a:ea typeface="12 pt. Helvetica* 85 Heavy   08"/>
                <a:cs typeface="12 pt. Helvetica* 85 Heavy   08"/>
                <a:sym typeface="12 pt. Helvetica* 85 Heavy   08"/>
              </a:rPr>
              <a:t>Enumere los activos (a la izquierda) y los pasivos o deuda (a la derecha)</a:t>
            </a:r>
          </a:p>
          <a:p>
            <a:pPr marL="171450" indent="-171450">
              <a:spcBef>
                <a:spcPts val="713"/>
              </a:spcBef>
              <a:buSzTx/>
              <a:defRPr/>
            </a:pPr>
            <a:r>
              <a:rPr lang="es-ES" altLang="en-US" sz="2400" dirty="0">
                <a:latin typeface="12 pt. Helvetica* 85 Heavy   08"/>
                <a:ea typeface="12 pt. Helvetica* 85 Heavy   08"/>
                <a:cs typeface="12 pt. Helvetica* 85 Heavy   08"/>
                <a:sym typeface="12 pt. Helvetica* 85 Heavy   08"/>
              </a:rPr>
              <a:t>Los totales en ambos lados deben ser los mismos</a:t>
            </a:r>
          </a:p>
        </p:txBody>
      </p:sp>
      <p:graphicFrame>
        <p:nvGraphicFramePr>
          <p:cNvPr id="4" name="Table 3"/>
          <p:cNvGraphicFramePr>
            <a:graphicFrameLocks noGrp="1"/>
          </p:cNvGraphicFramePr>
          <p:nvPr/>
        </p:nvGraphicFramePr>
        <p:xfrm>
          <a:off x="1381125" y="4379913"/>
          <a:ext cx="6308725" cy="1820863"/>
        </p:xfrm>
        <a:graphic>
          <a:graphicData uri="http://schemas.openxmlformats.org/drawingml/2006/table">
            <a:tbl>
              <a:tblPr/>
              <a:tblGrid>
                <a:gridCol w="3125788">
                  <a:extLst>
                    <a:ext uri="{9D8B030D-6E8A-4147-A177-3AD203B41FA5}">
                      <a16:colId xmlns:a16="http://schemas.microsoft.com/office/drawing/2014/main" val="20000"/>
                    </a:ext>
                  </a:extLst>
                </a:gridCol>
                <a:gridCol w="3182937">
                  <a:extLst>
                    <a:ext uri="{9D8B030D-6E8A-4147-A177-3AD203B41FA5}">
                      <a16:colId xmlns:a16="http://schemas.microsoft.com/office/drawing/2014/main" val="20001"/>
                    </a:ext>
                  </a:extLst>
                </a:gridCol>
              </a:tblGrid>
              <a:tr h="266700">
                <a:tc>
                  <a:txBody>
                    <a:bodyPr/>
                    <a:lstStyle/>
                    <a:p>
                      <a:pPr marL="0" marR="0" lvl="0" indent="0" algn="l" defTabSz="914400" rtl="0" eaLnBrk="0" fontAlgn="base" latinLnBrk="0" hangingPunct="0">
                        <a:lnSpc>
                          <a:spcPct val="125000"/>
                        </a:lnSpc>
                        <a:spcBef>
                          <a:spcPct val="0"/>
                        </a:spcBef>
                        <a:spcAft>
                          <a:spcPct val="0"/>
                        </a:spcAft>
                        <a:buClrTx/>
                        <a:buSzPct val="100000"/>
                        <a:buFontTx/>
                        <a:buNone/>
                        <a:tabLst/>
                      </a:pPr>
                      <a:r>
                        <a:rPr kumimoji="0" lang="es-ES" altLang="en-US" sz="1400" b="0" i="0" u="none" strike="noStrike" cap="none" normalizeH="0" baseline="0" noProof="0" dirty="0">
                          <a:ln>
                            <a:noFill/>
                          </a:ln>
                          <a:solidFill>
                            <a:srgbClr val="000000"/>
                          </a:solidFill>
                          <a:effectLst/>
                          <a:latin typeface="Helvetica" pitchFamily="34" charset="0"/>
                          <a:ea typeface="Helvetica" pitchFamily="34" charset="0"/>
                          <a:cs typeface="Helvetica" pitchFamily="34" charset="0"/>
                          <a:sym typeface="Calibri" pitchFamily="34" charset="0"/>
                        </a:rPr>
                        <a:t>Activos</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25000"/>
                        </a:lnSpc>
                        <a:spcBef>
                          <a:spcPct val="0"/>
                        </a:spcBef>
                        <a:spcAft>
                          <a:spcPct val="0"/>
                        </a:spcAft>
                        <a:buClrTx/>
                        <a:buSzPct val="100000"/>
                        <a:buFontTx/>
                        <a:buNone/>
                        <a:tabLst/>
                      </a:pPr>
                      <a:r>
                        <a:rPr kumimoji="0" lang="es-ES" altLang="en-US" sz="1400" b="0" i="0" u="none" strike="noStrike" cap="none" normalizeH="0" baseline="0" noProof="0" dirty="0">
                          <a:ln>
                            <a:noFill/>
                          </a:ln>
                          <a:solidFill>
                            <a:srgbClr val="000000"/>
                          </a:solidFill>
                          <a:effectLst/>
                          <a:latin typeface="Helvetica" pitchFamily="34" charset="0"/>
                          <a:ea typeface="Helvetica" pitchFamily="34" charset="0"/>
                          <a:cs typeface="Helvetica" pitchFamily="34" charset="0"/>
                          <a:sym typeface="Calibri" pitchFamily="34" charset="0"/>
                        </a:rPr>
                        <a:t>Pasivos (deudas)</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66700">
                <a:tc>
                  <a:txBody>
                    <a:bodyPr/>
                    <a:lstStyle/>
                    <a:p>
                      <a:pPr marL="457200" marR="0" lvl="0" indent="0" algn="l" defTabSz="914400" rtl="0" eaLnBrk="0" fontAlgn="base" latinLnBrk="0" hangingPunct="0">
                        <a:lnSpc>
                          <a:spcPct val="125000"/>
                        </a:lnSpc>
                        <a:spcBef>
                          <a:spcPct val="0"/>
                        </a:spcBef>
                        <a:spcAft>
                          <a:spcPct val="0"/>
                        </a:spcAft>
                        <a:buClrTx/>
                        <a:buSzPct val="100000"/>
                        <a:buFontTx/>
                        <a:buNone/>
                        <a:tabLst>
                          <a:tab pos="2497138" algn="r"/>
                        </a:tabLst>
                      </a:pPr>
                      <a:r>
                        <a:rPr kumimoji="0" lang="es-ES" altLang="en-US" sz="1400" b="0" i="0" u="none" strike="noStrike" cap="none" normalizeH="0" baseline="0" noProof="0" dirty="0">
                          <a:ln>
                            <a:noFill/>
                          </a:ln>
                          <a:solidFill>
                            <a:srgbClr val="000000"/>
                          </a:solidFill>
                          <a:effectLst/>
                          <a:latin typeface="Helvetica" pitchFamily="34" charset="0"/>
                          <a:ea typeface="Helvetica" pitchFamily="34" charset="0"/>
                          <a:cs typeface="Helvetica" pitchFamily="34" charset="0"/>
                          <a:sym typeface="Calibri" pitchFamily="34" charset="0"/>
                        </a:rPr>
                        <a:t>Efectivo	$10,000</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25000"/>
                        </a:lnSpc>
                        <a:spcBef>
                          <a:spcPct val="0"/>
                        </a:spcBef>
                        <a:spcAft>
                          <a:spcPct val="0"/>
                        </a:spcAft>
                        <a:buClrTx/>
                        <a:buSzPct val="100000"/>
                        <a:buFontTx/>
                        <a:buNone/>
                        <a:tabLst/>
                      </a:pPr>
                      <a:r>
                        <a:rPr kumimoji="0" lang="es-ES" altLang="en-US" sz="1400" b="0" i="0" u="none" strike="noStrike" cap="none" normalizeH="0" baseline="0" noProof="0" dirty="0">
                          <a:ln>
                            <a:noFill/>
                          </a:ln>
                          <a:solidFill>
                            <a:srgbClr val="000000"/>
                          </a:solidFill>
                          <a:effectLst/>
                          <a:latin typeface="Helvetica" pitchFamily="34" charset="0"/>
                          <a:ea typeface="Helvetica" pitchFamily="34" charset="0"/>
                          <a:cs typeface="Helvetica" pitchFamily="34" charset="0"/>
                          <a:sym typeface="Calibri" pitchFamily="34" charset="0"/>
                        </a:rPr>
                        <a:t>$20,000</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66700">
                <a:tc>
                  <a:txBody>
                    <a:bodyPr/>
                    <a:lstStyle/>
                    <a:p>
                      <a:pPr marL="457200" marR="0" lvl="0" indent="0" algn="l" defTabSz="914400" rtl="0" eaLnBrk="0" fontAlgn="base" latinLnBrk="0" hangingPunct="0">
                        <a:lnSpc>
                          <a:spcPct val="125000"/>
                        </a:lnSpc>
                        <a:spcBef>
                          <a:spcPct val="0"/>
                        </a:spcBef>
                        <a:spcAft>
                          <a:spcPct val="0"/>
                        </a:spcAft>
                        <a:buClrTx/>
                        <a:buSzPct val="100000"/>
                        <a:buFontTx/>
                        <a:buNone/>
                        <a:tabLst>
                          <a:tab pos="2497138" algn="r"/>
                        </a:tabLst>
                      </a:pPr>
                      <a:r>
                        <a:rPr kumimoji="0" lang="es-ES" altLang="en-US" sz="1400" b="0" i="0" u="none" strike="noStrike" cap="none" normalizeH="0" baseline="0" noProof="0" dirty="0">
                          <a:ln>
                            <a:noFill/>
                          </a:ln>
                          <a:solidFill>
                            <a:srgbClr val="000000"/>
                          </a:solidFill>
                          <a:effectLst/>
                          <a:latin typeface="Helvetica" pitchFamily="34" charset="0"/>
                          <a:ea typeface="Helvetica" pitchFamily="34" charset="0"/>
                          <a:cs typeface="Helvetica" pitchFamily="34" charset="0"/>
                          <a:sym typeface="Calibri" pitchFamily="34" charset="0"/>
                        </a:rPr>
                        <a:t>Equipo	$25,000</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25000"/>
                        </a:lnSpc>
                        <a:spcBef>
                          <a:spcPct val="0"/>
                        </a:spcBef>
                        <a:spcAft>
                          <a:spcPct val="0"/>
                        </a:spcAft>
                        <a:buClrTx/>
                        <a:buSzPct val="100000"/>
                        <a:buFontTx/>
                        <a:buNone/>
                        <a:tabLst/>
                      </a:pPr>
                      <a:r>
                        <a:rPr kumimoji="0" lang="es-ES" altLang="en-US" sz="1400" b="0" i="0" u="none" strike="noStrike" cap="none" normalizeH="0" baseline="0" noProof="0" dirty="0">
                          <a:ln>
                            <a:noFill/>
                          </a:ln>
                          <a:solidFill>
                            <a:srgbClr val="000000"/>
                          </a:solidFill>
                          <a:effectLst/>
                          <a:latin typeface="Helvetica" pitchFamily="34" charset="0"/>
                          <a:ea typeface="Helvetica" pitchFamily="34" charset="0"/>
                          <a:cs typeface="Helvetica" pitchFamily="34" charset="0"/>
                          <a:sym typeface="Calibri" pitchFamily="34" charset="0"/>
                        </a:rPr>
                        <a:t>Patrimonio del dueño</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66700">
                <a:tc>
                  <a:txBody>
                    <a:bodyPr/>
                    <a:lstStyle/>
                    <a:p>
                      <a:pPr marL="457200" marR="0" lvl="0" indent="0" algn="l" defTabSz="914400" rtl="0" eaLnBrk="0" fontAlgn="base" latinLnBrk="0" hangingPunct="0">
                        <a:lnSpc>
                          <a:spcPct val="125000"/>
                        </a:lnSpc>
                        <a:spcBef>
                          <a:spcPct val="0"/>
                        </a:spcBef>
                        <a:spcAft>
                          <a:spcPct val="0"/>
                        </a:spcAft>
                        <a:buClrTx/>
                        <a:buSzPct val="100000"/>
                        <a:buFontTx/>
                        <a:buNone/>
                        <a:tabLst>
                          <a:tab pos="2497138" algn="r"/>
                        </a:tabLst>
                      </a:pPr>
                      <a:r>
                        <a:rPr kumimoji="0" lang="es-ES" altLang="en-US" sz="1400" b="0" i="0" u="none" strike="noStrike" cap="none" normalizeH="0" baseline="0" noProof="0" dirty="0">
                          <a:ln>
                            <a:noFill/>
                          </a:ln>
                          <a:solidFill>
                            <a:srgbClr val="000000"/>
                          </a:solidFill>
                          <a:effectLst/>
                          <a:latin typeface="Helvetica" pitchFamily="34" charset="0"/>
                          <a:ea typeface="Helvetica" pitchFamily="34" charset="0"/>
                          <a:cs typeface="Helvetica" pitchFamily="34" charset="0"/>
                          <a:sym typeface="Calibri" pitchFamily="34" charset="0"/>
                        </a:rPr>
                        <a:t>Inventario	$20,000</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25000"/>
                        </a:lnSpc>
                        <a:spcBef>
                          <a:spcPct val="0"/>
                        </a:spcBef>
                        <a:spcAft>
                          <a:spcPct val="0"/>
                        </a:spcAft>
                        <a:buClrTx/>
                        <a:buSzPct val="100000"/>
                        <a:buFontTx/>
                        <a:buNone/>
                        <a:tabLst/>
                      </a:pPr>
                      <a:r>
                        <a:rPr kumimoji="0" lang="es-ES" altLang="en-US" sz="1400" b="0" i="0" u="none" strike="noStrike" cap="none" normalizeH="0" baseline="0" noProof="0" dirty="0">
                          <a:ln>
                            <a:noFill/>
                          </a:ln>
                          <a:solidFill>
                            <a:srgbClr val="000000"/>
                          </a:solidFill>
                          <a:effectLst/>
                          <a:latin typeface="Helvetica" pitchFamily="34" charset="0"/>
                          <a:ea typeface="Helvetica" pitchFamily="34" charset="0"/>
                          <a:cs typeface="Helvetica" pitchFamily="34" charset="0"/>
                          <a:sym typeface="Calibri" pitchFamily="34" charset="0"/>
                        </a:rPr>
                        <a:t>$35,000</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66700">
                <a:tc>
                  <a:txBody>
                    <a:bodyPr/>
                    <a:lstStyle/>
                    <a:p>
                      <a:pPr marL="0" marR="0" lvl="0" indent="0" algn="l" defTabSz="914400" rtl="0" eaLnBrk="0" fontAlgn="base" latinLnBrk="0" hangingPunct="0">
                        <a:lnSpc>
                          <a:spcPct val="125000"/>
                        </a:lnSpc>
                        <a:spcBef>
                          <a:spcPct val="0"/>
                        </a:spcBef>
                        <a:spcAft>
                          <a:spcPct val="0"/>
                        </a:spcAft>
                        <a:buClrTx/>
                        <a:buSzPct val="100000"/>
                        <a:buFontTx/>
                        <a:buNone/>
                        <a:tabLst>
                          <a:tab pos="2497138" algn="r"/>
                        </a:tabLst>
                      </a:pPr>
                      <a:r>
                        <a:rPr kumimoji="0" lang="es-ES" altLang="en-US" sz="1400" b="0" i="0" u="none" strike="noStrike" cap="none" normalizeH="0" baseline="0" noProof="0" dirty="0">
                          <a:ln>
                            <a:noFill/>
                          </a:ln>
                          <a:solidFill>
                            <a:srgbClr val="000000"/>
                          </a:solidFill>
                          <a:effectLst/>
                          <a:latin typeface="Helvetica" pitchFamily="34" charset="0"/>
                          <a:ea typeface="Helvetica" pitchFamily="34" charset="0"/>
                          <a:cs typeface="Helvetica" pitchFamily="34" charset="0"/>
                          <a:sym typeface="Calibri" pitchFamily="34" charset="0"/>
                        </a:rPr>
                        <a:t>Total </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25000"/>
                        </a:lnSpc>
                        <a:spcBef>
                          <a:spcPct val="0"/>
                        </a:spcBef>
                        <a:spcAft>
                          <a:spcPct val="0"/>
                        </a:spcAft>
                        <a:buClrTx/>
                        <a:buSzPct val="100000"/>
                        <a:buFontTx/>
                        <a:buNone/>
                        <a:tabLst/>
                      </a:pPr>
                      <a:r>
                        <a:rPr kumimoji="0" lang="es-ES" altLang="en-US" sz="1400" b="0" i="0" u="none" strike="noStrike" cap="none" normalizeH="0" baseline="0" noProof="0" dirty="0">
                          <a:ln>
                            <a:noFill/>
                          </a:ln>
                          <a:solidFill>
                            <a:srgbClr val="000000"/>
                          </a:solidFill>
                          <a:effectLst/>
                          <a:latin typeface="Helvetica" pitchFamily="34" charset="0"/>
                          <a:ea typeface="Helvetica" pitchFamily="34" charset="0"/>
                          <a:cs typeface="Helvetica" pitchFamily="34" charset="0"/>
                          <a:sym typeface="Calibri" pitchFamily="34" charset="0"/>
                        </a:rPr>
                        <a:t>Total</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87363">
                <a:tc>
                  <a:txBody>
                    <a:bodyPr/>
                    <a:lstStyle/>
                    <a:p>
                      <a:pPr marL="0" marR="0" lvl="0" indent="0" algn="l" defTabSz="914400" rtl="0" eaLnBrk="0" fontAlgn="base" latinLnBrk="0" hangingPunct="0">
                        <a:lnSpc>
                          <a:spcPct val="125000"/>
                        </a:lnSpc>
                        <a:spcBef>
                          <a:spcPct val="0"/>
                        </a:spcBef>
                        <a:spcAft>
                          <a:spcPct val="0"/>
                        </a:spcAft>
                        <a:buClrTx/>
                        <a:buSzPct val="100000"/>
                        <a:buFontTx/>
                        <a:buNone/>
                        <a:tabLst>
                          <a:tab pos="2497138" algn="r"/>
                          <a:tab pos="2514600" algn="r"/>
                        </a:tabLst>
                      </a:pPr>
                      <a:r>
                        <a:rPr kumimoji="0" lang="es-ES" altLang="en-US" sz="1400" b="0" i="0" u="none" strike="noStrike" cap="none" normalizeH="0" baseline="0" noProof="0" dirty="0">
                          <a:ln>
                            <a:noFill/>
                          </a:ln>
                          <a:solidFill>
                            <a:srgbClr val="000000"/>
                          </a:solidFill>
                          <a:effectLst/>
                          <a:latin typeface="Helvetica" pitchFamily="34" charset="0"/>
                          <a:ea typeface="Helvetica" pitchFamily="34" charset="0"/>
                          <a:cs typeface="Helvetica" pitchFamily="34" charset="0"/>
                          <a:sym typeface="Calibri" pitchFamily="34" charset="0"/>
                        </a:rPr>
                        <a:t>	$55,000</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2286000" marR="0" lvl="0" indent="0" algn="l" defTabSz="914400" rtl="0" eaLnBrk="0" fontAlgn="base" latinLnBrk="0" hangingPunct="0">
                        <a:lnSpc>
                          <a:spcPct val="125000"/>
                        </a:lnSpc>
                        <a:spcBef>
                          <a:spcPct val="0"/>
                        </a:spcBef>
                        <a:spcAft>
                          <a:spcPct val="0"/>
                        </a:spcAft>
                        <a:buClrTx/>
                        <a:buSzPct val="100000"/>
                        <a:buFontTx/>
                        <a:buNone/>
                        <a:tabLst/>
                      </a:pPr>
                      <a:r>
                        <a:rPr kumimoji="0" lang="es-ES" altLang="en-US" sz="1400" b="0" i="0" u="none" strike="noStrike" cap="none" normalizeH="0" baseline="0" noProof="0" dirty="0">
                          <a:ln>
                            <a:noFill/>
                          </a:ln>
                          <a:solidFill>
                            <a:srgbClr val="000000"/>
                          </a:solidFill>
                          <a:effectLst/>
                          <a:latin typeface="Helvetica" pitchFamily="34" charset="0"/>
                          <a:ea typeface="Helvetica" pitchFamily="34" charset="0"/>
                          <a:cs typeface="Helvetica" pitchFamily="34" charset="0"/>
                          <a:sym typeface="Calibri" pitchFamily="34" charset="0"/>
                        </a:rPr>
                        <a:t>$55,000</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Placeholder 2"/>
          <p:cNvSpPr>
            <a:spLocks noGrp="1"/>
          </p:cNvSpPr>
          <p:nvPr>
            <p:ph type="body" idx="1"/>
          </p:nvPr>
        </p:nvSpPr>
        <p:spPr>
          <a:xfrm>
            <a:off x="457200" y="2306638"/>
            <a:ext cx="4038600" cy="1889125"/>
          </a:xfrm>
        </p:spPr>
        <p:txBody>
          <a:bodyPr/>
          <a:lstStyle/>
          <a:p>
            <a:pPr marL="0" indent="0">
              <a:spcBef>
                <a:spcPts val="713"/>
              </a:spcBef>
              <a:buSzTx/>
              <a:buFontTx/>
              <a:buNone/>
            </a:pPr>
            <a:r>
              <a:rPr lang="es-ES" altLang="en-US" sz="2800">
                <a:latin typeface="12 pt. Helvetica* 85 Heavy   08"/>
                <a:ea typeface="12 pt. Helvetica* 85 Heavy   08"/>
                <a:cs typeface="12 pt. Helvetica* 85 Heavy   08"/>
                <a:sym typeface="12 pt. Helvetica* 85 Heavy   08"/>
              </a:rPr>
              <a:t>Revise el balance general en la página 12. </a:t>
            </a:r>
          </a:p>
          <a:p>
            <a:pPr marL="0" indent="0">
              <a:spcBef>
                <a:spcPts val="713"/>
              </a:spcBef>
              <a:buSzTx/>
              <a:buFontTx/>
              <a:buNone/>
            </a:pPr>
            <a:r>
              <a:rPr lang="es-ES" altLang="en-US" sz="2800">
                <a:latin typeface="12 pt. Helvetica* 85 Heavy   08"/>
                <a:ea typeface="12 pt. Helvetica* 85 Heavy   08"/>
                <a:cs typeface="12 pt. Helvetica* 85 Heavy   08"/>
                <a:sym typeface="12 pt. Helvetica* 85 Heavy   08"/>
              </a:rPr>
              <a:t>¿Qué historia nos cuenta? </a:t>
            </a:r>
          </a:p>
        </p:txBody>
      </p:sp>
      <p:sp>
        <p:nvSpPr>
          <p:cNvPr id="17411" name="Title 3"/>
          <p:cNvSpPr>
            <a:spLocks noGrp="1"/>
          </p:cNvSpPr>
          <p:nvPr>
            <p:ph type="title"/>
          </p:nvPr>
        </p:nvSpPr>
        <p:spPr>
          <a:xfrm>
            <a:off x="457200" y="381000"/>
            <a:ext cx="3794125" cy="609600"/>
          </a:xfrm>
        </p:spPr>
        <p:txBody>
          <a:bodyPr/>
          <a:lstStyle/>
          <a:p>
            <a:r>
              <a:rPr lang="es-ES" altLang="en-US" sz="2800">
                <a:latin typeface="12 pt. Helvetica* 85 Heavy   08"/>
                <a:ea typeface="12 pt. Helvetica* 85 Heavy   08"/>
                <a:cs typeface="12 pt. Helvetica* 85 Heavy   08"/>
                <a:sym typeface="12 pt. Helvetica* 85 Heavy   08"/>
              </a:rPr>
              <a:t>Temas para debate N.°2: Balances generales</a:t>
            </a:r>
          </a:p>
        </p:txBody>
      </p:sp>
      <p:graphicFrame>
        <p:nvGraphicFramePr>
          <p:cNvPr id="7" name="Table 6"/>
          <p:cNvGraphicFramePr>
            <a:graphicFrameLocks noGrp="1"/>
          </p:cNvGraphicFramePr>
          <p:nvPr/>
        </p:nvGraphicFramePr>
        <p:xfrm>
          <a:off x="5513388" y="381000"/>
          <a:ext cx="2797175" cy="5741988"/>
        </p:xfrm>
        <a:graphic>
          <a:graphicData uri="http://schemas.openxmlformats.org/drawingml/2006/table">
            <a:tbl>
              <a:tblPr/>
              <a:tblGrid>
                <a:gridCol w="1976437">
                  <a:extLst>
                    <a:ext uri="{9D8B030D-6E8A-4147-A177-3AD203B41FA5}">
                      <a16:colId xmlns:a16="http://schemas.microsoft.com/office/drawing/2014/main" val="20000"/>
                    </a:ext>
                  </a:extLst>
                </a:gridCol>
                <a:gridCol w="88900">
                  <a:extLst>
                    <a:ext uri="{9D8B030D-6E8A-4147-A177-3AD203B41FA5}">
                      <a16:colId xmlns:a16="http://schemas.microsoft.com/office/drawing/2014/main" val="20001"/>
                    </a:ext>
                  </a:extLst>
                </a:gridCol>
                <a:gridCol w="731838">
                  <a:extLst>
                    <a:ext uri="{9D8B030D-6E8A-4147-A177-3AD203B41FA5}">
                      <a16:colId xmlns:a16="http://schemas.microsoft.com/office/drawing/2014/main" val="20002"/>
                    </a:ext>
                  </a:extLst>
                </a:gridCol>
              </a:tblGrid>
              <a:tr h="157171">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1"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Balance General inicial</a:t>
                      </a:r>
                    </a:p>
                  </a:txBody>
                  <a:tcPr marL="3211" marR="3211" marT="0" marB="0"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 </a:t>
                      </a:r>
                    </a:p>
                  </a:txBody>
                  <a:tcPr marL="3211" marR="3211" marT="0" marB="0"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 </a:t>
                      </a:r>
                    </a:p>
                  </a:txBody>
                  <a:tcPr marL="3211" marR="3211" marT="0" marB="0"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7171">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1"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Empresa ABC</a:t>
                      </a:r>
                    </a:p>
                  </a:txBody>
                  <a:tcPr marL="3211" marR="3211" marT="0" marB="0"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 </a:t>
                      </a:r>
                    </a:p>
                  </a:txBody>
                  <a:tcPr marL="3211" marR="3211" marT="0" marB="0"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 </a:t>
                      </a:r>
                    </a:p>
                  </a:txBody>
                  <a:tcPr marL="3211" marR="3211" marT="0" marB="0"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r h="157171">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1"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Preparado el 9/15/2015</a:t>
                      </a:r>
                    </a:p>
                  </a:txBody>
                  <a:tcPr marL="3211" marR="3211" marT="0" marB="0"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 </a:t>
                      </a:r>
                    </a:p>
                  </a:txBody>
                  <a:tcPr marL="3211" marR="3211" marT="0" marB="0"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 </a:t>
                      </a:r>
                    </a:p>
                  </a:txBody>
                  <a:tcPr marL="3211" marR="3211" marT="0" marB="0"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2"/>
                  </a:ext>
                </a:extLst>
              </a:tr>
              <a:tr h="146058">
                <a:tc>
                  <a:txBody>
                    <a:bodyPr/>
                    <a:lstStyle/>
                    <a:p>
                      <a:pPr marL="11430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 </a:t>
                      </a:r>
                    </a:p>
                  </a:txBody>
                  <a:tcPr marL="3211" marR="3211" marT="0" marB="0"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 </a:t>
                      </a:r>
                    </a:p>
                  </a:txBody>
                  <a:tcPr marL="3211" marR="3211" marT="0" marB="0"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 </a:t>
                      </a:r>
                    </a:p>
                  </a:txBody>
                  <a:tcPr marL="3211" marR="3211" marT="0" marB="0"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3"/>
                  </a:ext>
                </a:extLst>
              </a:tr>
              <a:tr h="137167">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1"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Activos</a:t>
                      </a: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 </a:t>
                      </a:r>
                    </a:p>
                  </a:txBody>
                  <a:tcPr marL="3211" marR="3211" marT="0" marB="0"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 </a:t>
                      </a:r>
                    </a:p>
                  </a:txBody>
                  <a:tcPr marL="3211" marR="3211" marT="0" marB="0"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 </a:t>
                      </a:r>
                    </a:p>
                  </a:txBody>
                  <a:tcPr marL="3211" marR="3211" marT="0" marB="0"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4"/>
                  </a:ext>
                </a:extLst>
              </a:tr>
              <a:tr h="157171">
                <a:tc>
                  <a:txBody>
                    <a:bodyPr/>
                    <a:lstStyle/>
                    <a:p>
                      <a:pPr marL="11430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Activos actuales</a:t>
                      </a:r>
                    </a:p>
                  </a:txBody>
                  <a:tcPr marL="3211" marR="3211" marT="0" marB="0"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 </a:t>
                      </a:r>
                    </a:p>
                  </a:txBody>
                  <a:tcPr marL="3211" marR="3211" marT="0" marB="0"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 </a:t>
                      </a:r>
                    </a:p>
                  </a:txBody>
                  <a:tcPr marL="3211" marR="3211" marT="0" marB="0"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5"/>
                  </a:ext>
                </a:extLst>
              </a:tr>
              <a:tr h="147646">
                <a:tc>
                  <a:txBody>
                    <a:bodyPr/>
                    <a:lstStyle/>
                    <a:p>
                      <a:pPr marL="11430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Efectivo</a:t>
                      </a:r>
                    </a:p>
                  </a:txBody>
                  <a:tcPr marL="3211" marR="3211" marT="0" marB="0"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t>
                      </a:r>
                    </a:p>
                  </a:txBody>
                  <a:tcPr marL="3211" marR="3211"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17.250</a:t>
                      </a:r>
                    </a:p>
                  </a:txBody>
                  <a:tcPr marL="3211" marR="3211" marT="0" marB="0"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6"/>
                  </a:ext>
                </a:extLst>
              </a:tr>
              <a:tr h="147646">
                <a:tc>
                  <a:txBody>
                    <a:bodyPr/>
                    <a:lstStyle/>
                    <a:p>
                      <a:pPr marL="11430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Cuentas por cobrar</a:t>
                      </a:r>
                    </a:p>
                  </a:txBody>
                  <a:tcPr marL="3211" marR="3211"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t>
                      </a:r>
                    </a:p>
                  </a:txBody>
                  <a:tcPr marL="3211" marR="3211"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t>
                      </a:r>
                    </a:p>
                  </a:txBody>
                  <a:tcPr marL="3211" marR="3211"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7"/>
                  </a:ext>
                </a:extLst>
              </a:tr>
              <a:tr h="147646">
                <a:tc>
                  <a:txBody>
                    <a:bodyPr/>
                    <a:lstStyle/>
                    <a:p>
                      <a:pPr marL="11430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Inventarios</a:t>
                      </a:r>
                    </a:p>
                  </a:txBody>
                  <a:tcPr marL="3211" marR="3211"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t>
                      </a:r>
                    </a:p>
                  </a:txBody>
                  <a:tcPr marL="3211" marR="3211"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46.800</a:t>
                      </a:r>
                    </a:p>
                  </a:txBody>
                  <a:tcPr marL="3211" marR="3211" marT="0" marB="0" anchor="b"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8"/>
                  </a:ext>
                </a:extLst>
              </a:tr>
              <a:tr h="147646">
                <a:tc>
                  <a:txBody>
                    <a:bodyPr/>
                    <a:lstStyle/>
                    <a:p>
                      <a:pPr marL="11430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Gastos prepagados</a:t>
                      </a:r>
                    </a:p>
                  </a:txBody>
                  <a:tcPr marL="3211" marR="3211"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t>
                      </a:r>
                    </a:p>
                  </a:txBody>
                  <a:tcPr marL="3211" marR="3211" marT="0" marB="0" anchor="ctr" horzOverflow="overflow">
                    <a:lnL>
                      <a:noFill/>
                    </a:lnL>
                    <a:lnR>
                      <a:noFill/>
                    </a:lnR>
                    <a:lnT>
                      <a:noFill/>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8.375</a:t>
                      </a:r>
                    </a:p>
                  </a:txBody>
                  <a:tcPr marL="3211" marR="3211" marT="0" marB="0" anchor="b" horzOverflow="overflow">
                    <a:lnL>
                      <a:noFill/>
                    </a:lnL>
                    <a:lnR>
                      <a:noFill/>
                    </a:lnR>
                    <a:lnT>
                      <a:noFill/>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196860">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1"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Activos actuales totales</a:t>
                      </a:r>
                    </a:p>
                  </a:txBody>
                  <a:tcPr marL="3211" marR="3211"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t>
                      </a:r>
                    </a:p>
                  </a:txBody>
                  <a:tcPr marL="3211" marR="3211"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72.425</a:t>
                      </a:r>
                    </a:p>
                  </a:txBody>
                  <a:tcPr marL="3211" marR="3211"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22280">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1"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Activos fijos (activos no actuales)</a:t>
                      </a:r>
                    </a:p>
                  </a:txBody>
                  <a:tcPr marL="3211" marR="3211"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 </a:t>
                      </a:r>
                    </a:p>
                  </a:txBody>
                  <a:tcPr marL="3211" marR="3211" marT="0" marB="0" anchor="ctr" horzOverflow="overflow">
                    <a:lnL>
                      <a:noFill/>
                    </a:lnL>
                    <a:lnR>
                      <a:noFill/>
                    </a:lnR>
                    <a:lnT w="31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 </a:t>
                      </a:r>
                    </a:p>
                  </a:txBody>
                  <a:tcPr marL="3211" marR="3211" marT="0" marB="0" horzOverflow="overflow">
                    <a:lnL>
                      <a:noFill/>
                    </a:lnL>
                    <a:lnR>
                      <a:noFill/>
                    </a:lnR>
                    <a:lnT w="3175" cap="flat" cmpd="sng" algn="ctr">
                      <a:solidFill>
                        <a:schemeClr val="tx1"/>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11"/>
                  </a:ext>
                </a:extLst>
              </a:tr>
              <a:tr h="146058">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1"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Propiedad, planta y equipo</a:t>
                      </a:r>
                    </a:p>
                  </a:txBody>
                  <a:tcPr marL="3211" marR="3211"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altLang="en-US" sz="900" b="0" i="0" u="none" strike="noStrike" cap="none" normalizeH="0" baseline="0" noProof="0" dirty="0">
                        <a:ln>
                          <a:noFill/>
                        </a:ln>
                        <a:solidFill>
                          <a:srgbClr val="000000"/>
                        </a:solidFill>
                        <a:effectLst/>
                        <a:latin typeface="Calibri" pitchFamily="34" charset="0"/>
                        <a:ea typeface="MingLiU_HKSCS" pitchFamily="18" charset="-120"/>
                        <a:sym typeface="Calibri" pitchFamily="34" charset="0"/>
                      </a:endParaRPr>
                    </a:p>
                  </a:txBody>
                  <a:tcPr marL="3211" marR="3211"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altLang="en-US" sz="900" b="0" i="0" u="none" strike="noStrike" cap="none" normalizeH="0" baseline="0" noProof="0" dirty="0">
                        <a:ln>
                          <a:noFill/>
                        </a:ln>
                        <a:solidFill>
                          <a:srgbClr val="000000"/>
                        </a:solidFill>
                        <a:effectLst/>
                        <a:latin typeface="Calibri" pitchFamily="34" charset="0"/>
                        <a:ea typeface="MingLiU_HKSCS" pitchFamily="18" charset="-120"/>
                        <a:sym typeface="Calibri" pitchFamily="34" charset="0"/>
                      </a:endParaRPr>
                    </a:p>
                  </a:txBody>
                  <a:tcPr marL="3211" marR="3211" marT="0" marB="0"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12"/>
                  </a:ext>
                </a:extLst>
              </a:tr>
              <a:tr h="147646">
                <a:tc>
                  <a:txBody>
                    <a:bodyPr/>
                    <a:lstStyle/>
                    <a:p>
                      <a:pPr marL="11430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Tierra</a:t>
                      </a:r>
                    </a:p>
                  </a:txBody>
                  <a:tcPr marL="3211" marR="3211"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t>
                      </a:r>
                    </a:p>
                  </a:txBody>
                  <a:tcPr marL="3211" marR="3211"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t>
                      </a:r>
                    </a:p>
                  </a:txBody>
                  <a:tcPr marL="3211" marR="3211"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13"/>
                  </a:ext>
                </a:extLst>
              </a:tr>
              <a:tr h="147646">
                <a:tc>
                  <a:txBody>
                    <a:bodyPr/>
                    <a:lstStyle/>
                    <a:p>
                      <a:pPr marL="11430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Edificios (aumento del arrendamiento)</a:t>
                      </a:r>
                    </a:p>
                  </a:txBody>
                  <a:tcPr marL="3211" marR="3211"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t>
                      </a:r>
                    </a:p>
                  </a:txBody>
                  <a:tcPr marL="3211" marR="3211"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65.000</a:t>
                      </a:r>
                    </a:p>
                  </a:txBody>
                  <a:tcPr marL="3211" marR="3211" marT="0" marB="0" anchor="b"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14"/>
                  </a:ext>
                </a:extLst>
              </a:tr>
              <a:tr h="147646">
                <a:tc>
                  <a:txBody>
                    <a:bodyPr/>
                    <a:lstStyle/>
                    <a:p>
                      <a:pPr marL="11430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Maquinaria</a:t>
                      </a:r>
                    </a:p>
                  </a:txBody>
                  <a:tcPr marL="3211" marR="3211" marT="0" marB="0"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t>
                      </a:r>
                    </a:p>
                  </a:txBody>
                  <a:tcPr marL="3211" marR="3211"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17.500</a:t>
                      </a:r>
                    </a:p>
                  </a:txBody>
                  <a:tcPr marL="3211" marR="3211" marT="0" marB="0"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15"/>
                  </a:ext>
                </a:extLst>
              </a:tr>
              <a:tr h="146058">
                <a:tc>
                  <a:txBody>
                    <a:bodyPr/>
                    <a:lstStyle/>
                    <a:p>
                      <a:pPr marL="11430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Equipo de oficina</a:t>
                      </a:r>
                    </a:p>
                  </a:txBody>
                  <a:tcPr marL="3211" marR="3211"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t>
                      </a:r>
                    </a:p>
                  </a:txBody>
                  <a:tcPr marL="3211" marR="3211" marT="0" marB="0" anchor="ctr" horzOverflow="overflow">
                    <a:lnL>
                      <a:noFill/>
                    </a:lnL>
                    <a:lnR>
                      <a:noFill/>
                    </a:lnR>
                    <a:lnT>
                      <a:noFill/>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10.075</a:t>
                      </a:r>
                    </a:p>
                  </a:txBody>
                  <a:tcPr marL="3211" marR="3211" marT="0" marB="0" anchor="b" horzOverflow="overflow">
                    <a:lnL>
                      <a:noFill/>
                    </a:lnL>
                    <a:lnR>
                      <a:noFill/>
                    </a:lnR>
                    <a:lnT>
                      <a:noFill/>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6"/>
                  </a:ext>
                </a:extLst>
              </a:tr>
              <a:tr h="144471">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1"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Activos fijos totales</a:t>
                      </a:r>
                    </a:p>
                  </a:txBody>
                  <a:tcPr marL="3211" marR="3211" marT="0" marB="0"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t>
                      </a:r>
                    </a:p>
                  </a:txBody>
                  <a:tcPr marL="3211" marR="3211"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92.575</a:t>
                      </a:r>
                    </a:p>
                  </a:txBody>
                  <a:tcPr marL="3211" marR="3211" marT="0" marB="0"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7"/>
                  </a:ext>
                </a:extLst>
              </a:tr>
              <a:tr h="137167">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altLang="en-US" sz="900" b="0" i="0" u="none" strike="noStrike" cap="none" normalizeH="0" baseline="0" noProof="0" dirty="0">
                        <a:ln>
                          <a:noFill/>
                        </a:ln>
                        <a:solidFill>
                          <a:srgbClr val="000000"/>
                        </a:solidFill>
                        <a:effectLst/>
                        <a:latin typeface="Calibri" pitchFamily="34" charset="0"/>
                        <a:ea typeface="MingLiU_HKSCS" pitchFamily="18" charset="-120"/>
                        <a:sym typeface="Calibri" pitchFamily="34" charset="0"/>
                      </a:endParaRPr>
                    </a:p>
                  </a:txBody>
                  <a:tcPr marL="3211" marR="3211" marT="0" marB="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altLang="en-US" sz="900" b="0" i="0" u="none" strike="noStrike" cap="none" normalizeH="0" baseline="0" noProof="0" dirty="0">
                        <a:ln>
                          <a:noFill/>
                        </a:ln>
                        <a:solidFill>
                          <a:srgbClr val="000000"/>
                        </a:solidFill>
                        <a:effectLst/>
                        <a:latin typeface="Calibri" pitchFamily="34" charset="0"/>
                        <a:ea typeface="MingLiU_HKSCS" pitchFamily="18" charset="-120"/>
                        <a:sym typeface="Calibri" pitchFamily="34" charset="0"/>
                      </a:endParaRPr>
                    </a:p>
                  </a:txBody>
                  <a:tcPr marL="3211" marR="3211"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MX" altLang="en-US" sz="900" b="0" i="0" u="none" strike="noStrike" cap="none" normalizeH="0" baseline="0" noProof="0" dirty="0">
                        <a:ln>
                          <a:noFill/>
                        </a:ln>
                        <a:solidFill>
                          <a:srgbClr val="000000"/>
                        </a:solidFill>
                        <a:effectLst/>
                        <a:latin typeface="Calibri" pitchFamily="34" charset="0"/>
                        <a:ea typeface="MingLiU_HKSCS" pitchFamily="18" charset="-120"/>
                        <a:sym typeface="Calibri" pitchFamily="34" charset="0"/>
                      </a:endParaRPr>
                    </a:p>
                  </a:txBody>
                  <a:tcPr marL="3211" marR="3211" marT="0" marB="0"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8"/>
                  </a:ext>
                </a:extLst>
              </a:tr>
              <a:tr h="193685">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1"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Activos totales</a:t>
                      </a:r>
                    </a:p>
                  </a:txBody>
                  <a:tcPr marL="3211" marR="3211"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t>
                      </a:r>
                    </a:p>
                  </a:txBody>
                  <a:tcPr marL="3211" marR="3211"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165.000</a:t>
                      </a:r>
                    </a:p>
                  </a:txBody>
                  <a:tcPr marL="3211" marR="3211"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9"/>
                  </a:ext>
                </a:extLst>
              </a:tr>
              <a:tr h="190510">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1"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Pasivos</a:t>
                      </a:r>
                    </a:p>
                  </a:txBody>
                  <a:tcPr marL="3211" marR="3211"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 </a:t>
                      </a:r>
                    </a:p>
                  </a:txBody>
                  <a:tcPr marL="3211" marR="3211" marT="0" marB="0" anchor="ctr" horzOverflow="overflow">
                    <a:lnL>
                      <a:noFill/>
                    </a:lnL>
                    <a:lnR>
                      <a:noFill/>
                    </a:lnR>
                    <a:lnT w="31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 </a:t>
                      </a:r>
                    </a:p>
                  </a:txBody>
                  <a:tcPr marL="3211" marR="3211" marT="0" marB="0" horzOverflow="overflow">
                    <a:lnL>
                      <a:noFill/>
                    </a:lnL>
                    <a:lnR>
                      <a:noFill/>
                    </a:lnR>
                    <a:lnT w="3175" cap="flat" cmpd="sng" algn="ctr">
                      <a:solidFill>
                        <a:schemeClr val="tx1"/>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20"/>
                  </a:ext>
                </a:extLst>
              </a:tr>
              <a:tr h="147646">
                <a:tc>
                  <a:txBody>
                    <a:bodyPr/>
                    <a:lstStyle/>
                    <a:p>
                      <a:pPr marL="11430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Cuentas por pagar</a:t>
                      </a:r>
                    </a:p>
                  </a:txBody>
                  <a:tcPr marL="3211" marR="3211"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t>
                      </a:r>
                    </a:p>
                  </a:txBody>
                  <a:tcPr marL="3211" marR="3211"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t>
                      </a:r>
                    </a:p>
                  </a:txBody>
                  <a:tcPr marL="3211" marR="3211"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21"/>
                  </a:ext>
                </a:extLst>
              </a:tr>
              <a:tr h="147646">
                <a:tc>
                  <a:txBody>
                    <a:bodyPr/>
                    <a:lstStyle/>
                    <a:p>
                      <a:pPr marL="11430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Impuestos por pagar</a:t>
                      </a:r>
                    </a:p>
                  </a:txBody>
                  <a:tcPr marL="3211" marR="3211"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t>
                      </a:r>
                    </a:p>
                  </a:txBody>
                  <a:tcPr marL="3211" marR="3211"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t>
                      </a:r>
                    </a:p>
                  </a:txBody>
                  <a:tcPr marL="3211" marR="3211" marT="0" marB="0"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22"/>
                  </a:ext>
                </a:extLst>
              </a:tr>
              <a:tr h="147646">
                <a:tc>
                  <a:txBody>
                    <a:bodyPr/>
                    <a:lstStyle/>
                    <a:p>
                      <a:pPr marL="11430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Otros pasivos</a:t>
                      </a:r>
                    </a:p>
                  </a:txBody>
                  <a:tcPr marL="3211" marR="3211"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t>
                      </a:r>
                    </a:p>
                  </a:txBody>
                  <a:tcPr marL="3211" marR="3211"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t>
                      </a:r>
                    </a:p>
                  </a:txBody>
                  <a:tcPr marL="3211" marR="3211" marT="0" marB="0"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23"/>
                  </a:ext>
                </a:extLst>
              </a:tr>
              <a:tr h="147646">
                <a:tc>
                  <a:txBody>
                    <a:bodyPr/>
                    <a:lstStyle/>
                    <a:p>
                      <a:pPr marL="11430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Monto actual de la deuda a largo plazo</a:t>
                      </a:r>
                    </a:p>
                  </a:txBody>
                  <a:tcPr marL="3211" marR="3211"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t>
                      </a:r>
                    </a:p>
                  </a:txBody>
                  <a:tcPr marL="3211" marR="3211" marT="0" marB="0" anchor="ctr" horzOverflow="overflow">
                    <a:lnL>
                      <a:noFill/>
                    </a:lnL>
                    <a:lnR>
                      <a:noFill/>
                    </a:lnR>
                    <a:lnT>
                      <a:noFill/>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18.245</a:t>
                      </a:r>
                    </a:p>
                  </a:txBody>
                  <a:tcPr marL="3211" marR="3211" marT="0" marB="0" anchor="b" horzOverflow="overflow">
                    <a:lnL>
                      <a:noFill/>
                    </a:lnL>
                    <a:lnR>
                      <a:noFill/>
                    </a:lnR>
                    <a:lnT>
                      <a:noFill/>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4"/>
                  </a:ext>
                </a:extLst>
              </a:tr>
              <a:tr h="163522">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1"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Pasivos actuales</a:t>
                      </a:r>
                    </a:p>
                  </a:txBody>
                  <a:tcPr marL="3211" marR="3211"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t>
                      </a:r>
                    </a:p>
                  </a:txBody>
                  <a:tcPr marL="3211" marR="3211"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18.245</a:t>
                      </a:r>
                    </a:p>
                  </a:txBody>
                  <a:tcPr marL="3211" marR="3211" marT="0" marB="0" anchor="b"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5"/>
                  </a:ext>
                </a:extLst>
              </a:tr>
              <a:tr h="263539">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Deuda a largo plazo</a:t>
                      </a:r>
                    </a:p>
                  </a:txBody>
                  <a:tcPr marL="3211" marR="3211"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t>
                      </a:r>
                    </a:p>
                  </a:txBody>
                  <a:tcPr marL="3211" marR="3211"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81.755</a:t>
                      </a:r>
                    </a:p>
                  </a:txBody>
                  <a:tcPr marL="3211" marR="3211" marT="0" marB="0" anchor="b"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6"/>
                  </a:ext>
                </a:extLst>
              </a:tr>
              <a:tr h="163522">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1"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Pasivos totales</a:t>
                      </a:r>
                    </a:p>
                  </a:txBody>
                  <a:tcPr marL="3211" marR="3211"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t>
                      </a:r>
                    </a:p>
                  </a:txBody>
                  <a:tcPr marL="3211" marR="3211"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100.000</a:t>
                      </a:r>
                    </a:p>
                  </a:txBody>
                  <a:tcPr marL="3211" marR="3211" marT="0" marB="0" anchor="b"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7"/>
                  </a:ext>
                </a:extLst>
              </a:tr>
              <a:tr h="263539">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1"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Patrimonio del dueño</a:t>
                      </a:r>
                    </a:p>
                  </a:txBody>
                  <a:tcPr marL="3211" marR="3211"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 </a:t>
                      </a:r>
                    </a:p>
                  </a:txBody>
                  <a:tcPr marL="3211" marR="3211" marT="0" marB="0" anchor="ctr" horzOverflow="overflow">
                    <a:lnL>
                      <a:noFill/>
                    </a:lnL>
                    <a:lnR>
                      <a:noFill/>
                    </a:lnR>
                    <a:lnT w="31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 </a:t>
                      </a:r>
                    </a:p>
                  </a:txBody>
                  <a:tcPr marL="3211" marR="3211" marT="0" marB="0" horzOverflow="overflow">
                    <a:lnL>
                      <a:noFill/>
                    </a:lnL>
                    <a:lnR>
                      <a:noFill/>
                    </a:lnR>
                    <a:lnT w="3175" cap="flat" cmpd="sng" algn="ctr">
                      <a:solidFill>
                        <a:schemeClr val="tx1"/>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28"/>
                  </a:ext>
                </a:extLst>
              </a:tr>
              <a:tr h="147646">
                <a:tc>
                  <a:txBody>
                    <a:bodyPr/>
                    <a:lstStyle/>
                    <a:p>
                      <a:pPr marL="11430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Acciones ordinarias</a:t>
                      </a:r>
                    </a:p>
                  </a:txBody>
                  <a:tcPr marL="3211" marR="3211"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t>
                      </a:r>
                    </a:p>
                  </a:txBody>
                  <a:tcPr marL="3211" marR="3211"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65.000</a:t>
                      </a:r>
                    </a:p>
                  </a:txBody>
                  <a:tcPr marL="3211" marR="3211" marT="0" marB="0" anchor="b"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29"/>
                  </a:ext>
                </a:extLst>
              </a:tr>
              <a:tr h="147646">
                <a:tc>
                  <a:txBody>
                    <a:bodyPr/>
                    <a:lstStyle/>
                    <a:p>
                      <a:pPr marL="11430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Ganancias retenidas</a:t>
                      </a:r>
                    </a:p>
                  </a:txBody>
                  <a:tcPr marL="3211" marR="3211"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t>
                      </a:r>
                    </a:p>
                  </a:txBody>
                  <a:tcPr marL="3211" marR="3211" marT="0" marB="0" anchor="ctr" horzOverflow="overflow">
                    <a:lnL>
                      <a:noFill/>
                    </a:lnL>
                    <a:lnR>
                      <a:noFill/>
                    </a:lnR>
                    <a:lnT>
                      <a:noFill/>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t>
                      </a:r>
                    </a:p>
                  </a:txBody>
                  <a:tcPr marL="3211" marR="3211" marT="0" marB="0" anchor="ctr" horzOverflow="overflow">
                    <a:lnL>
                      <a:noFill/>
                    </a:lnL>
                    <a:lnR>
                      <a:noFill/>
                    </a:lnR>
                    <a:lnT>
                      <a:noFill/>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30"/>
                  </a:ext>
                </a:extLst>
              </a:tr>
              <a:tr h="163522">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1"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Total del patrimonio del dueño</a:t>
                      </a:r>
                    </a:p>
                  </a:txBody>
                  <a:tcPr marL="3211" marR="3211"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t>
                      </a:r>
                    </a:p>
                  </a:txBody>
                  <a:tcPr marL="3211" marR="3211"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65.000</a:t>
                      </a:r>
                    </a:p>
                  </a:txBody>
                  <a:tcPr marL="3211" marR="3211" marT="0" marB="0" anchor="b"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31"/>
                  </a:ext>
                </a:extLst>
              </a:tr>
              <a:tr h="252426">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 </a:t>
                      </a:r>
                    </a:p>
                  </a:txBody>
                  <a:tcPr marL="3211" marR="3211" marT="0" marB="0" horzOverflow="overflow">
                    <a:lnL>
                      <a:noFill/>
                    </a:lnL>
                    <a:lnR>
                      <a:noFill/>
                    </a:lnR>
                    <a:lnT>
                      <a:noFill/>
                    </a:lnT>
                    <a:lnB>
                      <a:noFill/>
                    </a:lnB>
                    <a:lnTlToBr>
                      <a:noFill/>
                    </a:lnTlToBr>
                    <a:lnBlToTr>
                      <a:noFill/>
                    </a:lnBlToTr>
                    <a:noFill/>
                  </a:tcPr>
                </a:tc>
                <a:tc gridSpan="2">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 </a:t>
                      </a:r>
                    </a:p>
                  </a:txBody>
                  <a:tcPr marL="3211" marR="3211"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MX"/>
                    </a:p>
                  </a:txBody>
                  <a:tcPr/>
                </a:tc>
                <a:extLst>
                  <a:ext uri="{0D108BD9-81ED-4DB2-BD59-A6C34878D82A}">
                    <a16:rowId xmlns:a16="http://schemas.microsoft.com/office/drawing/2014/main" val="10032"/>
                  </a:ext>
                </a:extLst>
              </a:tr>
              <a:tr h="163522">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MX" altLang="en-US" sz="900" b="1"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Total de pasivos y patrimonio del dueño</a:t>
                      </a:r>
                    </a:p>
                  </a:txBody>
                  <a:tcPr marL="3211" marR="3211"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a:t>
                      </a:r>
                    </a:p>
                  </a:txBody>
                  <a:tcPr marL="3211" marR="3211" marT="0" marB="0" anchor="ctr"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MX" altLang="en-US" sz="900" b="0" i="0" u="none" strike="noStrike" cap="none" normalizeH="0" baseline="0" noProof="0" dirty="0">
                          <a:ln>
                            <a:noFill/>
                          </a:ln>
                          <a:solidFill>
                            <a:srgbClr val="000000"/>
                          </a:solidFill>
                          <a:effectLst/>
                          <a:latin typeface="Calibri" pitchFamily="34" charset="0"/>
                          <a:ea typeface="Helvetica" pitchFamily="34" charset="0"/>
                          <a:cs typeface="Helvetica" pitchFamily="34" charset="0"/>
                          <a:sym typeface="Calibri" pitchFamily="34" charset="0"/>
                        </a:rPr>
                        <a:t>165.000</a:t>
                      </a:r>
                    </a:p>
                  </a:txBody>
                  <a:tcPr marL="3211" marR="3211" marT="0" marB="0" anchor="b" horzOverflow="overflow">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33"/>
                  </a:ext>
                </a:extLst>
              </a:tr>
            </a:tbl>
          </a:graphicData>
        </a:graphic>
      </p:graphicFrame>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hape 84"/>
          <p:cNvSpPr>
            <a:spLocks noGrp="1"/>
          </p:cNvSpPr>
          <p:nvPr>
            <p:ph type="title"/>
          </p:nvPr>
        </p:nvSpPr>
        <p:spPr>
          <a:xfrm>
            <a:off x="457200" y="381000"/>
            <a:ext cx="8229600" cy="609600"/>
          </a:xfrm>
        </p:spPr>
        <p:txBody>
          <a:bodyPr lIns="0" tIns="0" rIns="0" bIns="0"/>
          <a:lstStyle/>
          <a:p>
            <a:r>
              <a:rPr lang="es-ES" altLang="en-US">
                <a:latin typeface="12 pt. Helvetica* 85 Heavy   08"/>
                <a:ea typeface="12 pt. Helvetica* 85 Heavy   08"/>
                <a:cs typeface="12 pt. Helvetica* 85 Heavy   08"/>
                <a:sym typeface="12 pt. Helvetica* 85 Heavy   08"/>
              </a:rPr>
              <a:t>Estados financieros: flujo de fondos</a:t>
            </a:r>
          </a:p>
        </p:txBody>
      </p:sp>
      <p:sp>
        <p:nvSpPr>
          <p:cNvPr id="18435" name="Shape 85"/>
          <p:cNvSpPr>
            <a:spLocks noGrp="1"/>
          </p:cNvSpPr>
          <p:nvPr>
            <p:ph type="body" idx="1"/>
          </p:nvPr>
        </p:nvSpPr>
        <p:spPr>
          <a:xfrm>
            <a:off x="457200" y="1474788"/>
            <a:ext cx="8229600" cy="4267200"/>
          </a:xfrm>
        </p:spPr>
        <p:txBody>
          <a:bodyPr lIns="0" tIns="0" rIns="0" bIns="0"/>
          <a:lstStyle/>
          <a:p>
            <a:pPr>
              <a:spcBef>
                <a:spcPts val="713"/>
              </a:spcBef>
              <a:buSzTx/>
              <a:buFontTx/>
              <a:buNone/>
            </a:pPr>
            <a:r>
              <a:rPr lang="es-ES" altLang="en-US" sz="2800">
                <a:solidFill>
                  <a:srgbClr val="002060"/>
                </a:solidFill>
                <a:latin typeface="12 pt Helvetica* 55 Roman   054"/>
                <a:ea typeface="12 pt Helvetica* 55 Roman   054"/>
                <a:cs typeface="12 pt Helvetica* 55 Roman   054"/>
                <a:sym typeface="12 pt Helvetica* 55 Roman   054"/>
              </a:rPr>
              <a:t>¿Qué es el flujo de fondos?</a:t>
            </a:r>
            <a:r>
              <a:rPr lang="es-ES" altLang="en-US">
                <a:latin typeface="12 pt. Helvetica* 85 Heavy   08"/>
                <a:ea typeface="12 pt. Helvetica* 85 Heavy   08"/>
                <a:cs typeface="12 pt. Helvetica* 85 Heavy   08"/>
                <a:sym typeface="12 pt. Helvetica* 85 Heavy   08"/>
              </a:rPr>
              <a:t> Dos definiciones principales:</a:t>
            </a:r>
          </a:p>
          <a:p>
            <a:pPr marL="571500" lvl="1" indent="-514350">
              <a:spcBef>
                <a:spcPts val="600"/>
              </a:spcBef>
              <a:spcAft>
                <a:spcPts val="1200"/>
              </a:spcAft>
              <a:buSzTx/>
              <a:buFont typeface="Helvetica Neue"/>
              <a:buAutoNum type="arabicPeriod"/>
            </a:pPr>
            <a:r>
              <a:rPr lang="es-ES" altLang="en-US" sz="2800">
                <a:solidFill>
                  <a:srgbClr val="002060"/>
                </a:solidFill>
                <a:latin typeface="12 pt Helvetica* 55 Roman   054"/>
                <a:ea typeface="12 pt Helvetica* 55 Roman   054"/>
                <a:cs typeface="12 pt Helvetica* 55 Roman   054"/>
                <a:sym typeface="12 pt Helvetica* 55 Roman   054"/>
              </a:rPr>
              <a:t>El saldo del efectivo recibido menos el efectivo pagado durante un período de tiempo</a:t>
            </a:r>
          </a:p>
          <a:p>
            <a:pPr marL="571500" lvl="1" indent="-514350">
              <a:spcBef>
                <a:spcPts val="600"/>
              </a:spcBef>
              <a:spcAft>
                <a:spcPts val="1200"/>
              </a:spcAft>
              <a:buSzTx/>
              <a:buFont typeface="Helvetica Neue"/>
              <a:buAutoNum type="arabicPeriod"/>
            </a:pPr>
            <a:r>
              <a:rPr lang="es-ES" altLang="en-US" sz="2800">
                <a:solidFill>
                  <a:srgbClr val="002060"/>
                </a:solidFill>
                <a:latin typeface="12 pt Helvetica* 55 Roman   054"/>
                <a:ea typeface="12 pt Helvetica* 55 Roman   054"/>
                <a:cs typeface="12 pt Helvetica* 55 Roman   054"/>
                <a:sym typeface="12 pt Helvetica* 55 Roman   054"/>
              </a:rPr>
              <a:t>Efectivo que ingresa al negocio o </a:t>
            </a:r>
            <a:br>
              <a:rPr lang="es-ES" altLang="en-US" sz="2800">
                <a:solidFill>
                  <a:srgbClr val="002060"/>
                </a:solidFill>
                <a:latin typeface="12 pt Helvetica* 55 Roman   054"/>
                <a:ea typeface="12 pt Helvetica* 55 Roman   054"/>
                <a:cs typeface="12 pt Helvetica* 55 Roman   054"/>
                <a:sym typeface="12 pt Helvetica* 55 Roman   054"/>
              </a:rPr>
            </a:br>
            <a:r>
              <a:rPr lang="es-ES" altLang="en-US" sz="2800">
                <a:solidFill>
                  <a:srgbClr val="002060"/>
                </a:solidFill>
                <a:latin typeface="12 pt Helvetica* 55 Roman   054"/>
                <a:ea typeface="12 pt Helvetica* 55 Roman   054"/>
                <a:cs typeface="12 pt Helvetica* 55 Roman   054"/>
                <a:sym typeface="12 pt Helvetica* 55 Roman   054"/>
              </a:rPr>
              <a:t>efectivo que egresa de este</a:t>
            </a:r>
          </a:p>
        </p:txBody>
      </p:sp>
      <p:pic>
        <p:nvPicPr>
          <p:cNvPr id="18436" name="image9.pdf" descr="C:\Documents and Settings\Susan\Local Settings\Temporary Internet Files\Content.IE5\OTQ32JGX\MC900197964[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1525" y="3362325"/>
            <a:ext cx="1736725" cy="275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hape 90"/>
          <p:cNvSpPr>
            <a:spLocks noGrp="1"/>
          </p:cNvSpPr>
          <p:nvPr>
            <p:ph type="title"/>
          </p:nvPr>
        </p:nvSpPr>
        <p:spPr>
          <a:xfrm>
            <a:off x="457200" y="381000"/>
            <a:ext cx="8229600" cy="609600"/>
          </a:xfrm>
        </p:spPr>
        <p:txBody>
          <a:bodyPr lIns="0" tIns="0" rIns="0" bIns="0"/>
          <a:lstStyle/>
          <a:p>
            <a:r>
              <a:rPr lang="es-ES" altLang="en-US">
                <a:latin typeface="12 pt. Helvetica* 85 Heavy   08"/>
                <a:ea typeface="12 pt. Helvetica* 85 Heavy   08"/>
                <a:cs typeface="12 pt. Helvetica* 85 Heavy   08"/>
                <a:sym typeface="12 pt. Helvetica* 85 Heavy   08"/>
              </a:rPr>
              <a:t>Proyección del flujo de fondos</a:t>
            </a:r>
          </a:p>
        </p:txBody>
      </p:sp>
      <p:sp>
        <p:nvSpPr>
          <p:cNvPr id="19459" name="Shape 91"/>
          <p:cNvSpPr>
            <a:spLocks noGrp="1"/>
          </p:cNvSpPr>
          <p:nvPr>
            <p:ph type="body" idx="1"/>
          </p:nvPr>
        </p:nvSpPr>
        <p:spPr>
          <a:xfrm>
            <a:off x="557213" y="2012950"/>
            <a:ext cx="6283325" cy="5083175"/>
          </a:xfrm>
        </p:spPr>
        <p:txBody>
          <a:bodyPr lIns="0" tIns="0" rIns="0" bIns="0"/>
          <a:lstStyle/>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El efectivo que ingresa al negocio y el efectivo que egresa de esta</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El flujo de fondos </a:t>
            </a:r>
            <a:r>
              <a:rPr lang="es-ES" altLang="en-US" sz="2800">
                <a:solidFill>
                  <a:srgbClr val="002060"/>
                </a:solidFill>
                <a:latin typeface="12 pt Helvetica* 55 Roman   054"/>
                <a:ea typeface="12 pt Helvetica* 55 Roman   054"/>
                <a:cs typeface="12 pt Helvetica* 55 Roman   054"/>
                <a:sym typeface="Helvetica Neue"/>
              </a:rPr>
              <a:t>futuro</a:t>
            </a:r>
            <a:r>
              <a:rPr lang="es-ES" altLang="en-US" sz="2800">
                <a:solidFill>
                  <a:srgbClr val="002060"/>
                </a:solidFill>
                <a:latin typeface="12 pt Helvetica* 55 Roman   054"/>
                <a:ea typeface="12 pt Helvetica* 55 Roman   054"/>
                <a:cs typeface="12 pt Helvetica* 55 Roman   054"/>
                <a:sym typeface="12 pt Helvetica* 55 Roman   054"/>
              </a:rPr>
              <a:t> durante </a:t>
            </a:r>
            <a:br>
              <a:rPr lang="es-ES" altLang="en-US" sz="2800">
                <a:solidFill>
                  <a:srgbClr val="002060"/>
                </a:solidFill>
                <a:latin typeface="12 pt Helvetica* 55 Roman   054"/>
                <a:ea typeface="12 pt Helvetica* 55 Roman   054"/>
                <a:cs typeface="12 pt Helvetica* 55 Roman   054"/>
                <a:sym typeface="12 pt Helvetica* 55 Roman   054"/>
              </a:rPr>
            </a:br>
            <a:r>
              <a:rPr lang="es-ES" altLang="en-US" sz="2800">
                <a:solidFill>
                  <a:srgbClr val="002060"/>
                </a:solidFill>
                <a:latin typeface="12 pt Helvetica* 55 Roman   054"/>
                <a:ea typeface="12 pt Helvetica* 55 Roman   054"/>
                <a:cs typeface="12 pt Helvetica* 55 Roman   054"/>
                <a:sym typeface="12 pt Helvetica* 55 Roman   054"/>
              </a:rPr>
              <a:t>un período de tiempo específico</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Si los recibos de efectivo</a:t>
            </a:r>
            <a:br>
              <a:rPr lang="es-ES" altLang="en-US" sz="2800">
                <a:solidFill>
                  <a:srgbClr val="002060"/>
                </a:solidFill>
                <a:latin typeface="12 pt Helvetica* 55 Roman   054"/>
                <a:ea typeface="12 pt Helvetica* 55 Roman   054"/>
                <a:cs typeface="12 pt Helvetica* 55 Roman   054"/>
                <a:sym typeface="12 pt Helvetica* 55 Roman   054"/>
              </a:rPr>
            </a:br>
            <a:r>
              <a:rPr lang="es-ES" altLang="en-US" sz="2800">
                <a:solidFill>
                  <a:srgbClr val="002060"/>
                </a:solidFill>
                <a:latin typeface="12 pt Helvetica* 55 Roman   054"/>
                <a:ea typeface="12 pt Helvetica* 55 Roman   054"/>
                <a:cs typeface="12 pt Helvetica* 55 Roman   054"/>
                <a:sym typeface="12 pt Helvetica* 55 Roman   054"/>
              </a:rPr>
              <a:t>(entrada de fondos) proyectados serán suficientes para cubrir</a:t>
            </a:r>
            <a:br>
              <a:rPr lang="es-ES" altLang="en-US" sz="2800">
                <a:solidFill>
                  <a:srgbClr val="002060"/>
                </a:solidFill>
                <a:latin typeface="12 pt Helvetica* 55 Roman   054"/>
                <a:ea typeface="12 pt Helvetica* 55 Roman   054"/>
                <a:cs typeface="12 pt Helvetica* 55 Roman   054"/>
                <a:sym typeface="12 pt Helvetica* 55 Roman   054"/>
              </a:rPr>
            </a:br>
            <a:r>
              <a:rPr lang="es-ES" altLang="en-US" sz="2800">
                <a:solidFill>
                  <a:srgbClr val="002060"/>
                </a:solidFill>
                <a:latin typeface="12 pt Helvetica* 55 Roman   054"/>
                <a:ea typeface="12 pt Helvetica* 55 Roman   054"/>
                <a:cs typeface="12 pt Helvetica* 55 Roman   054"/>
                <a:sym typeface="12 pt Helvetica* 55 Roman   054"/>
              </a:rPr>
              <a:t>los desembolsos de efectivo proyectados (salida de fondos).</a:t>
            </a:r>
          </a:p>
        </p:txBody>
      </p:sp>
      <p:pic>
        <p:nvPicPr>
          <p:cNvPr id="92" name="image10.jpg" descr="C:\Documents and Settings\Susan\Local Settings\Temporary Internet Files\Content.IE5\G52FOD2Z\MP900401504[1].jpg"/>
          <p:cNvPicPr>
            <a:picLocks noChangeAspect="1"/>
          </p:cNvPicPr>
          <p:nvPr/>
        </p:nvPicPr>
        <p:blipFill>
          <a:blip r:embed="rId3"/>
          <a:stretch>
            <a:fillRect/>
          </a:stretch>
        </p:blipFill>
        <p:spPr>
          <a:xfrm>
            <a:off x="6538913" y="3136900"/>
            <a:ext cx="2071687" cy="2835275"/>
          </a:xfrm>
          <a:prstGeom prst="rect">
            <a:avLst/>
          </a:prstGeom>
          <a:ln>
            <a:solidFill/>
          </a:ln>
          <a:effectLst>
            <a:outerShdw blurRad="50800" dist="38100" dir="2700000" rotWithShape="0">
              <a:srgbClr val="000000">
                <a:alpha val="40000"/>
              </a:srgbClr>
            </a:outerShdw>
          </a:effectLst>
        </p:spPr>
      </p:pic>
      <p:sp>
        <p:nvSpPr>
          <p:cNvPr id="19461" name="Rectangle 1"/>
          <p:cNvSpPr>
            <a:spLocks noChangeArrowheads="1"/>
          </p:cNvSpPr>
          <p:nvPr/>
        </p:nvSpPr>
        <p:spPr bwMode="auto">
          <a:xfrm>
            <a:off x="533400" y="1066800"/>
            <a:ext cx="81534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lvl="1">
              <a:spcBef>
                <a:spcPts val="600"/>
              </a:spcBef>
              <a:buSzPct val="100000"/>
            </a:pPr>
            <a:r>
              <a:rPr lang="es-ES" altLang="en-US" sz="2800">
                <a:solidFill>
                  <a:srgbClr val="002060"/>
                </a:solidFill>
                <a:latin typeface="12 pt Helvetica* 55 Roman   054"/>
                <a:ea typeface="12 pt Helvetica* 55 Roman   054"/>
                <a:cs typeface="12 pt Helvetica* 55 Roman   054"/>
                <a:sym typeface="12 pt Helvetica* 55 Roman   054"/>
              </a:rPr>
              <a:t>Es un estado financiero que usa presunciones a fin de prever lo siguiente: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iterate>
                                    <p:tmAbs val="0"/>
                                  </p:iterate>
                                  <p:childTnLst>
                                    <p:set>
                                      <p:cBhvr>
                                        <p:cTn id="6" fill="hold"/>
                                        <p:tgtEl>
                                          <p:spTgt spid="92"/>
                                        </p:tgtEl>
                                        <p:attrNameLst>
                                          <p:attrName>style.visibility</p:attrName>
                                        </p:attrNameLst>
                                      </p:cBhvr>
                                      <p:to>
                                        <p:strVal val="visible"/>
                                      </p:to>
                                    </p:set>
                                    <p:animEffect transition="in" filter="fade">
                                      <p:cBhvr>
                                        <p:cTn id="7" dur="20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hape 96"/>
          <p:cNvSpPr>
            <a:spLocks noGrp="1"/>
          </p:cNvSpPr>
          <p:nvPr>
            <p:ph type="title"/>
          </p:nvPr>
        </p:nvSpPr>
        <p:spPr>
          <a:xfrm>
            <a:off x="457200" y="381000"/>
            <a:ext cx="8229600" cy="609600"/>
          </a:xfrm>
        </p:spPr>
        <p:txBody>
          <a:bodyPr lIns="0" tIns="0" rIns="0" bIns="0"/>
          <a:lstStyle/>
          <a:p>
            <a:r>
              <a:rPr lang="es-ES" altLang="en-US">
                <a:latin typeface="12 pt. Helvetica* 85 Heavy   08"/>
                <a:ea typeface="12 pt. Helvetica* 85 Heavy   08"/>
                <a:cs typeface="12 pt. Helvetica* 85 Heavy   08"/>
                <a:sym typeface="12 pt. Helvetica* 85 Heavy   08"/>
              </a:rPr>
              <a:t>Proyección del flujo de fondos</a:t>
            </a:r>
          </a:p>
        </p:txBody>
      </p:sp>
      <p:sp>
        <p:nvSpPr>
          <p:cNvPr id="20483" name="Shape 97"/>
          <p:cNvSpPr>
            <a:spLocks noGrp="1"/>
          </p:cNvSpPr>
          <p:nvPr>
            <p:ph type="body" idx="1"/>
          </p:nvPr>
        </p:nvSpPr>
        <p:spPr>
          <a:xfrm>
            <a:off x="457200" y="990600"/>
            <a:ext cx="8229600" cy="4953000"/>
          </a:xfrm>
        </p:spPr>
        <p:txBody>
          <a:bodyPr lIns="0" tIns="0" rIns="0" bIns="0"/>
          <a:lstStyle/>
          <a:p>
            <a:pPr marL="0" indent="0">
              <a:spcBef>
                <a:spcPts val="713"/>
              </a:spcBef>
              <a:buSzTx/>
              <a:buFontTx/>
              <a:buNone/>
            </a:pPr>
            <a:r>
              <a:rPr lang="es-ES" altLang="en-US">
                <a:solidFill>
                  <a:srgbClr val="C1961C"/>
                </a:solidFill>
                <a:latin typeface="12 pt. Helvetica* 85 Heavy   08"/>
                <a:ea typeface="12 pt. Helvetica* 85 Heavy   08"/>
                <a:cs typeface="12 pt. Helvetica* 85 Heavy   08"/>
                <a:sym typeface="12 pt. Helvetica* 85 Heavy   08"/>
              </a:rPr>
              <a:t>¿De qué manera puede ayudar la proyección del flujo de fondos y cuándo debe llevarse a cabo?</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Permite determinar los objetivos de venta y de gastos</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Permite determinar el punto de equilibrio</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Permite planificar las compras de los equipos necesarios para reemplazar otros o expandirse</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Permite determinar el efectivo necesario para la compra de inventario de los ciclos estacionales</a:t>
            </a:r>
          </a:p>
        </p:txBody>
      </p:sp>
      <p:sp>
        <p:nvSpPr>
          <p:cNvPr id="20484" name="Shape 98"/>
          <p:cNvSpPr>
            <a:spLocks noChangeArrowheads="1"/>
          </p:cNvSpPr>
          <p:nvPr/>
        </p:nvSpPr>
        <p:spPr bwMode="auto">
          <a:xfrm>
            <a:off x="7391400" y="5715000"/>
            <a:ext cx="1962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45719" rIns="45719">
            <a:spAutoFit/>
          </a:bodyPr>
          <a:lstStyle/>
          <a:p>
            <a:pPr>
              <a:buSzPct val="100000"/>
            </a:pPr>
            <a:r>
              <a:rPr lang="es-ES" altLang="en-US">
                <a:solidFill>
                  <a:srgbClr val="002060"/>
                </a:solidFill>
                <a:latin typeface="12 pt Helvetica* 55 Roman   054"/>
                <a:ea typeface="12 pt Helvetica* 55 Roman   054"/>
                <a:cs typeface="12 pt Helvetica* 55 Roman   054"/>
                <a:sym typeface="12 pt Helvetica* 55 Roman   054"/>
              </a:rPr>
              <a:t>Continuación ...</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hape 102"/>
          <p:cNvSpPr>
            <a:spLocks noGrp="1"/>
          </p:cNvSpPr>
          <p:nvPr>
            <p:ph type="title"/>
          </p:nvPr>
        </p:nvSpPr>
        <p:spPr>
          <a:xfrm>
            <a:off x="457200" y="381000"/>
            <a:ext cx="8229600" cy="609600"/>
          </a:xfrm>
        </p:spPr>
        <p:txBody>
          <a:bodyPr lIns="0" tIns="0" rIns="0" bIns="0"/>
          <a:lstStyle/>
          <a:p>
            <a:r>
              <a:rPr lang="es-ES" altLang="en-US">
                <a:latin typeface="12 pt. Helvetica* 85 Heavy   08"/>
                <a:ea typeface="12 pt. Helvetica* 85 Heavy   08"/>
                <a:cs typeface="12 pt. Helvetica* 85 Heavy   08"/>
                <a:sym typeface="12 pt. Helvetica* 85 Heavy   08"/>
              </a:rPr>
              <a:t>Proyección del flujo de fondos</a:t>
            </a:r>
          </a:p>
        </p:txBody>
      </p:sp>
      <p:sp>
        <p:nvSpPr>
          <p:cNvPr id="21507" name="Shape 103"/>
          <p:cNvSpPr>
            <a:spLocks noChangeArrowheads="1"/>
          </p:cNvSpPr>
          <p:nvPr/>
        </p:nvSpPr>
        <p:spPr bwMode="auto">
          <a:xfrm>
            <a:off x="457200" y="990600"/>
            <a:ext cx="82296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9" rIns="45719">
            <a:spAutoFit/>
          </a:bodyPr>
          <a:lstStyle/>
          <a:p>
            <a:pPr>
              <a:spcBef>
                <a:spcPts val="713"/>
              </a:spcBef>
              <a:buSzPct val="100000"/>
            </a:pPr>
            <a:r>
              <a:rPr lang="es-ES" altLang="en-US" sz="3000">
                <a:solidFill>
                  <a:srgbClr val="C1961C"/>
                </a:solidFill>
                <a:latin typeface="12 pt. Helvetica* 85 Heavy   08"/>
                <a:ea typeface="12 pt. Helvetica* 85 Heavy   08"/>
                <a:cs typeface="12 pt. Helvetica* 85 Heavy   08"/>
                <a:sym typeface="12 pt. Helvetica* 85 Heavy   08"/>
              </a:rPr>
              <a:t>¿Cómo es de ayuda una proyección de flujo de fondos? ¿Cuándo necesito una?</a:t>
            </a:r>
          </a:p>
        </p:txBody>
      </p:sp>
      <p:sp>
        <p:nvSpPr>
          <p:cNvPr id="21508" name="Shape 104"/>
          <p:cNvSpPr>
            <a:spLocks noGrp="1"/>
          </p:cNvSpPr>
          <p:nvPr>
            <p:ph type="body" idx="1"/>
          </p:nvPr>
        </p:nvSpPr>
        <p:spPr>
          <a:xfrm>
            <a:off x="457200" y="2141538"/>
            <a:ext cx="8229600" cy="4089400"/>
          </a:xfrm>
        </p:spPr>
        <p:txBody>
          <a:bodyPr lIns="0" tIns="0" rIns="0" bIns="0"/>
          <a:lstStyle/>
          <a:p>
            <a:pPr marL="457200" lvl="1" indent="-400050">
              <a:spcBef>
                <a:spcPts val="600"/>
              </a:spcBef>
              <a:buSzTx/>
              <a:buFont typeface="Wingdings" pitchFamily="2" charset="2"/>
              <a:buChar char="§"/>
            </a:pPr>
            <a:r>
              <a:rPr lang="es-ES" altLang="en-US" sz="2800" dirty="0">
                <a:solidFill>
                  <a:srgbClr val="002060"/>
                </a:solidFill>
                <a:latin typeface="12 pt Helvetica* 55 Roman   054"/>
                <a:ea typeface="12 pt Helvetica* 55 Roman   054"/>
                <a:cs typeface="12 pt Helvetica* 55 Roman   054"/>
                <a:sym typeface="12 pt Helvetica* 55 Roman   054"/>
              </a:rPr>
              <a:t>Permite registrar la liquidez en casos en que la contabilidad que se basa en el criterio de lo devengado oculta la realidad </a:t>
            </a:r>
          </a:p>
          <a:p>
            <a:pPr marL="457200" lvl="1" indent="-400050">
              <a:spcBef>
                <a:spcPts val="600"/>
              </a:spcBef>
              <a:buSzTx/>
              <a:buFont typeface="Wingdings" pitchFamily="2" charset="2"/>
              <a:buChar char="§"/>
            </a:pPr>
            <a:r>
              <a:rPr lang="es-ES" altLang="en-US" sz="2800" dirty="0">
                <a:solidFill>
                  <a:srgbClr val="002060"/>
                </a:solidFill>
                <a:latin typeface="12 pt Helvetica* 55 Roman   054"/>
                <a:ea typeface="12 pt Helvetica* 55 Roman   054"/>
                <a:cs typeface="12 pt Helvetica* 55 Roman   054"/>
                <a:sym typeface="12 pt Helvetica* 55 Roman   054"/>
              </a:rPr>
              <a:t>Contribuye a determinar la necesidad de financiamiento</a:t>
            </a:r>
          </a:p>
          <a:p>
            <a:pPr marL="457200" lvl="1" indent="-400050">
              <a:spcBef>
                <a:spcPts val="600"/>
              </a:spcBef>
              <a:buSzTx/>
              <a:buFont typeface="Wingdings" pitchFamily="2" charset="2"/>
              <a:buChar char="§"/>
            </a:pPr>
            <a:r>
              <a:rPr lang="es-ES" altLang="en-US" sz="2800" dirty="0">
                <a:solidFill>
                  <a:srgbClr val="002060"/>
                </a:solidFill>
                <a:latin typeface="12 pt Helvetica* 55 Roman   054"/>
                <a:ea typeface="12 pt Helvetica* 55 Roman   054"/>
                <a:cs typeface="12 pt Helvetica* 55 Roman   054"/>
                <a:sym typeface="12 pt Helvetica* 55 Roman   054"/>
              </a:rPr>
              <a:t>Le muestra a los prestamistas su habilidad para planificar y pagar la financiación.  (Suele ser un requisito en las solicitudes de préstamo).</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500063" y="338138"/>
            <a:ext cx="8229600" cy="609600"/>
          </a:xfrm>
        </p:spPr>
        <p:txBody>
          <a:bodyPr/>
          <a:lstStyle/>
          <a:p>
            <a:r>
              <a:rPr lang="es-ES" altLang="en-US" dirty="0">
                <a:latin typeface="12 pt. Helvetica* 85 Heavy   08"/>
                <a:ea typeface="Helvetica Neue"/>
                <a:cs typeface="12 pt. Helvetica* 85 Heavy   08"/>
                <a:sym typeface="12 pt. Helvetica* 85 Heavy   08"/>
              </a:rPr>
              <a:t>Agenda</a:t>
            </a:r>
          </a:p>
        </p:txBody>
      </p:sp>
      <p:sp>
        <p:nvSpPr>
          <p:cNvPr id="4099" name="Content Placeholder 2"/>
          <p:cNvSpPr>
            <a:spLocks noGrp="1"/>
          </p:cNvSpPr>
          <p:nvPr>
            <p:ph idx="1"/>
          </p:nvPr>
        </p:nvSpPr>
        <p:spPr>
          <a:xfrm>
            <a:off x="549275" y="1177925"/>
            <a:ext cx="8137525" cy="4324350"/>
          </a:xfrm>
        </p:spPr>
        <p:txBody>
          <a:bodyPr anchor="ctr">
            <a:spAutoFit/>
          </a:bodyPr>
          <a:lstStyle/>
          <a:p>
            <a:pPr>
              <a:spcBef>
                <a:spcPct val="0"/>
              </a:spcBef>
              <a:spcAft>
                <a:spcPts val="600"/>
              </a:spcAft>
              <a:buSzTx/>
            </a:pPr>
            <a:r>
              <a:rPr lang="es-ES" altLang="en-US" sz="2400" dirty="0">
                <a:latin typeface="12 pt. Helvetica* 85 Heavy   08"/>
                <a:ea typeface="12 pt. Helvetica* 85 Heavy   08"/>
                <a:cs typeface="12 pt. Helvetica* 85 Heavy   08"/>
                <a:sym typeface="12 pt. Helvetica* 85 Heavy   08"/>
              </a:rPr>
              <a:t>La bienvenida, cuestionario previo a la capacitación, agenda y objetivos de aprendizaje</a:t>
            </a:r>
          </a:p>
          <a:p>
            <a:pPr>
              <a:spcBef>
                <a:spcPct val="0"/>
              </a:spcBef>
              <a:spcAft>
                <a:spcPts val="600"/>
              </a:spcAft>
              <a:buSzTx/>
            </a:pPr>
            <a:r>
              <a:rPr lang="es-ES" altLang="en-US" sz="2400" dirty="0">
                <a:latin typeface="12 pt. Helvetica* 85 Heavy   08"/>
                <a:ea typeface="12 pt. Helvetica* 85 Heavy   08"/>
                <a:cs typeface="12 pt. Helvetica* 85 Heavy   08"/>
                <a:sym typeface="12 pt. Helvetica* 85 Heavy   08"/>
              </a:rPr>
              <a:t>Beneficios de la administración financiera</a:t>
            </a:r>
          </a:p>
          <a:p>
            <a:pPr>
              <a:spcBef>
                <a:spcPct val="0"/>
              </a:spcBef>
              <a:spcAft>
                <a:spcPts val="600"/>
              </a:spcAft>
              <a:buSzTx/>
            </a:pPr>
            <a:r>
              <a:rPr lang="es-ES" altLang="en-US" sz="2400" dirty="0">
                <a:latin typeface="12 pt. Helvetica* 85 Heavy   08"/>
                <a:ea typeface="12 pt. Helvetica* 85 Heavy   08"/>
                <a:cs typeface="12 pt. Helvetica* 85 Heavy   08"/>
                <a:sym typeface="12 pt. Helvetica* 85 Heavy   08"/>
              </a:rPr>
              <a:t>Elaboración de presupuestos</a:t>
            </a:r>
          </a:p>
          <a:p>
            <a:pPr>
              <a:spcBef>
                <a:spcPct val="0"/>
              </a:spcBef>
              <a:spcAft>
                <a:spcPts val="600"/>
              </a:spcAft>
              <a:buSzTx/>
            </a:pPr>
            <a:r>
              <a:rPr lang="es-ES" altLang="en-US" sz="2400" dirty="0">
                <a:latin typeface="12 pt. Helvetica* 85 Heavy   08"/>
                <a:ea typeface="12 pt. Helvetica* 85 Heavy   08"/>
                <a:cs typeface="12 pt. Helvetica* 85 Heavy   08"/>
                <a:sym typeface="12 pt. Helvetica* 85 Heavy   08"/>
              </a:rPr>
              <a:t>Contabilidad</a:t>
            </a:r>
          </a:p>
          <a:p>
            <a:pPr>
              <a:spcBef>
                <a:spcPct val="0"/>
              </a:spcBef>
              <a:spcAft>
                <a:spcPts val="600"/>
              </a:spcAft>
              <a:buSzTx/>
            </a:pPr>
            <a:r>
              <a:rPr lang="es-ES" altLang="en-US" sz="2400" dirty="0">
                <a:latin typeface="12 pt. Helvetica* 85 Heavy   08"/>
                <a:ea typeface="12 pt. Helvetica* 85 Heavy   08"/>
                <a:cs typeface="12 pt. Helvetica* 85 Heavy   08"/>
                <a:sym typeface="12 pt. Helvetica* 85 Heavy   08"/>
              </a:rPr>
              <a:t>Estados financieros</a:t>
            </a:r>
          </a:p>
          <a:p>
            <a:pPr>
              <a:spcBef>
                <a:spcPct val="0"/>
              </a:spcBef>
              <a:spcAft>
                <a:spcPts val="600"/>
              </a:spcAft>
              <a:buSzTx/>
            </a:pPr>
            <a:r>
              <a:rPr lang="es-ES" altLang="en-US" sz="2400" dirty="0">
                <a:latin typeface="12 pt. Helvetica* 85 Heavy   08"/>
                <a:ea typeface="12 pt. Helvetica* 85 Heavy   08"/>
                <a:cs typeface="12 pt. Helvetica* 85 Heavy   08"/>
                <a:sym typeface="12 pt. Helvetica* 85 Heavy   08"/>
              </a:rPr>
              <a:t>Financiamiento del negocio</a:t>
            </a:r>
          </a:p>
          <a:p>
            <a:pPr>
              <a:spcBef>
                <a:spcPct val="0"/>
              </a:spcBef>
              <a:spcAft>
                <a:spcPts val="600"/>
              </a:spcAft>
              <a:buSzTx/>
            </a:pPr>
            <a:r>
              <a:rPr lang="es-ES" altLang="en-US" sz="2400" dirty="0">
                <a:latin typeface="12 pt. Helvetica* 85 Heavy   08"/>
                <a:ea typeface="12 pt. Helvetica* 85 Heavy   08"/>
                <a:cs typeface="12 pt. Helvetica* 85 Heavy   08"/>
                <a:sym typeface="12 pt. Helvetica* 85 Heavy   08"/>
              </a:rPr>
              <a:t>Puntos clave para recordar</a:t>
            </a:r>
          </a:p>
          <a:p>
            <a:pPr>
              <a:spcBef>
                <a:spcPct val="0"/>
              </a:spcBef>
              <a:spcAft>
                <a:spcPts val="600"/>
              </a:spcAft>
              <a:buSzTx/>
            </a:pPr>
            <a:r>
              <a:rPr lang="es-ES" altLang="en-US" sz="2400" dirty="0">
                <a:latin typeface="12 pt. Helvetica* 85 Heavy   08"/>
                <a:ea typeface="12 pt. Helvetica* 85 Heavy   08"/>
                <a:cs typeface="12 pt. Helvetica* 85 Heavy   08"/>
                <a:sym typeface="12 pt. Helvetica* 85 Heavy   08"/>
              </a:rPr>
              <a:t>Resumen, cuestionario de evaluación y formulario de evaluación</a:t>
            </a:r>
          </a:p>
        </p:txBody>
      </p:sp>
      <p:pic>
        <p:nvPicPr>
          <p:cNvPr id="4100"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87285" y="2389211"/>
            <a:ext cx="2404290" cy="2303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hape 108"/>
          <p:cNvSpPr>
            <a:spLocks noGrp="1"/>
          </p:cNvSpPr>
          <p:nvPr>
            <p:ph type="title"/>
          </p:nvPr>
        </p:nvSpPr>
        <p:spPr>
          <a:xfrm>
            <a:off x="457200" y="381000"/>
            <a:ext cx="8229600" cy="609600"/>
          </a:xfrm>
        </p:spPr>
        <p:txBody>
          <a:bodyPr lIns="0" tIns="0" rIns="0" bIns="0"/>
          <a:lstStyle/>
          <a:p>
            <a:r>
              <a:rPr lang="es-ES" altLang="en-US" sz="3200">
                <a:latin typeface="12 pt. Helvetica* 85 Heavy   08"/>
                <a:ea typeface="12 pt. Helvetica* 85 Heavy   08"/>
                <a:cs typeface="12 pt. Helvetica* 85 Heavy   08"/>
                <a:sym typeface="12 pt. Helvetica* 85 Heavy   08"/>
              </a:rPr>
              <a:t>Ejemplo de proyección del flujo de fondos</a:t>
            </a:r>
          </a:p>
        </p:txBody>
      </p:sp>
      <p:sp>
        <p:nvSpPr>
          <p:cNvPr id="109" name="Shape 109"/>
          <p:cNvSpPr>
            <a:spLocks noGrp="1"/>
          </p:cNvSpPr>
          <p:nvPr>
            <p:ph type="body" idx="1"/>
          </p:nvPr>
        </p:nvSpPr>
        <p:spPr>
          <a:xfrm>
            <a:off x="457200" y="990600"/>
            <a:ext cx="8229600" cy="598488"/>
          </a:xfrm>
        </p:spPr>
        <p:txBody>
          <a:bodyPr lIns="0" tIns="0" rIns="0" bIns="0">
            <a:normAutofit fontScale="77500" lnSpcReduction="20000"/>
          </a:bodyPr>
          <a:lstStyle/>
          <a:p>
            <a:pPr marL="331788" indent="-331788" defTabSz="885825">
              <a:spcBef>
                <a:spcPts val="600"/>
              </a:spcBef>
              <a:buSzTx/>
              <a:buFontTx/>
              <a:buNone/>
              <a:defRPr/>
            </a:pPr>
            <a:r>
              <a:rPr lang="es-ES" altLang="en-US" sz="2900" dirty="0">
                <a:latin typeface="12 pt. Helvetica* 85 Heavy   08"/>
                <a:ea typeface="12 pt. Helvetica* 85 Heavy   08"/>
                <a:cs typeface="12 pt. Helvetica* 85 Heavy   08"/>
                <a:sym typeface="12 pt. Helvetica* 85 Heavy   08"/>
              </a:rPr>
              <a:t>Veamos un ejemplo de una proyección del flujo de fondos.</a:t>
            </a:r>
          </a:p>
        </p:txBody>
      </p:sp>
      <p:graphicFrame>
        <p:nvGraphicFramePr>
          <p:cNvPr id="110" name="Table 110"/>
          <p:cNvGraphicFramePr>
            <a:graphicFrameLocks noGrp="1"/>
          </p:cNvGraphicFramePr>
          <p:nvPr/>
        </p:nvGraphicFramePr>
        <p:xfrm>
          <a:off x="5311775" y="1452563"/>
          <a:ext cx="2944813" cy="4514856"/>
        </p:xfrm>
        <a:graphic>
          <a:graphicData uri="http://schemas.openxmlformats.org/drawingml/2006/table">
            <a:tbl>
              <a:tblPr/>
              <a:tblGrid>
                <a:gridCol w="1776413">
                  <a:extLst>
                    <a:ext uri="{9D8B030D-6E8A-4147-A177-3AD203B41FA5}">
                      <a16:colId xmlns:a16="http://schemas.microsoft.com/office/drawing/2014/main" val="20000"/>
                    </a:ext>
                  </a:extLst>
                </a:gridCol>
                <a:gridCol w="434975">
                  <a:extLst>
                    <a:ext uri="{9D8B030D-6E8A-4147-A177-3AD203B41FA5}">
                      <a16:colId xmlns:a16="http://schemas.microsoft.com/office/drawing/2014/main" val="20001"/>
                    </a:ext>
                  </a:extLst>
                </a:gridCol>
                <a:gridCol w="344487">
                  <a:extLst>
                    <a:ext uri="{9D8B030D-6E8A-4147-A177-3AD203B41FA5}">
                      <a16:colId xmlns:a16="http://schemas.microsoft.com/office/drawing/2014/main" val="20002"/>
                    </a:ext>
                  </a:extLst>
                </a:gridCol>
                <a:gridCol w="388938">
                  <a:extLst>
                    <a:ext uri="{9D8B030D-6E8A-4147-A177-3AD203B41FA5}">
                      <a16:colId xmlns:a16="http://schemas.microsoft.com/office/drawing/2014/main" val="20003"/>
                    </a:ext>
                  </a:extLst>
                </a:gridCol>
              </a:tblGrid>
              <a:tr h="194624">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1" i="0" u="none" strike="noStrike" cap="none" normalizeH="0" baseline="0" noProof="0" dirty="0">
                          <a:ln>
                            <a:noFill/>
                          </a:ln>
                          <a:solidFill>
                            <a:srgbClr val="000000"/>
                          </a:solidFill>
                          <a:effectLst/>
                          <a:latin typeface="Arial" pitchFamily="34" charset="0"/>
                          <a:cs typeface="Arial" pitchFamily="34" charset="0"/>
                          <a:sym typeface="Arial" pitchFamily="34" charset="0"/>
                        </a:rPr>
                        <a:t>Fuentes de Efectivo</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ES" altLang="en-US" sz="600" b="1" i="0" u="none" strike="noStrike" cap="none" normalizeH="0" baseline="0" noProof="0" dirty="0">
                          <a:ln>
                            <a:noFill/>
                          </a:ln>
                          <a:solidFill>
                            <a:srgbClr val="000000"/>
                          </a:solidFill>
                          <a:effectLst/>
                          <a:latin typeface="Arial" pitchFamily="34" charset="0"/>
                          <a:cs typeface="Arial" pitchFamily="34" charset="0"/>
                          <a:sym typeface="Arial" pitchFamily="34" charset="0"/>
                        </a:rPr>
                        <a:t>Saldos iniciales*</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ES" altLang="en-US" sz="600" b="1" i="0" u="none" strike="noStrike" cap="none" normalizeH="0" baseline="0" noProof="0" dirty="0">
                          <a:ln>
                            <a:noFill/>
                          </a:ln>
                          <a:solidFill>
                            <a:srgbClr val="000000"/>
                          </a:solidFill>
                          <a:effectLst/>
                          <a:latin typeface="Arial" pitchFamily="34" charset="0"/>
                          <a:cs typeface="Arial" pitchFamily="34" charset="0"/>
                          <a:sym typeface="Arial" pitchFamily="34" charset="0"/>
                        </a:rPr>
                        <a:t>Mes 1</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Pct val="100000"/>
                        <a:buFontTx/>
                        <a:buNone/>
                        <a:tabLst/>
                      </a:pPr>
                      <a:r>
                        <a:rPr kumimoji="0" lang="es-ES" altLang="en-US" sz="600" b="1" i="0" u="none" strike="noStrike" cap="none" normalizeH="0" baseline="0" noProof="0" dirty="0">
                          <a:ln>
                            <a:noFill/>
                          </a:ln>
                          <a:solidFill>
                            <a:srgbClr val="000000"/>
                          </a:solidFill>
                          <a:effectLst/>
                          <a:latin typeface="Arial" pitchFamily="34" charset="0"/>
                          <a:cs typeface="Arial" pitchFamily="34" charset="0"/>
                          <a:sym typeface="Arial" pitchFamily="34" charset="0"/>
                        </a:rPr>
                        <a:t>Mes 2</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Efectivo inicial</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0</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0</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0C0C0"/>
                    </a:solidFill>
                  </a:tcPr>
                </a:tc>
                <a:extLst>
                  <a:ext uri="{0D108BD9-81ED-4DB2-BD59-A6C34878D82A}">
                    <a16:rowId xmlns:a16="http://schemas.microsoft.com/office/drawing/2014/main" val="10001"/>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Ventas en efectivo</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Dinero recibido de las cuentas por cobrar</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Ingresos por intereses</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Préstamo recibido</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Contribución al capital</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1" i="0" u="none" strike="noStrike" cap="none" normalizeH="0" baseline="0" noProof="0" dirty="0">
                          <a:ln>
                            <a:noFill/>
                          </a:ln>
                          <a:solidFill>
                            <a:srgbClr val="000000"/>
                          </a:solidFill>
                          <a:effectLst/>
                          <a:latin typeface="Arial" pitchFamily="34" charset="0"/>
                          <a:cs typeface="Arial" pitchFamily="34" charset="0"/>
                          <a:sym typeface="Arial" pitchFamily="34" charset="0"/>
                        </a:rPr>
                        <a:t>Total de efectivo disponible</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0</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0</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0</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0C0C0"/>
                    </a:solidFill>
                  </a:tcPr>
                </a:tc>
                <a:extLst>
                  <a:ext uri="{0D108BD9-81ED-4DB2-BD59-A6C34878D82A}">
                    <a16:rowId xmlns:a16="http://schemas.microsoft.com/office/drawing/2014/main" val="10007"/>
                  </a:ext>
                </a:extLst>
              </a:tr>
              <a:tr h="117485">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117485">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1" i="0" u="none" strike="noStrike" cap="none" normalizeH="0" baseline="0" noProof="0" dirty="0">
                          <a:ln>
                            <a:noFill/>
                          </a:ln>
                          <a:solidFill>
                            <a:srgbClr val="000000"/>
                          </a:solidFill>
                          <a:effectLst/>
                          <a:latin typeface="Arial" pitchFamily="34" charset="0"/>
                          <a:cs typeface="Arial" pitchFamily="34" charset="0"/>
                          <a:sym typeface="Arial" pitchFamily="34" charset="0"/>
                        </a:rPr>
                        <a:t>Usos operativos del efectivo</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Mano de obra contratada</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Salarios</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Cargas sociales</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Alquiler</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Teléfono</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4"/>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Materiales de oficina</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5"/>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Servicios públicos</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6"/>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Viajes</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7"/>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Seguro</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8"/>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Licencias</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9"/>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Mercadotecnia</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0"/>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Honorarios profesionales</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1"/>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Otros</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2"/>
                  </a:ext>
                </a:extLst>
              </a:tr>
              <a:tr h="406434">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3"/>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1" i="0" u="none" strike="noStrike" cap="none" normalizeH="0" baseline="0" noProof="0" dirty="0">
                          <a:ln>
                            <a:noFill/>
                          </a:ln>
                          <a:solidFill>
                            <a:srgbClr val="000000"/>
                          </a:solidFill>
                          <a:effectLst/>
                          <a:latin typeface="Arial" pitchFamily="34" charset="0"/>
                          <a:cs typeface="Arial" pitchFamily="34" charset="0"/>
                          <a:sym typeface="Arial" pitchFamily="34" charset="0"/>
                        </a:rPr>
                        <a:t>Total de usos operativos</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0</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0</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0</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0C0C0"/>
                    </a:solidFill>
                  </a:tcPr>
                </a:tc>
                <a:extLst>
                  <a:ext uri="{0D108BD9-81ED-4DB2-BD59-A6C34878D82A}">
                    <a16:rowId xmlns:a16="http://schemas.microsoft.com/office/drawing/2014/main" val="10024"/>
                  </a:ext>
                </a:extLst>
              </a:tr>
              <a:tr h="117485">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5"/>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1" i="0" u="none" strike="noStrike" cap="none" normalizeH="0" baseline="0" noProof="0" dirty="0">
                          <a:ln>
                            <a:noFill/>
                          </a:ln>
                          <a:solidFill>
                            <a:srgbClr val="000000"/>
                          </a:solidFill>
                          <a:effectLst/>
                          <a:latin typeface="Arial" pitchFamily="34" charset="0"/>
                          <a:cs typeface="Arial" pitchFamily="34" charset="0"/>
                          <a:sym typeface="Arial" pitchFamily="34" charset="0"/>
                        </a:rPr>
                        <a:t>Efectivo neto</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0</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0</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0</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0C0C0"/>
                    </a:solidFill>
                  </a:tcPr>
                </a:tc>
                <a:extLst>
                  <a:ext uri="{0D108BD9-81ED-4DB2-BD59-A6C34878D82A}">
                    <a16:rowId xmlns:a16="http://schemas.microsoft.com/office/drawing/2014/main" val="10026"/>
                  </a:ext>
                </a:extLst>
              </a:tr>
              <a:tr h="117485">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1" i="0" u="none" strike="noStrike" cap="none" normalizeH="0" baseline="0" noProof="0" dirty="0">
                          <a:ln>
                            <a:noFill/>
                          </a:ln>
                          <a:solidFill>
                            <a:srgbClr val="000000"/>
                          </a:solidFill>
                          <a:effectLst/>
                          <a:latin typeface="Arial" pitchFamily="34" charset="0"/>
                          <a:cs typeface="Arial" pitchFamily="34" charset="0"/>
                          <a:sym typeface="Arial" pitchFamily="34" charset="0"/>
                        </a:rPr>
                        <a:t>Usos no operativos del efectivo</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7"/>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Servicio de la deuda</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8"/>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Compras de equipos</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9"/>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Impuestos al trabajo independiente</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30"/>
                  </a:ext>
                </a:extLst>
              </a:tr>
              <a:tr h="194624">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Remuneración para el dueño     o     compensación ejecutiva</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31"/>
                  </a:ext>
                </a:extLst>
              </a:tr>
              <a:tr h="117485">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Compras de inventario</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 </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32"/>
                  </a:ext>
                </a:extLst>
              </a:tr>
              <a:tr h="194624">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1" i="0" u="none" strike="noStrike" cap="none" normalizeH="0" baseline="0" noProof="0" dirty="0">
                          <a:ln>
                            <a:noFill/>
                          </a:ln>
                          <a:solidFill>
                            <a:srgbClr val="000000"/>
                          </a:solidFill>
                          <a:effectLst/>
                          <a:latin typeface="Arial" pitchFamily="34" charset="0"/>
                          <a:cs typeface="Arial" pitchFamily="34" charset="0"/>
                          <a:sym typeface="Arial" pitchFamily="34" charset="0"/>
                        </a:rPr>
                        <a:t>balance de efectivo al final del periodo o mes (ver Opening Cash)</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0</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0</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0" fontAlgn="base" latinLnBrk="0" hangingPunct="0">
                        <a:lnSpc>
                          <a:spcPct val="100000"/>
                        </a:lnSpc>
                        <a:spcBef>
                          <a:spcPct val="0"/>
                        </a:spcBef>
                        <a:spcAft>
                          <a:spcPct val="0"/>
                        </a:spcAft>
                        <a:buClrTx/>
                        <a:buSzPct val="100000"/>
                        <a:buFontTx/>
                        <a:buNone/>
                        <a:tabLst/>
                      </a:pPr>
                      <a:r>
                        <a:rPr kumimoji="0" lang="es-ES" altLang="en-US" sz="600" b="0" i="0" u="none" strike="noStrike" cap="none" normalizeH="0" baseline="0" noProof="0" dirty="0">
                          <a:ln>
                            <a:noFill/>
                          </a:ln>
                          <a:solidFill>
                            <a:srgbClr val="000000"/>
                          </a:solidFill>
                          <a:effectLst/>
                          <a:latin typeface="Arial" pitchFamily="34" charset="0"/>
                          <a:cs typeface="Arial" pitchFamily="34" charset="0"/>
                          <a:sym typeface="Arial" pitchFamily="34" charset="0"/>
                        </a:rPr>
                        <a:t>0</a:t>
                      </a:r>
                    </a:p>
                  </a:txBody>
                  <a:tcPr marL="5864" marR="5864" marT="5864" marB="5864"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C0C0C0"/>
                    </a:solidFill>
                  </a:tcPr>
                </a:tc>
                <a:extLst>
                  <a:ext uri="{0D108BD9-81ED-4DB2-BD59-A6C34878D82A}">
                    <a16:rowId xmlns:a16="http://schemas.microsoft.com/office/drawing/2014/main" val="10033"/>
                  </a:ext>
                </a:extLst>
              </a:tr>
            </a:tbl>
          </a:graphicData>
        </a:graphic>
      </p:graphicFrame>
      <p:sp>
        <p:nvSpPr>
          <p:cNvPr id="22709" name="Shape 111"/>
          <p:cNvSpPr>
            <a:spLocks noChangeArrowheads="1"/>
          </p:cNvSpPr>
          <p:nvPr/>
        </p:nvSpPr>
        <p:spPr bwMode="auto">
          <a:xfrm>
            <a:off x="717550" y="1423988"/>
            <a:ext cx="25384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9" rIns="45719">
            <a:spAutoFit/>
          </a:bodyPr>
          <a:lstStyle/>
          <a:p>
            <a:pPr marL="342900" indent="-342900" algn="r">
              <a:spcBef>
                <a:spcPts val="600"/>
              </a:spcBef>
              <a:buSzPct val="100000"/>
            </a:pPr>
            <a:r>
              <a:rPr lang="es-ES" altLang="en-US" sz="1400">
                <a:solidFill>
                  <a:srgbClr val="132F5A"/>
                </a:solidFill>
                <a:latin typeface="12 pt. Helvetica* 85 Heavy   08"/>
                <a:ea typeface="12 pt. Helvetica* 85 Heavy   08"/>
                <a:cs typeface="12 pt. Helvetica* 85 Heavy   08"/>
                <a:sym typeface="12 pt. Helvetica* 85 Heavy   08"/>
              </a:rPr>
              <a:t>Fuentes de Efectivo</a:t>
            </a:r>
          </a:p>
        </p:txBody>
      </p:sp>
      <p:sp>
        <p:nvSpPr>
          <p:cNvPr id="22710" name="Shape 112"/>
          <p:cNvSpPr>
            <a:spLocks noChangeArrowheads="1"/>
          </p:cNvSpPr>
          <p:nvPr/>
        </p:nvSpPr>
        <p:spPr bwMode="auto">
          <a:xfrm>
            <a:off x="714375" y="2490788"/>
            <a:ext cx="25384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9" rIns="45719">
            <a:spAutoFit/>
          </a:bodyPr>
          <a:lstStyle/>
          <a:p>
            <a:pPr marL="342900" indent="-342900" algn="r">
              <a:spcBef>
                <a:spcPts val="600"/>
              </a:spcBef>
              <a:buSzPct val="100000"/>
            </a:pPr>
            <a:r>
              <a:rPr lang="es-ES" altLang="en-US" sz="1400">
                <a:solidFill>
                  <a:srgbClr val="132F5A"/>
                </a:solidFill>
                <a:latin typeface="12 pt. Helvetica* 85 Heavy   08"/>
                <a:ea typeface="12 pt. Helvetica* 85 Heavy   08"/>
                <a:cs typeface="12 pt. Helvetica* 85 Heavy   08"/>
                <a:sym typeface="12 pt. Helvetica* 85 Heavy   08"/>
              </a:rPr>
              <a:t>Usos operativos del efectivo</a:t>
            </a:r>
          </a:p>
        </p:txBody>
      </p:sp>
      <p:sp>
        <p:nvSpPr>
          <p:cNvPr id="22711" name="Shape 113"/>
          <p:cNvSpPr>
            <a:spLocks noChangeArrowheads="1"/>
          </p:cNvSpPr>
          <p:nvPr/>
        </p:nvSpPr>
        <p:spPr bwMode="auto">
          <a:xfrm>
            <a:off x="457200" y="4581525"/>
            <a:ext cx="27987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9" rIns="45719">
            <a:spAutoFit/>
          </a:bodyPr>
          <a:lstStyle/>
          <a:p>
            <a:pPr marL="342900" indent="-342900" algn="r">
              <a:spcBef>
                <a:spcPts val="600"/>
              </a:spcBef>
              <a:buSzPct val="100000"/>
            </a:pPr>
            <a:r>
              <a:rPr lang="es-ES" altLang="en-US" sz="1400">
                <a:solidFill>
                  <a:srgbClr val="132F5A"/>
                </a:solidFill>
                <a:latin typeface="12 pt. Helvetica* 85 Heavy   08"/>
                <a:ea typeface="12 pt. Helvetica* 85 Heavy   08"/>
                <a:cs typeface="12 pt. Helvetica* 85 Heavy   08"/>
                <a:sym typeface="12 pt. Helvetica* 85 Heavy   08"/>
              </a:rPr>
              <a:t>Usos no operativos del efectivo</a:t>
            </a:r>
          </a:p>
        </p:txBody>
      </p:sp>
      <p:sp>
        <p:nvSpPr>
          <p:cNvPr id="22712" name="Shape 114"/>
          <p:cNvSpPr>
            <a:spLocks noChangeArrowheads="1"/>
          </p:cNvSpPr>
          <p:nvPr/>
        </p:nvSpPr>
        <p:spPr bwMode="auto">
          <a:xfrm>
            <a:off x="3397250" y="1454150"/>
            <a:ext cx="1839913" cy="269875"/>
          </a:xfrm>
          <a:prstGeom prst="rightArrow">
            <a:avLst>
              <a:gd name="adj1" fmla="val 50000"/>
              <a:gd name="adj2" fmla="val 49996"/>
            </a:avLst>
          </a:prstGeom>
          <a:solidFill>
            <a:srgbClr val="4F81BD"/>
          </a:solidFill>
          <a:ln w="25400">
            <a:solidFill>
              <a:srgbClr val="3A5E8A"/>
            </a:solidFill>
            <a:miter lim="800000"/>
            <a:headEnd/>
            <a:tailEnd/>
          </a:ln>
        </p:spPr>
        <p:txBody>
          <a:bodyPr lIns="0" tIns="0" rIns="0" bIns="0" anchor="ctr"/>
          <a:lstStyle/>
          <a:p>
            <a:pPr algn="ctr" eaLnBrk="1" hangingPunct="1"/>
            <a:endParaRPr lang="es-ES" altLang="en-US">
              <a:solidFill>
                <a:srgbClr val="FFFFFF"/>
              </a:solidFill>
            </a:endParaRPr>
          </a:p>
        </p:txBody>
      </p:sp>
      <p:sp>
        <p:nvSpPr>
          <p:cNvPr id="22713" name="Shape 115"/>
          <p:cNvSpPr>
            <a:spLocks noChangeArrowheads="1"/>
          </p:cNvSpPr>
          <p:nvPr/>
        </p:nvSpPr>
        <p:spPr bwMode="auto">
          <a:xfrm>
            <a:off x="3397250" y="2520950"/>
            <a:ext cx="1839913" cy="269875"/>
          </a:xfrm>
          <a:prstGeom prst="rightArrow">
            <a:avLst>
              <a:gd name="adj1" fmla="val 50000"/>
              <a:gd name="adj2" fmla="val 49996"/>
            </a:avLst>
          </a:prstGeom>
          <a:solidFill>
            <a:srgbClr val="4F81BD"/>
          </a:solidFill>
          <a:ln w="25400">
            <a:solidFill>
              <a:srgbClr val="3A5E8A"/>
            </a:solidFill>
            <a:miter lim="800000"/>
            <a:headEnd/>
            <a:tailEnd/>
          </a:ln>
        </p:spPr>
        <p:txBody>
          <a:bodyPr lIns="0" tIns="0" rIns="0" bIns="0" anchor="ctr"/>
          <a:lstStyle/>
          <a:p>
            <a:pPr algn="ctr" eaLnBrk="1" hangingPunct="1"/>
            <a:endParaRPr lang="es-ES" altLang="en-US">
              <a:solidFill>
                <a:srgbClr val="FFFFFF"/>
              </a:solidFill>
            </a:endParaRPr>
          </a:p>
        </p:txBody>
      </p:sp>
      <p:sp>
        <p:nvSpPr>
          <p:cNvPr id="22714" name="Shape 116"/>
          <p:cNvSpPr>
            <a:spLocks noChangeArrowheads="1"/>
          </p:cNvSpPr>
          <p:nvPr/>
        </p:nvSpPr>
        <p:spPr bwMode="auto">
          <a:xfrm>
            <a:off x="3397250" y="4611688"/>
            <a:ext cx="1839913" cy="269875"/>
          </a:xfrm>
          <a:prstGeom prst="rightArrow">
            <a:avLst>
              <a:gd name="adj1" fmla="val 50000"/>
              <a:gd name="adj2" fmla="val 49996"/>
            </a:avLst>
          </a:prstGeom>
          <a:solidFill>
            <a:srgbClr val="4F81BD"/>
          </a:solidFill>
          <a:ln w="25400">
            <a:solidFill>
              <a:srgbClr val="3A5E8A"/>
            </a:solidFill>
            <a:miter lim="800000"/>
            <a:headEnd/>
            <a:tailEnd/>
          </a:ln>
        </p:spPr>
        <p:txBody>
          <a:bodyPr lIns="0" tIns="0" rIns="0" bIns="0" anchor="ctr"/>
          <a:lstStyle/>
          <a:p>
            <a:pPr algn="ctr" eaLnBrk="1" hangingPunct="1"/>
            <a:endParaRPr lang="es-ES" altLang="en-US">
              <a:solidFill>
                <a:srgbClr val="FFFFFF"/>
              </a:solidFill>
            </a:endParaRP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Shape 120"/>
          <p:cNvSpPr>
            <a:spLocks noGrp="1"/>
          </p:cNvSpPr>
          <p:nvPr>
            <p:ph type="title"/>
          </p:nvPr>
        </p:nvSpPr>
        <p:spPr>
          <a:xfrm>
            <a:off x="457200" y="461963"/>
            <a:ext cx="8229600" cy="609600"/>
          </a:xfrm>
        </p:spPr>
        <p:txBody>
          <a:bodyPr lIns="0" tIns="0" rIns="0" bIns="0">
            <a:normAutofit fontScale="90000"/>
          </a:bodyPr>
          <a:lstStyle/>
          <a:p>
            <a:pPr defTabSz="758825">
              <a:defRPr/>
            </a:pPr>
            <a:r>
              <a:rPr lang="es-ES" altLang="en-US" sz="2900" dirty="0">
                <a:latin typeface="12 pt. Helvetica* 85 Heavy   08"/>
                <a:ea typeface="12 pt. Helvetica* 85 Heavy   08"/>
                <a:cs typeface="12 pt. Helvetica* 85 Heavy   08"/>
                <a:sym typeface="12 pt. Helvetica* 85 Heavy   08"/>
              </a:rPr>
              <a:t>Temas para debate N.°3: Proyección del flujo de fondos</a:t>
            </a:r>
          </a:p>
        </p:txBody>
      </p:sp>
      <p:sp>
        <p:nvSpPr>
          <p:cNvPr id="121" name="Shape 121"/>
          <p:cNvSpPr>
            <a:spLocks noGrp="1"/>
          </p:cNvSpPr>
          <p:nvPr>
            <p:ph type="body" idx="1"/>
          </p:nvPr>
        </p:nvSpPr>
        <p:spPr>
          <a:xfrm>
            <a:off x="457200" y="1350963"/>
            <a:ext cx="8229600" cy="625475"/>
          </a:xfrm>
        </p:spPr>
        <p:txBody>
          <a:bodyPr lIns="0" tIns="0" rIns="0" bIns="0">
            <a:normAutofit fontScale="85000" lnSpcReduction="20000"/>
          </a:bodyPr>
          <a:lstStyle/>
          <a:p>
            <a:pPr marL="0" indent="0">
              <a:spcBef>
                <a:spcPts val="600"/>
              </a:spcBef>
              <a:buSzTx/>
              <a:buFontTx/>
              <a:buNone/>
              <a:defRPr/>
            </a:pPr>
            <a:r>
              <a:rPr lang="es-ES" altLang="en-US" sz="2800" dirty="0">
                <a:solidFill>
                  <a:srgbClr val="002060"/>
                </a:solidFill>
                <a:latin typeface="Helvetica" panose="020B0604020202020204" pitchFamily="34" charset="0"/>
                <a:ea typeface="Calibri" panose="020F0502020204030204" pitchFamily="34" charset="0"/>
                <a:cs typeface="Calibri" panose="020F0502020204030204" pitchFamily="34" charset="0"/>
                <a:sym typeface="Calibri" panose="020F0502020204030204" pitchFamily="34" charset="0"/>
              </a:rPr>
              <a:t>Revisen la hoja de cálculos de la proyección del flujo de fondos.</a:t>
            </a:r>
          </a:p>
        </p:txBody>
      </p:sp>
      <p:pic>
        <p:nvPicPr>
          <p:cNvPr id="23556" name="image7.png" descr="Penci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95600"/>
            <a:ext cx="1619250" cy="271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39941" name="Shape 123"/>
          <p:cNvSpPr>
            <a:spLocks noChangeArrowheads="1"/>
          </p:cNvSpPr>
          <p:nvPr/>
        </p:nvSpPr>
        <p:spPr bwMode="auto">
          <a:xfrm>
            <a:off x="1611313" y="1795463"/>
            <a:ext cx="6999287" cy="4297362"/>
          </a:xfrm>
          <a:prstGeom prst="rect">
            <a:avLst/>
          </a:prstGeom>
          <a:noFill/>
          <a:ln>
            <a:noFill/>
          </a:ln>
          <a:extLst/>
        </p:spPr>
        <p:txBody>
          <a:bodyPr lIns="45719" rIns="45719">
            <a:spAutoFit/>
          </a:bodyPr>
          <a:lstStyle>
            <a:lvl1pPr>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1pPr>
            <a:lvl2pPr marL="742950" indent="-285750">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9pPr>
          </a:lstStyle>
          <a:p>
            <a:pPr>
              <a:lnSpc>
                <a:spcPts val="3000"/>
              </a:lnSpc>
              <a:spcBef>
                <a:spcPts val="600"/>
              </a:spcBef>
              <a:buSzPct val="100000"/>
              <a:defRPr/>
            </a:pPr>
            <a:r>
              <a:rPr lang="es-ES" altLang="en-US" sz="2400" dirty="0">
                <a:solidFill>
                  <a:srgbClr val="002060"/>
                </a:solidFill>
                <a:latin typeface="Helvetica" panose="020B0604020202020204" pitchFamily="34" charset="0"/>
                <a:cs typeface="Arial" panose="020B0604020202020204" pitchFamily="34" charset="0"/>
                <a:sym typeface="Arial" panose="020B0604020202020204" pitchFamily="34" charset="0"/>
              </a:rPr>
              <a:t>A fin de aumentar el flujo de fondos, el dueño podría hacer lo siguiente:</a:t>
            </a:r>
          </a:p>
          <a:p>
            <a:pPr>
              <a:lnSpc>
                <a:spcPts val="3000"/>
              </a:lnSpc>
              <a:spcBef>
                <a:spcPts val="600"/>
              </a:spcBef>
              <a:buSzPct val="100000"/>
              <a:buFontTx/>
              <a:buAutoNum type="arabicPeriod"/>
              <a:defRPr/>
            </a:pPr>
            <a:r>
              <a:rPr lang="es-ES" altLang="en-US" sz="2400" dirty="0">
                <a:solidFill>
                  <a:srgbClr val="002060"/>
                </a:solidFill>
                <a:latin typeface="Helvetica" panose="020B0604020202020204" pitchFamily="34" charset="0"/>
                <a:cs typeface="Arial" panose="020B0604020202020204" pitchFamily="34" charset="0"/>
                <a:sym typeface="Arial" panose="020B0604020202020204" pitchFamily="34" charset="0"/>
              </a:rPr>
              <a:t> Aumentar la cantidad de artículos vendidos</a:t>
            </a:r>
          </a:p>
          <a:p>
            <a:pPr>
              <a:lnSpc>
                <a:spcPts val="3000"/>
              </a:lnSpc>
              <a:spcBef>
                <a:spcPts val="600"/>
              </a:spcBef>
              <a:buSzPct val="100000"/>
              <a:buFontTx/>
              <a:buAutoNum type="arabicPeriod"/>
              <a:defRPr/>
            </a:pPr>
            <a:r>
              <a:rPr lang="es-ES" altLang="en-US" sz="2400" dirty="0">
                <a:solidFill>
                  <a:srgbClr val="002060"/>
                </a:solidFill>
                <a:latin typeface="Helvetica" panose="020B0604020202020204" pitchFamily="34" charset="0"/>
                <a:cs typeface="Arial" panose="020B0604020202020204" pitchFamily="34" charset="0"/>
                <a:sym typeface="Arial" panose="020B0604020202020204" pitchFamily="34" charset="0"/>
              </a:rPr>
              <a:t> Aumento del precio</a:t>
            </a:r>
          </a:p>
          <a:p>
            <a:pPr>
              <a:lnSpc>
                <a:spcPts val="3000"/>
              </a:lnSpc>
              <a:spcBef>
                <a:spcPts val="600"/>
              </a:spcBef>
              <a:buSzPct val="100000"/>
              <a:buFontTx/>
              <a:buAutoNum type="arabicPeriod"/>
              <a:defRPr/>
            </a:pPr>
            <a:r>
              <a:rPr lang="es-ES" altLang="en-US" sz="2400" dirty="0">
                <a:solidFill>
                  <a:srgbClr val="002060"/>
                </a:solidFill>
                <a:latin typeface="Helvetica" panose="020B0604020202020204" pitchFamily="34" charset="0"/>
                <a:cs typeface="Arial" panose="020B0604020202020204" pitchFamily="34" charset="0"/>
                <a:sym typeface="Arial" panose="020B0604020202020204" pitchFamily="34" charset="0"/>
              </a:rPr>
              <a:t> Reducir los gastos</a:t>
            </a:r>
          </a:p>
          <a:p>
            <a:pPr marL="344488" indent="-344488">
              <a:lnSpc>
                <a:spcPts val="3000"/>
              </a:lnSpc>
              <a:spcBef>
                <a:spcPts val="600"/>
              </a:spcBef>
              <a:buSzPct val="100000"/>
              <a:buFontTx/>
              <a:buAutoNum type="arabicPeriod"/>
              <a:defRPr/>
            </a:pPr>
            <a:r>
              <a:rPr lang="es-ES" altLang="en-US" sz="2400" dirty="0">
                <a:solidFill>
                  <a:srgbClr val="002060"/>
                </a:solidFill>
                <a:latin typeface="Helvetica" panose="020B0604020202020204" pitchFamily="34" charset="0"/>
                <a:cs typeface="Arial" panose="020B0604020202020204" pitchFamily="34" charset="0"/>
                <a:sym typeface="Arial" panose="020B0604020202020204" pitchFamily="34" charset="0"/>
              </a:rPr>
              <a:t>Modificar el momento en que se efectúan los gastos</a:t>
            </a:r>
          </a:p>
          <a:p>
            <a:pPr marL="344488" indent="-344488">
              <a:lnSpc>
                <a:spcPts val="3000"/>
              </a:lnSpc>
              <a:spcBef>
                <a:spcPts val="600"/>
              </a:spcBef>
              <a:buSzPct val="100000"/>
              <a:buFontTx/>
              <a:buAutoNum type="arabicPeriod"/>
              <a:defRPr/>
            </a:pPr>
            <a:r>
              <a:rPr lang="es-ES" altLang="en-US" sz="2400" dirty="0">
                <a:solidFill>
                  <a:srgbClr val="002060"/>
                </a:solidFill>
                <a:latin typeface="Helvetica" panose="020B0604020202020204" pitchFamily="34" charset="0"/>
                <a:cs typeface="Arial" panose="020B0604020202020204" pitchFamily="34" charset="0"/>
                <a:sym typeface="Arial" panose="020B0604020202020204" pitchFamily="34" charset="0"/>
              </a:rPr>
              <a:t> Ahorrar dinero para tener la cantidad de efectivo inicial suficiente para superar el período de inicio de las operaciones</a:t>
            </a:r>
          </a:p>
        </p:txBody>
      </p:sp>
      <p:sp>
        <p:nvSpPr>
          <p:cNvPr id="23558" name="Shape 124"/>
          <p:cNvSpPr>
            <a:spLocks noChangeArrowheads="1"/>
          </p:cNvSpPr>
          <p:nvPr/>
        </p:nvSpPr>
        <p:spPr bwMode="auto">
          <a:xfrm>
            <a:off x="6456363" y="5681663"/>
            <a:ext cx="3000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45719" rIns="45719">
            <a:spAutoFit/>
          </a:bodyPr>
          <a:lstStyle/>
          <a:p>
            <a:pPr>
              <a:buSzPct val="100000"/>
            </a:pPr>
            <a:r>
              <a:rPr lang="es-ES" altLang="en-US" sz="2800">
                <a:solidFill>
                  <a:srgbClr val="002060"/>
                </a:solidFill>
                <a:latin typeface="12 pt Helvetica* 55 Roman   054"/>
                <a:ea typeface="12 pt Helvetica* 55 Roman   054"/>
                <a:cs typeface="12 pt Helvetica* 55 Roman   054"/>
                <a:sym typeface="12 pt Helvetica* 55 Roman   054"/>
              </a:rPr>
              <a:t>Continuación ...</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hape 129"/>
          <p:cNvSpPr>
            <a:spLocks noGrp="1"/>
          </p:cNvSpPr>
          <p:nvPr>
            <p:ph type="body" idx="1"/>
          </p:nvPr>
        </p:nvSpPr>
        <p:spPr>
          <a:xfrm>
            <a:off x="585788" y="1357313"/>
            <a:ext cx="3932237" cy="549275"/>
          </a:xfrm>
        </p:spPr>
        <p:txBody>
          <a:bodyPr lIns="0" tIns="0" rIns="0" bIns="0"/>
          <a:lstStyle/>
          <a:p>
            <a:pPr marL="0" indent="0">
              <a:spcBef>
                <a:spcPts val="600"/>
              </a:spcBef>
              <a:buSzTx/>
              <a:buFontTx/>
              <a:buNone/>
            </a:pPr>
            <a:r>
              <a:rPr lang="es-ES" altLang="en-US" sz="2800">
                <a:solidFill>
                  <a:srgbClr val="002060"/>
                </a:solidFill>
                <a:latin typeface="Helvetica" pitchFamily="34" charset="0"/>
                <a:ea typeface="Calibri" pitchFamily="34" charset="0"/>
                <a:cs typeface="Calibri" pitchFamily="34" charset="0"/>
                <a:sym typeface="Calibri" pitchFamily="34" charset="0"/>
              </a:rPr>
              <a:t>Continuación...</a:t>
            </a:r>
          </a:p>
        </p:txBody>
      </p:sp>
      <p:sp>
        <p:nvSpPr>
          <p:cNvPr id="24579" name="Shape 131"/>
          <p:cNvSpPr>
            <a:spLocks noChangeArrowheads="1"/>
          </p:cNvSpPr>
          <p:nvPr/>
        </p:nvSpPr>
        <p:spPr bwMode="auto">
          <a:xfrm>
            <a:off x="1638300" y="2079625"/>
            <a:ext cx="7216775" cy="386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9" rIns="45719">
            <a:spAutoFit/>
          </a:bodyPr>
          <a:lstStyle/>
          <a:p>
            <a:pPr marL="514350" indent="-514350">
              <a:lnSpc>
                <a:spcPts val="3000"/>
              </a:lnSpc>
              <a:spcBef>
                <a:spcPts val="600"/>
              </a:spcBef>
              <a:buSzPct val="100000"/>
              <a:buFont typeface="Helvetica Neue"/>
              <a:buAutoNum type="arabicPeriod" startAt="6"/>
            </a:pPr>
            <a:r>
              <a:rPr lang="es-ES" altLang="en-US" sz="2600" dirty="0">
                <a:solidFill>
                  <a:srgbClr val="002060"/>
                </a:solidFill>
                <a:latin typeface="Helvetica" pitchFamily="34" charset="0"/>
                <a:cs typeface="Arial" pitchFamily="34" charset="0"/>
              </a:rPr>
              <a:t>Obtener otras fuentes de efectivo además de las ventas, (como una línea de crédito)</a:t>
            </a:r>
          </a:p>
          <a:p>
            <a:pPr marL="514350" indent="-514350">
              <a:lnSpc>
                <a:spcPts val="3000"/>
              </a:lnSpc>
              <a:spcBef>
                <a:spcPts val="600"/>
              </a:spcBef>
              <a:buSzPct val="100000"/>
              <a:buFont typeface="Helvetica Neue"/>
              <a:buAutoNum type="arabicPeriod" startAt="6"/>
            </a:pPr>
            <a:r>
              <a:rPr lang="es-ES" altLang="en-US" sz="2600" dirty="0">
                <a:solidFill>
                  <a:srgbClr val="002060"/>
                </a:solidFill>
                <a:latin typeface="Helvetica" pitchFamily="34" charset="0"/>
                <a:cs typeface="Arial" pitchFamily="34" charset="0"/>
              </a:rPr>
              <a:t>Reducir la ganancia del dueño o extraerla en otro momento</a:t>
            </a:r>
          </a:p>
          <a:p>
            <a:pPr marL="514350" indent="-514350">
              <a:lnSpc>
                <a:spcPts val="3000"/>
              </a:lnSpc>
              <a:spcBef>
                <a:spcPts val="600"/>
              </a:spcBef>
              <a:buSzPct val="100000"/>
              <a:buFont typeface="Helvetica Neue"/>
              <a:buAutoNum type="arabicPeriod" startAt="6"/>
            </a:pPr>
            <a:r>
              <a:rPr lang="es-ES" altLang="en-US" sz="2600" dirty="0">
                <a:solidFill>
                  <a:srgbClr val="002060"/>
                </a:solidFill>
                <a:latin typeface="Helvetica" pitchFamily="34" charset="0"/>
                <a:cs typeface="Arial" pitchFamily="34" charset="0"/>
              </a:rPr>
              <a:t>Comprar inventario a un proveedor que ofrezca precios más bajos</a:t>
            </a:r>
          </a:p>
          <a:p>
            <a:pPr marL="514350" indent="-514350">
              <a:lnSpc>
                <a:spcPts val="3000"/>
              </a:lnSpc>
              <a:spcBef>
                <a:spcPts val="600"/>
              </a:spcBef>
              <a:buSzPct val="100000"/>
              <a:buFont typeface="Helvetica Neue"/>
              <a:buAutoNum type="arabicPeriod" startAt="6"/>
            </a:pPr>
            <a:r>
              <a:rPr lang="es-ES" altLang="en-US" sz="2600" dirty="0">
                <a:solidFill>
                  <a:srgbClr val="002060"/>
                </a:solidFill>
                <a:latin typeface="Helvetica" pitchFamily="34" charset="0"/>
                <a:cs typeface="Arial" pitchFamily="34" charset="0"/>
              </a:rPr>
              <a:t>Obtener crédito de un proveedor</a:t>
            </a:r>
          </a:p>
          <a:p>
            <a:pPr marL="514350" indent="-514350">
              <a:lnSpc>
                <a:spcPts val="3000"/>
              </a:lnSpc>
              <a:spcBef>
                <a:spcPts val="600"/>
              </a:spcBef>
              <a:buClr>
                <a:srgbClr val="1F497D"/>
              </a:buClr>
              <a:buSzPct val="100000"/>
              <a:buFont typeface="Helvetica Neue"/>
              <a:buAutoNum type="arabicPeriod" startAt="6"/>
            </a:pPr>
            <a:r>
              <a:rPr lang="es-ES" altLang="en-US" sz="2600" dirty="0">
                <a:solidFill>
                  <a:srgbClr val="002060"/>
                </a:solidFill>
                <a:latin typeface="Helvetica" pitchFamily="34" charset="0"/>
                <a:cs typeface="Arial" pitchFamily="34" charset="0"/>
              </a:rPr>
              <a:t>Implementar políticas para recibir los pagos de los clientes con mayor anticipación</a:t>
            </a:r>
          </a:p>
        </p:txBody>
      </p:sp>
      <p:sp>
        <p:nvSpPr>
          <p:cNvPr id="7" name="Shape 120"/>
          <p:cNvSpPr>
            <a:spLocks noGrp="1"/>
          </p:cNvSpPr>
          <p:nvPr>
            <p:ph type="title"/>
          </p:nvPr>
        </p:nvSpPr>
        <p:spPr>
          <a:xfrm>
            <a:off x="457200" y="461963"/>
            <a:ext cx="8229600" cy="609600"/>
          </a:xfrm>
        </p:spPr>
        <p:txBody>
          <a:bodyPr lIns="0" tIns="0" rIns="0" bIns="0">
            <a:normAutofit fontScale="90000"/>
          </a:bodyPr>
          <a:lstStyle/>
          <a:p>
            <a:pPr defTabSz="758825">
              <a:defRPr/>
            </a:pPr>
            <a:r>
              <a:rPr lang="es-ES" altLang="en-US" sz="2900" dirty="0">
                <a:latin typeface="12 pt. Helvetica* 85 Heavy   08"/>
                <a:ea typeface="12 pt. Helvetica* 85 Heavy   08"/>
                <a:cs typeface="12 pt. Helvetica* 85 Heavy   08"/>
                <a:sym typeface="12 pt. Helvetica* 85 Heavy   08"/>
              </a:rPr>
              <a:t>Temas para debate N.°3: Proyección del flujo de fondos</a:t>
            </a:r>
          </a:p>
        </p:txBody>
      </p:sp>
      <p:pic>
        <p:nvPicPr>
          <p:cNvPr id="24581" name="image7.png" descr="Penci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95600"/>
            <a:ext cx="1619250" cy="271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hape 135"/>
          <p:cNvSpPr>
            <a:spLocks noGrp="1"/>
          </p:cNvSpPr>
          <p:nvPr>
            <p:ph type="title"/>
          </p:nvPr>
        </p:nvSpPr>
        <p:spPr>
          <a:xfrm>
            <a:off x="271463" y="381000"/>
            <a:ext cx="8594725" cy="609600"/>
          </a:xfrm>
        </p:spPr>
        <p:txBody>
          <a:bodyPr lIns="0" tIns="0" rIns="0" bIns="0"/>
          <a:lstStyle/>
          <a:p>
            <a:r>
              <a:rPr lang="es-ES" altLang="en-US" sz="3000">
                <a:latin typeface="12 pt. Helvetica* 85 Heavy   08"/>
                <a:ea typeface="12 pt. Helvetica* 85 Heavy   08"/>
                <a:cs typeface="12 pt. Helvetica* 85 Heavy   08"/>
                <a:sym typeface="12 pt. Helvetica* 85 Heavy   08"/>
              </a:rPr>
              <a:t>Estados financieros: Estado de resultados (P&amp;L, por sus siglas en inglés)</a:t>
            </a:r>
          </a:p>
        </p:txBody>
      </p:sp>
      <p:sp>
        <p:nvSpPr>
          <p:cNvPr id="25603" name="Shape 136"/>
          <p:cNvSpPr>
            <a:spLocks noChangeArrowheads="1"/>
          </p:cNvSpPr>
          <p:nvPr/>
        </p:nvSpPr>
        <p:spPr bwMode="auto">
          <a:xfrm>
            <a:off x="7391400" y="5715000"/>
            <a:ext cx="1962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45719" rIns="45719">
            <a:spAutoFit/>
          </a:bodyPr>
          <a:lstStyle/>
          <a:p>
            <a:pPr>
              <a:buSzPct val="100000"/>
            </a:pPr>
            <a:r>
              <a:rPr lang="es-ES" altLang="en-US">
                <a:solidFill>
                  <a:srgbClr val="002060"/>
                </a:solidFill>
                <a:latin typeface="12 pt Helvetica* 55 Roman   054"/>
                <a:ea typeface="12 pt Helvetica* 55 Roman   054"/>
                <a:cs typeface="12 pt Helvetica* 55 Roman   054"/>
                <a:sym typeface="12 pt Helvetica* 55 Roman   054"/>
              </a:rPr>
              <a:t>Continuación ...</a:t>
            </a:r>
          </a:p>
        </p:txBody>
      </p:sp>
      <p:sp>
        <p:nvSpPr>
          <p:cNvPr id="25604" name="Shape 137"/>
          <p:cNvSpPr>
            <a:spLocks noGrp="1"/>
          </p:cNvSpPr>
          <p:nvPr>
            <p:ph type="body" idx="1"/>
          </p:nvPr>
        </p:nvSpPr>
        <p:spPr>
          <a:xfrm>
            <a:off x="536575" y="1482725"/>
            <a:ext cx="7581900" cy="3279775"/>
          </a:xfrm>
        </p:spPr>
        <p:txBody>
          <a:bodyPr lIns="0" tIns="0" rIns="0" bIns="0"/>
          <a:lstStyle/>
          <a:p>
            <a:pPr>
              <a:spcBef>
                <a:spcPts val="713"/>
              </a:spcBef>
              <a:buSzTx/>
              <a:buFontTx/>
              <a:buNone/>
            </a:pPr>
            <a:r>
              <a:rPr lang="es-ES" altLang="en-US">
                <a:latin typeface="12 pt. Helvetica* 85 Heavy   08"/>
                <a:ea typeface="12 pt. Helvetica* 85 Heavy   08"/>
                <a:cs typeface="12 pt. Helvetica* 85 Heavy   08"/>
                <a:sym typeface="12 pt. Helvetica* 85 Heavy   08"/>
              </a:rPr>
              <a:t>Estado de resultados:</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Mide los ingresos y los gastos durante un período de tiempo</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Permite registrar la liquidez </a:t>
            </a:r>
            <a:br>
              <a:rPr lang="es-ES" altLang="en-US" sz="2800">
                <a:solidFill>
                  <a:srgbClr val="002060"/>
                </a:solidFill>
                <a:latin typeface="12 pt Helvetica* 55 Roman   054"/>
                <a:ea typeface="12 pt Helvetica* 55 Roman   054"/>
                <a:cs typeface="12 pt Helvetica* 55 Roman   054"/>
                <a:sym typeface="12 pt Helvetica* 55 Roman   054"/>
              </a:rPr>
            </a:br>
            <a:r>
              <a:rPr lang="es-ES" altLang="en-US" sz="2800">
                <a:solidFill>
                  <a:srgbClr val="002060"/>
                </a:solidFill>
                <a:latin typeface="12 pt Helvetica* 55 Roman   054"/>
                <a:ea typeface="12 pt Helvetica* 55 Roman   054"/>
                <a:cs typeface="12 pt Helvetica* 55 Roman   054"/>
                <a:sym typeface="12 pt Helvetica* 55 Roman   054"/>
              </a:rPr>
              <a:t>(determinar si el negocio </a:t>
            </a:r>
            <a:br>
              <a:rPr lang="es-ES" altLang="en-US" sz="2800">
                <a:solidFill>
                  <a:srgbClr val="002060"/>
                </a:solidFill>
                <a:latin typeface="12 pt Helvetica* 55 Roman   054"/>
                <a:ea typeface="12 pt Helvetica* 55 Roman   054"/>
                <a:cs typeface="12 pt Helvetica* 55 Roman   054"/>
                <a:sym typeface="12 pt Helvetica* 55 Roman   054"/>
              </a:rPr>
            </a:br>
            <a:r>
              <a:rPr lang="es-ES" altLang="en-US" sz="2800">
                <a:solidFill>
                  <a:srgbClr val="002060"/>
                </a:solidFill>
                <a:latin typeface="12 pt Helvetica* 55 Roman   054"/>
                <a:ea typeface="12 pt Helvetica* 55 Roman   054"/>
                <a:cs typeface="12 pt Helvetica* 55 Roman   054"/>
                <a:sym typeface="12 pt Helvetica* 55 Roman   054"/>
              </a:rPr>
              <a:t>genera ganancias por lo que </a:t>
            </a:r>
            <a:br>
              <a:rPr lang="es-ES" altLang="en-US" sz="2800">
                <a:solidFill>
                  <a:srgbClr val="002060"/>
                </a:solidFill>
                <a:latin typeface="12 pt Helvetica* 55 Roman   054"/>
                <a:ea typeface="12 pt Helvetica* 55 Roman   054"/>
                <a:cs typeface="12 pt Helvetica* 55 Roman   054"/>
                <a:sym typeface="12 pt Helvetica* 55 Roman   054"/>
              </a:rPr>
            </a:br>
            <a:r>
              <a:rPr lang="es-ES" altLang="en-US" sz="2800">
                <a:solidFill>
                  <a:srgbClr val="002060"/>
                </a:solidFill>
                <a:latin typeface="12 pt Helvetica* 55 Roman   054"/>
                <a:ea typeface="12 pt Helvetica* 55 Roman   054"/>
                <a:cs typeface="12 pt Helvetica* 55 Roman   054"/>
                <a:sym typeface="12 pt Helvetica* 55 Roman   054"/>
              </a:rPr>
              <a:t>vende)</a:t>
            </a:r>
          </a:p>
        </p:txBody>
      </p:sp>
      <p:pic>
        <p:nvPicPr>
          <p:cNvPr id="138" name="image11.jpeg" descr="iStock_000010683011XSmall.jpg"/>
          <p:cNvPicPr/>
          <p:nvPr/>
        </p:nvPicPr>
        <p:blipFill>
          <a:blip r:embed="rId3"/>
          <a:stretch>
            <a:fillRect/>
          </a:stretch>
        </p:blipFill>
        <p:spPr>
          <a:xfrm>
            <a:off x="5684838" y="3525838"/>
            <a:ext cx="2925762" cy="2012950"/>
          </a:xfrm>
          <a:prstGeom prst="rect">
            <a:avLst/>
          </a:prstGeom>
          <a:ln>
            <a:solidFill/>
          </a:ln>
          <a:effectLst>
            <a:outerShdw blurRad="50800" dist="38100" dir="2700000" rotWithShape="0">
              <a:srgbClr val="000000">
                <a:alpha val="40000"/>
              </a:srgbClr>
            </a:outerShdw>
          </a:effectLst>
        </p:spPr>
      </p:pic>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hape 142"/>
          <p:cNvSpPr>
            <a:spLocks noGrp="1"/>
          </p:cNvSpPr>
          <p:nvPr>
            <p:ph type="title"/>
          </p:nvPr>
        </p:nvSpPr>
        <p:spPr>
          <a:xfrm>
            <a:off x="457200" y="381000"/>
            <a:ext cx="8229600" cy="609600"/>
          </a:xfrm>
        </p:spPr>
        <p:txBody>
          <a:bodyPr lIns="0" tIns="0" rIns="0" bIns="0"/>
          <a:lstStyle/>
          <a:p>
            <a:r>
              <a:rPr lang="es-ES" altLang="en-US">
                <a:latin typeface="12 pt. Helvetica* 85 Heavy   08"/>
                <a:ea typeface="12 pt. Helvetica* 85 Heavy   08"/>
                <a:cs typeface="12 pt. Helvetica* 85 Heavy   08"/>
                <a:sym typeface="12 pt. Helvetica* 85 Heavy   08"/>
              </a:rPr>
              <a:t>Estado de resultados</a:t>
            </a:r>
          </a:p>
        </p:txBody>
      </p:sp>
      <p:sp>
        <p:nvSpPr>
          <p:cNvPr id="26627" name="Shape 143"/>
          <p:cNvSpPr>
            <a:spLocks noChangeArrowheads="1"/>
          </p:cNvSpPr>
          <p:nvPr/>
        </p:nvSpPr>
        <p:spPr bwMode="auto">
          <a:xfrm>
            <a:off x="552450" y="1123950"/>
            <a:ext cx="82296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9" rIns="45719">
            <a:spAutoFit/>
          </a:bodyPr>
          <a:lstStyle/>
          <a:p>
            <a:pPr marL="342900" indent="-342900">
              <a:spcBef>
                <a:spcPts val="713"/>
              </a:spcBef>
              <a:buSzPct val="100000"/>
            </a:pPr>
            <a:r>
              <a:rPr lang="es-ES" altLang="en-US" sz="2800">
                <a:solidFill>
                  <a:srgbClr val="002060"/>
                </a:solidFill>
                <a:latin typeface="12 pt. Helvetica* 85 Heavy   08"/>
                <a:ea typeface="12 pt. Helvetica* 85 Heavy   08"/>
                <a:cs typeface="12 pt. Helvetica* 85 Heavy   08"/>
                <a:sym typeface="12 pt. Helvetica* 85 Heavy   08"/>
              </a:rPr>
              <a:t>Un estado de resultados (declaración de ingresos</a:t>
            </a:r>
            <a:r>
              <a:rPr lang="en-US" altLang="en-US" sz="2800">
                <a:solidFill>
                  <a:srgbClr val="002060"/>
                </a:solidFill>
                <a:latin typeface="12 pt. Helvetica* 85 Heavy   08"/>
                <a:ea typeface="12 pt. Helvetica* 85 Heavy   08"/>
                <a:cs typeface="12 pt. Helvetica* 85 Heavy   08"/>
                <a:sym typeface="12 pt. Helvetica* 85 Heavy   08"/>
              </a:rPr>
              <a:t>):</a:t>
            </a:r>
          </a:p>
        </p:txBody>
      </p:sp>
      <p:sp>
        <p:nvSpPr>
          <p:cNvPr id="144" name="Shape 144"/>
          <p:cNvSpPr>
            <a:spLocks noGrp="1"/>
          </p:cNvSpPr>
          <p:nvPr>
            <p:ph type="body" idx="1"/>
          </p:nvPr>
        </p:nvSpPr>
        <p:spPr>
          <a:xfrm>
            <a:off x="552450" y="1695450"/>
            <a:ext cx="8058150" cy="3911600"/>
          </a:xfrm>
        </p:spPr>
        <p:txBody>
          <a:bodyPr lIns="0" tIns="0" rIns="0" bIns="0">
            <a:normAutofit/>
          </a:bodyPr>
          <a:lstStyle/>
          <a:p>
            <a:pPr marL="457200" lvl="1" indent="-400050">
              <a:lnSpc>
                <a:spcPct val="90000"/>
              </a:lnSpc>
              <a:spcBef>
                <a:spcPts val="600"/>
              </a:spcBef>
              <a:buSzTx/>
              <a:buFont typeface="Wingdings" pitchFamily="2" charset="2"/>
              <a:buChar char="§"/>
              <a:defRPr/>
            </a:pPr>
            <a:r>
              <a:rPr lang="es-ES" altLang="en-US" sz="2800" dirty="0">
                <a:solidFill>
                  <a:srgbClr val="002060"/>
                </a:solidFill>
                <a:latin typeface="12 pt Helvetica* 55 Roman   054"/>
                <a:ea typeface="12 pt Helvetica* 55 Roman   054"/>
                <a:cs typeface="12 pt Helvetica* 55 Roman   054"/>
                <a:sym typeface="12 pt Helvetica* 55 Roman   054"/>
              </a:rPr>
              <a:t>Muestra la eficacia con la que se administraron los procesos de compra y venta</a:t>
            </a:r>
          </a:p>
          <a:p>
            <a:pPr marL="457200" lvl="1" indent="-400050">
              <a:lnSpc>
                <a:spcPct val="90000"/>
              </a:lnSpc>
              <a:spcBef>
                <a:spcPts val="600"/>
              </a:spcBef>
              <a:buSzTx/>
              <a:buFont typeface="Wingdings" pitchFamily="2" charset="2"/>
              <a:buChar char="§"/>
              <a:defRPr/>
            </a:pPr>
            <a:r>
              <a:rPr lang="es-ES" altLang="en-US" sz="2800" dirty="0">
                <a:solidFill>
                  <a:srgbClr val="002060"/>
                </a:solidFill>
                <a:latin typeface="12 pt Helvetica* 55 Roman   054"/>
                <a:ea typeface="12 pt Helvetica* 55 Roman   054"/>
                <a:cs typeface="12 pt Helvetica* 55 Roman   054"/>
                <a:sym typeface="12 pt Helvetica* 55 Roman   054"/>
              </a:rPr>
              <a:t>Mide la capacidad del negocio de crecer, devolver el servicio de la deuda y generar las ganancias suficientes para mantener al dueño </a:t>
            </a:r>
          </a:p>
          <a:p>
            <a:pPr marL="457200" lvl="1" indent="-400050">
              <a:lnSpc>
                <a:spcPct val="90000"/>
              </a:lnSpc>
              <a:spcBef>
                <a:spcPts val="600"/>
              </a:spcBef>
              <a:buSzTx/>
              <a:buFontTx/>
              <a:buNone/>
              <a:defRPr/>
            </a:pPr>
            <a:endParaRPr lang="es-ES" altLang="en-US" sz="2800" dirty="0">
              <a:solidFill>
                <a:srgbClr val="002060"/>
              </a:solidFill>
              <a:latin typeface="12 pt Helvetica* 55 Roman   054"/>
              <a:ea typeface="12 pt Helvetica* 55 Roman   054"/>
              <a:cs typeface="12 pt Helvetica* 55 Roman   054"/>
              <a:sym typeface="12 pt Helvetica* 55 Roman   054"/>
            </a:endParaRPr>
          </a:p>
          <a:p>
            <a:pPr marL="0" indent="0" algn="ctr">
              <a:lnSpc>
                <a:spcPct val="90000"/>
              </a:lnSpc>
              <a:spcBef>
                <a:spcPts val="713"/>
              </a:spcBef>
              <a:buSzTx/>
              <a:buFontTx/>
              <a:buNone/>
              <a:defRPr/>
            </a:pPr>
            <a:r>
              <a:rPr lang="es-ES" altLang="en-US" b="1" dirty="0">
                <a:solidFill>
                  <a:srgbClr val="C1961C"/>
                </a:solidFill>
                <a:latin typeface="12 pt. Helvetica* 85 Heavy   08"/>
                <a:ea typeface="12 pt. Helvetica* 85 Heavy   08"/>
                <a:cs typeface="12 pt. Helvetica* 85 Heavy   08"/>
                <a:sym typeface="12 pt. Helvetica* 85 Heavy   08"/>
              </a:rPr>
              <a:t>El estado de resultados es el informe más importante que genera el programa de contabilidad</a:t>
            </a:r>
            <a:r>
              <a:rPr lang="es-ES" altLang="en-US" dirty="0">
                <a:solidFill>
                  <a:srgbClr val="000000"/>
                </a:solidFill>
                <a:latin typeface="12 pt. Helvetica* 85 Heavy   08"/>
                <a:ea typeface="12 pt. Helvetica* 85 Heavy   08"/>
                <a:cs typeface="12 pt. Helvetica* 85 Heavy   08"/>
                <a:sym typeface="12 pt. Helvetica* 85 Heavy   08"/>
              </a:rPr>
              <a:t>.</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hape 148"/>
          <p:cNvSpPr>
            <a:spLocks noGrp="1"/>
          </p:cNvSpPr>
          <p:nvPr>
            <p:ph type="title"/>
          </p:nvPr>
        </p:nvSpPr>
        <p:spPr>
          <a:xfrm>
            <a:off x="457200" y="381000"/>
            <a:ext cx="8229600" cy="609600"/>
          </a:xfrm>
        </p:spPr>
        <p:txBody>
          <a:bodyPr lIns="0" tIns="0" rIns="0" bIns="0"/>
          <a:lstStyle/>
          <a:p>
            <a:r>
              <a:rPr lang="es-ES" altLang="en-US">
                <a:latin typeface="12 pt. Helvetica* 85 Heavy   08"/>
                <a:ea typeface="12 pt. Helvetica* 85 Heavy   08"/>
                <a:cs typeface="12 pt. Helvetica* 85 Heavy   08"/>
                <a:sym typeface="12 pt. Helvetica* 85 Heavy   08"/>
              </a:rPr>
              <a:t>Estado de resultados</a:t>
            </a:r>
          </a:p>
        </p:txBody>
      </p:sp>
      <p:sp>
        <p:nvSpPr>
          <p:cNvPr id="27651" name="Shape 149"/>
          <p:cNvSpPr>
            <a:spLocks noGrp="1"/>
          </p:cNvSpPr>
          <p:nvPr>
            <p:ph type="body" idx="1"/>
          </p:nvPr>
        </p:nvSpPr>
        <p:spPr>
          <a:xfrm>
            <a:off x="465138" y="2176463"/>
            <a:ext cx="8229600" cy="3236912"/>
          </a:xfrm>
        </p:spPr>
        <p:txBody>
          <a:bodyPr lIns="0" tIns="0" rIns="0" bIns="0"/>
          <a:lstStyle/>
          <a:p>
            <a:pPr marL="0" indent="0">
              <a:spcBef>
                <a:spcPts val="713"/>
              </a:spcBef>
              <a:buSzTx/>
              <a:buFontTx/>
              <a:buNone/>
            </a:pPr>
            <a:endParaRPr lang="es-ES" altLang="en-US" sz="2800">
              <a:solidFill>
                <a:srgbClr val="002060"/>
              </a:solidFill>
              <a:latin typeface="12 pt Helvetica* 55 Roman   054"/>
              <a:ea typeface="12 pt Helvetica* 55 Roman   054"/>
              <a:cs typeface="12 pt Helvetica* 55 Roman   054"/>
              <a:sym typeface="12 pt Helvetica* 55 Roman   054"/>
            </a:endParaRPr>
          </a:p>
          <a:p>
            <a:pPr marL="285750" lvl="1" indent="2000250">
              <a:spcBef>
                <a:spcPts val="600"/>
              </a:spcBef>
              <a:buSzTx/>
              <a:buFontTx/>
              <a:buNone/>
            </a:pPr>
            <a:r>
              <a:rPr lang="es-ES" altLang="en-US" sz="2800">
                <a:solidFill>
                  <a:srgbClr val="002060"/>
                </a:solidFill>
                <a:latin typeface="12 pt Helvetica* 55 Roman   054"/>
                <a:ea typeface="12 pt Helvetica* 55 Roman   054"/>
                <a:cs typeface="12 pt Helvetica* 55 Roman   054"/>
                <a:sym typeface="12 pt Helvetica* 55 Roman   054"/>
              </a:rPr>
              <a:t>+ Ventas</a:t>
            </a:r>
          </a:p>
          <a:p>
            <a:pPr marL="285750" lvl="1" indent="2000250">
              <a:spcBef>
                <a:spcPts val="600"/>
              </a:spcBef>
              <a:buSzTx/>
              <a:buFontTx/>
              <a:buNone/>
            </a:pPr>
            <a:r>
              <a:rPr lang="es-ES" altLang="en-US" sz="2800">
                <a:solidFill>
                  <a:srgbClr val="002060"/>
                </a:solidFill>
                <a:latin typeface="12 pt Helvetica* 55 Roman   054"/>
                <a:ea typeface="12 pt Helvetica* 55 Roman   054"/>
                <a:cs typeface="12 pt Helvetica* 55 Roman   054"/>
                <a:sym typeface="12 pt Helvetica* 55 Roman   054"/>
              </a:rPr>
              <a:t>-  Costo de los bienes vendidos</a:t>
            </a:r>
          </a:p>
          <a:p>
            <a:pPr marL="285750" lvl="1" indent="2000250">
              <a:spcBef>
                <a:spcPts val="600"/>
              </a:spcBef>
              <a:buSzTx/>
              <a:buFontTx/>
              <a:buNone/>
            </a:pPr>
            <a:r>
              <a:rPr lang="es-ES" altLang="en-US" sz="2800">
                <a:solidFill>
                  <a:srgbClr val="002060"/>
                </a:solidFill>
                <a:latin typeface="12 pt Helvetica* 55 Roman   054"/>
                <a:ea typeface="12 pt Helvetica* 55 Roman   054"/>
                <a:cs typeface="12 pt Helvetica* 55 Roman   054"/>
                <a:sym typeface="12 pt Helvetica* 55 Roman   054"/>
              </a:rPr>
              <a:t>= Ganancia bruta</a:t>
            </a:r>
          </a:p>
          <a:p>
            <a:pPr marL="285750" lvl="1" indent="2000250">
              <a:spcBef>
                <a:spcPts val="600"/>
              </a:spcBef>
              <a:buSzTx/>
              <a:buFontTx/>
              <a:buNone/>
            </a:pPr>
            <a:r>
              <a:rPr lang="es-ES" altLang="en-US" sz="2800">
                <a:solidFill>
                  <a:srgbClr val="002060"/>
                </a:solidFill>
                <a:latin typeface="12 pt Helvetica* 55 Roman   054"/>
                <a:ea typeface="12 pt Helvetica* 55 Roman   054"/>
                <a:cs typeface="12 pt Helvetica* 55 Roman   054"/>
                <a:sym typeface="12 pt Helvetica* 55 Roman   054"/>
              </a:rPr>
              <a:t>-  Gastos indirectos</a:t>
            </a:r>
          </a:p>
          <a:p>
            <a:pPr marL="285750" lvl="1" indent="2000250">
              <a:spcBef>
                <a:spcPts val="600"/>
              </a:spcBef>
              <a:buSzTx/>
              <a:buFontTx/>
              <a:buNone/>
            </a:pPr>
            <a:r>
              <a:rPr lang="es-ES" altLang="en-US" sz="2800">
                <a:solidFill>
                  <a:srgbClr val="002060"/>
                </a:solidFill>
                <a:latin typeface="12 pt Helvetica* 55 Roman   054"/>
                <a:ea typeface="12 pt Helvetica* 55 Roman   054"/>
                <a:cs typeface="12 pt Helvetica* 55 Roman   054"/>
                <a:sym typeface="12 pt Helvetica* 55 Roman   054"/>
              </a:rPr>
              <a:t>= Ganancia neta</a:t>
            </a:r>
          </a:p>
        </p:txBody>
      </p:sp>
      <p:sp>
        <p:nvSpPr>
          <p:cNvPr id="27652" name="Shape 150"/>
          <p:cNvSpPr>
            <a:spLocks noChangeArrowheads="1"/>
          </p:cNvSpPr>
          <p:nvPr/>
        </p:nvSpPr>
        <p:spPr bwMode="auto">
          <a:xfrm>
            <a:off x="7391400" y="5715000"/>
            <a:ext cx="1962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45719" rIns="45719">
            <a:spAutoFit/>
          </a:bodyPr>
          <a:lstStyle/>
          <a:p>
            <a:pPr>
              <a:buSzPct val="100000"/>
            </a:pPr>
            <a:r>
              <a:rPr lang="es-ES" altLang="en-US">
                <a:solidFill>
                  <a:srgbClr val="002060"/>
                </a:solidFill>
                <a:latin typeface="12 pt Helvetica* 55 Roman   054"/>
                <a:ea typeface="12 pt Helvetica* 55 Roman   054"/>
                <a:cs typeface="12 pt Helvetica* 55 Roman   054"/>
                <a:sym typeface="12 pt Helvetica* 55 Roman   054"/>
              </a:rPr>
              <a:t>Continuación ...</a:t>
            </a:r>
          </a:p>
        </p:txBody>
      </p:sp>
      <p:sp>
        <p:nvSpPr>
          <p:cNvPr id="151" name="Shape 151"/>
          <p:cNvSpPr/>
          <p:nvPr/>
        </p:nvSpPr>
        <p:spPr>
          <a:xfrm>
            <a:off x="2546350" y="3189288"/>
            <a:ext cx="5149850" cy="0"/>
          </a:xfrm>
          <a:prstGeom prst="line">
            <a:avLst/>
          </a:prstGeom>
          <a:ln w="38100">
            <a:solidFill>
              <a:srgbClr val="4A7EBB"/>
            </a:solidFill>
          </a:ln>
        </p:spPr>
        <p:txBody>
          <a:bodyPr lIns="0" tIns="0" rIns="0" bIns="0"/>
          <a:lstStyle/>
          <a:p>
            <a:pPr defTabSz="457200" eaLnBrk="1" fontAlgn="auto" hangingPunct="1">
              <a:spcBef>
                <a:spcPts val="0"/>
              </a:spcBef>
              <a:spcAft>
                <a:spcPts val="0"/>
              </a:spcAft>
              <a:defRPr sz="1200">
                <a:latin typeface="+mn-lt"/>
                <a:ea typeface="+mn-ea"/>
                <a:cs typeface="+mn-cs"/>
                <a:sym typeface="Helvetica"/>
              </a:defRPr>
            </a:pPr>
            <a:endParaRPr lang="es-ES" sz="1200" kern="0" dirty="0">
              <a:solidFill>
                <a:sysClr val="windowText" lastClr="000000"/>
              </a:solidFill>
              <a:latin typeface="+mn-lt"/>
              <a:ea typeface="+mn-ea"/>
              <a:cs typeface="+mn-cs"/>
              <a:sym typeface="Helvetica"/>
            </a:endParaRPr>
          </a:p>
        </p:txBody>
      </p:sp>
      <p:sp>
        <p:nvSpPr>
          <p:cNvPr id="152" name="Shape 152"/>
          <p:cNvSpPr/>
          <p:nvPr/>
        </p:nvSpPr>
        <p:spPr>
          <a:xfrm>
            <a:off x="2546350" y="4143375"/>
            <a:ext cx="5176838" cy="0"/>
          </a:xfrm>
          <a:prstGeom prst="line">
            <a:avLst/>
          </a:prstGeom>
          <a:ln w="38100">
            <a:solidFill>
              <a:srgbClr val="4A7EBB"/>
            </a:solidFill>
          </a:ln>
        </p:spPr>
        <p:txBody>
          <a:bodyPr lIns="0" tIns="0" rIns="0" bIns="0"/>
          <a:lstStyle/>
          <a:p>
            <a:pPr defTabSz="457200" eaLnBrk="1" fontAlgn="auto" hangingPunct="1">
              <a:spcBef>
                <a:spcPts val="0"/>
              </a:spcBef>
              <a:spcAft>
                <a:spcPts val="0"/>
              </a:spcAft>
              <a:defRPr sz="1200">
                <a:latin typeface="+mn-lt"/>
                <a:ea typeface="+mn-ea"/>
                <a:cs typeface="+mn-cs"/>
                <a:sym typeface="Helvetica"/>
              </a:defRPr>
            </a:pPr>
            <a:endParaRPr lang="es-ES" sz="1200" kern="0" dirty="0">
              <a:solidFill>
                <a:sysClr val="windowText" lastClr="000000"/>
              </a:solidFill>
              <a:latin typeface="+mn-lt"/>
              <a:ea typeface="+mn-ea"/>
              <a:cs typeface="+mn-cs"/>
              <a:sym typeface="Helvetica"/>
            </a:endParaRPr>
          </a:p>
        </p:txBody>
      </p:sp>
      <p:sp>
        <p:nvSpPr>
          <p:cNvPr id="27655" name="Rectangle 1"/>
          <p:cNvSpPr>
            <a:spLocks noChangeArrowheads="1"/>
          </p:cNvSpPr>
          <p:nvPr/>
        </p:nvSpPr>
        <p:spPr bwMode="auto">
          <a:xfrm>
            <a:off x="533400" y="1106488"/>
            <a:ext cx="807720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SzPct val="100000"/>
            </a:pPr>
            <a:r>
              <a:rPr lang="es-ES" altLang="en-US" sz="2800">
                <a:solidFill>
                  <a:srgbClr val="C1961C"/>
                </a:solidFill>
                <a:latin typeface="12 pt Helvetica* 55 Roman   054"/>
              </a:rPr>
              <a:t>¿Cuál es la fórmula básica del estado de resultados?</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hape 156"/>
          <p:cNvSpPr>
            <a:spLocks noGrp="1"/>
          </p:cNvSpPr>
          <p:nvPr>
            <p:ph type="title"/>
          </p:nvPr>
        </p:nvSpPr>
        <p:spPr>
          <a:xfrm>
            <a:off x="457200" y="381000"/>
            <a:ext cx="8229600" cy="609600"/>
          </a:xfrm>
        </p:spPr>
        <p:txBody>
          <a:bodyPr lIns="0" tIns="0" rIns="0" bIns="0"/>
          <a:lstStyle/>
          <a:p>
            <a:r>
              <a:rPr lang="es-ES" altLang="en-US">
                <a:latin typeface="12 pt. Helvetica* 85 Heavy   08"/>
                <a:ea typeface="12 pt. Helvetica* 85 Heavy   08"/>
                <a:cs typeface="12 pt. Helvetica* 85 Heavy   08"/>
                <a:sym typeface="12 pt. Helvetica* 85 Heavy   08"/>
              </a:rPr>
              <a:t>Estado de resultados</a:t>
            </a:r>
          </a:p>
        </p:txBody>
      </p:sp>
      <p:sp>
        <p:nvSpPr>
          <p:cNvPr id="28675" name="Shape 158"/>
          <p:cNvSpPr>
            <a:spLocks noGrp="1"/>
          </p:cNvSpPr>
          <p:nvPr>
            <p:ph type="body" idx="1"/>
          </p:nvPr>
        </p:nvSpPr>
        <p:spPr>
          <a:xfrm>
            <a:off x="467264" y="2060575"/>
            <a:ext cx="8229601" cy="3568700"/>
          </a:xfrm>
        </p:spPr>
        <p:txBody>
          <a:bodyPr lIns="0" tIns="0" rIns="0" bIns="0"/>
          <a:lstStyle/>
          <a:p>
            <a:pPr>
              <a:spcBef>
                <a:spcPts val="713"/>
              </a:spcBef>
              <a:buSzTx/>
              <a:buFontTx/>
              <a:buNone/>
            </a:pPr>
            <a:r>
              <a:rPr lang="es-ES" altLang="en-US" dirty="0">
                <a:latin typeface="12 pt. Helvetica* 85 Heavy   08"/>
                <a:ea typeface="12 pt. Helvetica* 85 Heavy   08"/>
                <a:cs typeface="12 pt. Helvetica* 85 Heavy   08"/>
                <a:sym typeface="12 pt. Helvetica* 85 Heavy   08"/>
              </a:rPr>
              <a:t>Con la ganancia neta se paga:</a:t>
            </a:r>
          </a:p>
          <a:p>
            <a:pPr marL="457200" lvl="1" indent="-400050">
              <a:spcBef>
                <a:spcPts val="600"/>
              </a:spcBef>
              <a:buSzTx/>
              <a:buFont typeface="Wingdings" pitchFamily="2" charset="2"/>
              <a:buChar char="§"/>
            </a:pPr>
            <a:r>
              <a:rPr lang="es-ES" altLang="en-US" sz="2800" dirty="0">
                <a:solidFill>
                  <a:srgbClr val="002060"/>
                </a:solidFill>
                <a:latin typeface="12 pt Helvetica* 55 Roman   054"/>
                <a:ea typeface="12 pt Helvetica* 55 Roman   054"/>
                <a:cs typeface="12 pt Helvetica* 55 Roman   054"/>
                <a:sym typeface="12 pt Helvetica* 55 Roman   054"/>
              </a:rPr>
              <a:t>La ganancia del dueño (si existe un solo dueño)</a:t>
            </a:r>
          </a:p>
          <a:p>
            <a:pPr marL="457200" lvl="1" indent="-400050">
              <a:spcBef>
                <a:spcPts val="600"/>
              </a:spcBef>
              <a:buSzTx/>
              <a:buFont typeface="Wingdings" pitchFamily="2" charset="2"/>
              <a:buChar char="§"/>
            </a:pPr>
            <a:r>
              <a:rPr lang="es-ES" altLang="en-US" sz="2800" dirty="0">
                <a:solidFill>
                  <a:srgbClr val="002060"/>
                </a:solidFill>
                <a:latin typeface="12 pt Helvetica* 55 Roman   054"/>
                <a:ea typeface="12 pt Helvetica* 55 Roman   054"/>
                <a:cs typeface="12 pt Helvetica* 55 Roman   054"/>
                <a:sym typeface="12 pt Helvetica* 55 Roman   054"/>
              </a:rPr>
              <a:t>La expansión y los equipos necesarios para el futuro</a:t>
            </a:r>
          </a:p>
          <a:p>
            <a:pPr marL="457200" lvl="1" indent="-400050">
              <a:spcBef>
                <a:spcPts val="600"/>
              </a:spcBef>
              <a:buSzTx/>
              <a:buFont typeface="Wingdings" pitchFamily="2" charset="2"/>
              <a:buChar char="§"/>
            </a:pPr>
            <a:r>
              <a:rPr lang="es-ES" altLang="en-US" sz="2800" dirty="0">
                <a:solidFill>
                  <a:srgbClr val="002060"/>
                </a:solidFill>
                <a:latin typeface="12 pt Helvetica* 55 Roman   054"/>
                <a:ea typeface="12 pt Helvetica* 55 Roman   054"/>
                <a:cs typeface="12 pt Helvetica* 55 Roman   054"/>
                <a:sym typeface="12 pt Helvetica* 55 Roman   054"/>
              </a:rPr>
              <a:t>El principal del préstamo</a:t>
            </a:r>
          </a:p>
          <a:p>
            <a:pPr marL="457200" lvl="1" indent="-400050">
              <a:spcBef>
                <a:spcPts val="600"/>
              </a:spcBef>
              <a:buSzTx/>
              <a:buFont typeface="Wingdings" pitchFamily="2" charset="2"/>
              <a:buChar char="§"/>
            </a:pPr>
            <a:r>
              <a:rPr lang="es-ES" altLang="en-US" sz="2800" dirty="0">
                <a:solidFill>
                  <a:srgbClr val="002060"/>
                </a:solidFill>
                <a:latin typeface="12 pt Helvetica* 55 Roman   054"/>
                <a:ea typeface="12 pt Helvetica* 55 Roman   054"/>
                <a:cs typeface="12 pt Helvetica* 55 Roman   054"/>
                <a:sym typeface="12 pt Helvetica* 55 Roman   054"/>
              </a:rPr>
              <a:t>Impuesto a las ganancias</a:t>
            </a:r>
          </a:p>
        </p:txBody>
      </p:sp>
      <p:sp>
        <p:nvSpPr>
          <p:cNvPr id="28676" name="Rectangle 4"/>
          <p:cNvSpPr>
            <a:spLocks noChangeArrowheads="1"/>
          </p:cNvSpPr>
          <p:nvPr/>
        </p:nvSpPr>
        <p:spPr bwMode="auto">
          <a:xfrm>
            <a:off x="533400" y="1106488"/>
            <a:ext cx="807720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SzPct val="100000"/>
            </a:pPr>
            <a:r>
              <a:rPr lang="es-ES" altLang="en-US" sz="2800">
                <a:solidFill>
                  <a:srgbClr val="C1961C"/>
                </a:solidFill>
                <a:latin typeface="12 pt Helvetica* 55 Roman   054"/>
              </a:rPr>
              <a:t>¿Cuál es la fórmula básica del estado de resultados?</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hape 162"/>
          <p:cNvSpPr>
            <a:spLocks noGrp="1"/>
          </p:cNvSpPr>
          <p:nvPr>
            <p:ph type="title"/>
          </p:nvPr>
        </p:nvSpPr>
        <p:spPr>
          <a:xfrm>
            <a:off x="457200" y="381000"/>
            <a:ext cx="8229600" cy="609600"/>
          </a:xfrm>
        </p:spPr>
        <p:txBody>
          <a:bodyPr lIns="0" tIns="0" rIns="0" bIns="0"/>
          <a:lstStyle/>
          <a:p>
            <a:r>
              <a:rPr lang="es-ES" altLang="en-US">
                <a:latin typeface="12 pt. Helvetica* 85 Heavy   08"/>
                <a:ea typeface="12 pt. Helvetica* 85 Heavy   08"/>
                <a:cs typeface="12 pt. Helvetica* 85 Heavy   08"/>
                <a:sym typeface="12 pt. Helvetica* 85 Heavy   08"/>
              </a:rPr>
              <a:t>Estado de resultados</a:t>
            </a:r>
          </a:p>
        </p:txBody>
      </p:sp>
      <p:sp>
        <p:nvSpPr>
          <p:cNvPr id="29699" name="Shape 163"/>
          <p:cNvSpPr>
            <a:spLocks noGrp="1"/>
          </p:cNvSpPr>
          <p:nvPr>
            <p:ph type="body" idx="1"/>
          </p:nvPr>
        </p:nvSpPr>
        <p:spPr>
          <a:xfrm>
            <a:off x="533400" y="1123950"/>
            <a:ext cx="8077200" cy="4959350"/>
          </a:xfrm>
        </p:spPr>
        <p:txBody>
          <a:bodyPr lIns="0" tIns="0" rIns="0" bIns="0"/>
          <a:lstStyle/>
          <a:p>
            <a:pPr marL="0" indent="0">
              <a:spcBef>
                <a:spcPts val="713"/>
              </a:spcBef>
              <a:buSzTx/>
              <a:buFontTx/>
              <a:buNone/>
            </a:pPr>
            <a:r>
              <a:rPr lang="es-ES" altLang="en-US">
                <a:latin typeface="12 pt. Helvetica* 85 Heavy   08"/>
                <a:ea typeface="12 pt. Helvetica* 85 Heavy   08"/>
                <a:cs typeface="12 pt. Helvetica* 85 Heavy   08"/>
                <a:sym typeface="12 pt. Helvetica* 85 Heavy   08"/>
              </a:rPr>
              <a:t>¿Cómo se elabora un estado de resultados?</a:t>
            </a:r>
          </a:p>
          <a:p>
            <a:pPr marL="0" indent="0">
              <a:spcBef>
                <a:spcPts val="713"/>
              </a:spcBef>
              <a:buSzTx/>
              <a:buFontTx/>
              <a:buNone/>
            </a:pPr>
            <a:r>
              <a:rPr lang="es-ES" altLang="en-US">
                <a:latin typeface="12 pt. Helvetica* 85 Heavy   08"/>
                <a:ea typeface="12 pt. Helvetica* 85 Heavy   08"/>
                <a:cs typeface="12 pt. Helvetica* 85 Heavy   08"/>
                <a:sym typeface="12 pt. Helvetica* 85 Heavy   08"/>
              </a:rPr>
              <a:t> </a:t>
            </a:r>
          </a:p>
          <a:p>
            <a:pPr marL="0" indent="0" algn="ctr">
              <a:spcBef>
                <a:spcPts val="713"/>
              </a:spcBef>
              <a:buSzTx/>
              <a:buFontTx/>
              <a:buNone/>
            </a:pPr>
            <a:r>
              <a:rPr lang="es-ES" altLang="en-US" sz="6000" b="1">
                <a:solidFill>
                  <a:srgbClr val="C1961C"/>
                </a:solidFill>
                <a:latin typeface="12 pt. Helvetica* 85 Heavy   08"/>
                <a:ea typeface="12 pt. Helvetica* 85 Heavy   08"/>
                <a:cs typeface="12 pt. Helvetica* 85 Heavy   08"/>
                <a:sym typeface="12 pt. Helvetica* 85 Heavy   08"/>
              </a:rPr>
              <a:t>¡Es sencillo!</a:t>
            </a:r>
          </a:p>
          <a:p>
            <a:pPr marL="0" indent="0">
              <a:spcBef>
                <a:spcPts val="713"/>
              </a:spcBef>
              <a:buSzTx/>
              <a:buFontTx/>
              <a:buNone/>
            </a:pPr>
            <a:r>
              <a:rPr lang="es-ES" altLang="en-US">
                <a:latin typeface="12 pt. Helvetica* 85 Heavy   08"/>
                <a:ea typeface="12 pt. Helvetica* 85 Heavy   08"/>
                <a:cs typeface="12 pt. Helvetica* 85 Heavy   08"/>
                <a:sym typeface="12 pt. Helvetica* 85 Heavy   08"/>
              </a:rPr>
              <a:t> </a:t>
            </a:r>
          </a:p>
          <a:p>
            <a:pPr marL="0" indent="0" algn="ctr">
              <a:spcBef>
                <a:spcPts val="713"/>
              </a:spcBef>
              <a:buSzTx/>
              <a:buFontTx/>
              <a:buNone/>
            </a:pPr>
            <a:r>
              <a:rPr lang="es-ES" altLang="en-US">
                <a:solidFill>
                  <a:srgbClr val="002060"/>
                </a:solidFill>
                <a:latin typeface="12 pt. Helvetica* 85 Heavy   08"/>
                <a:ea typeface="12 pt. Helvetica* 85 Heavy   08"/>
                <a:cs typeface="12 pt. Helvetica* 85 Heavy   08"/>
                <a:sym typeface="12 pt. Helvetica* 85 Heavy   08"/>
              </a:rPr>
              <a:t>Si tiene un software de contabilidad de negocios.</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hape 167"/>
          <p:cNvSpPr>
            <a:spLocks noGrp="1"/>
          </p:cNvSpPr>
          <p:nvPr>
            <p:ph type="title"/>
          </p:nvPr>
        </p:nvSpPr>
        <p:spPr>
          <a:xfrm>
            <a:off x="457200" y="477838"/>
            <a:ext cx="8321675" cy="609600"/>
          </a:xfrm>
        </p:spPr>
        <p:txBody>
          <a:bodyPr lIns="0" tIns="0" rIns="0" bIns="0"/>
          <a:lstStyle/>
          <a:p>
            <a:pPr defTabSz="685800"/>
            <a:r>
              <a:rPr lang="es-ES" altLang="en-US" sz="2900">
                <a:latin typeface="12 pt. Helvetica* 85 Heavy   08"/>
                <a:ea typeface="12 pt. Helvetica* 85 Heavy   08"/>
                <a:cs typeface="12 pt. Helvetica* 85 Heavy   08"/>
                <a:sym typeface="12 pt. Helvetica* 85 Heavy   08"/>
              </a:rPr>
              <a:t>Temas para debate N.°4: Estado de resultados</a:t>
            </a:r>
          </a:p>
        </p:txBody>
      </p:sp>
      <p:sp>
        <p:nvSpPr>
          <p:cNvPr id="30723" name="Shape 168"/>
          <p:cNvSpPr>
            <a:spLocks noGrp="1"/>
          </p:cNvSpPr>
          <p:nvPr>
            <p:ph type="body" idx="1"/>
          </p:nvPr>
        </p:nvSpPr>
        <p:spPr>
          <a:xfrm>
            <a:off x="533400" y="1579563"/>
            <a:ext cx="8035925" cy="4267200"/>
          </a:xfrm>
        </p:spPr>
        <p:txBody>
          <a:bodyPr lIns="0" tIns="0" rIns="0" bIns="0"/>
          <a:lstStyle/>
          <a:p>
            <a:pPr marL="0" indent="0">
              <a:spcBef>
                <a:spcPts val="600"/>
              </a:spcBef>
              <a:buSzTx/>
              <a:buFontTx/>
              <a:buNone/>
            </a:pPr>
            <a:r>
              <a:rPr lang="es-ES" altLang="en-US" sz="2800">
                <a:solidFill>
                  <a:srgbClr val="002060"/>
                </a:solidFill>
                <a:latin typeface="Helvetica" pitchFamily="34" charset="0"/>
                <a:ea typeface="Calibri" pitchFamily="34" charset="0"/>
                <a:cs typeface="Calibri" pitchFamily="34" charset="0"/>
                <a:sym typeface="Calibri" pitchFamily="34" charset="0"/>
              </a:rPr>
              <a:t>Revisen el estado de resultados que se ofrece como ejemplo en la guía del participante.</a:t>
            </a:r>
          </a:p>
        </p:txBody>
      </p:sp>
      <p:pic>
        <p:nvPicPr>
          <p:cNvPr id="30724" name="image7.png" descr="Penci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95600"/>
            <a:ext cx="1619250" cy="271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30725" name="Shape 170"/>
          <p:cNvSpPr>
            <a:spLocks noChangeArrowheads="1"/>
          </p:cNvSpPr>
          <p:nvPr/>
        </p:nvSpPr>
        <p:spPr bwMode="auto">
          <a:xfrm>
            <a:off x="1646238" y="2724150"/>
            <a:ext cx="6923087" cy="314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9" rIns="45719">
            <a:spAutoFit/>
          </a:bodyPr>
          <a:lstStyle/>
          <a:p>
            <a:pPr marL="514350" indent="-514350">
              <a:lnSpc>
                <a:spcPts val="3000"/>
              </a:lnSpc>
              <a:spcBef>
                <a:spcPts val="600"/>
              </a:spcBef>
              <a:buClr>
                <a:srgbClr val="1F497D"/>
              </a:buClr>
              <a:buSzPct val="100000"/>
              <a:buFont typeface="Helvetica Neue"/>
              <a:buAutoNum type="arabicPeriod"/>
            </a:pPr>
            <a:r>
              <a:rPr lang="es-ES" altLang="en-US" sz="2400" dirty="0">
                <a:solidFill>
                  <a:srgbClr val="002060"/>
                </a:solidFill>
                <a:latin typeface="Helvetica" pitchFamily="34" charset="0"/>
              </a:rPr>
              <a:t>¿Qué es lo que ven?</a:t>
            </a:r>
          </a:p>
          <a:p>
            <a:pPr marL="514350" indent="-514350">
              <a:lnSpc>
                <a:spcPts val="3000"/>
              </a:lnSpc>
              <a:spcBef>
                <a:spcPts val="600"/>
              </a:spcBef>
              <a:buClr>
                <a:srgbClr val="1F497D"/>
              </a:buClr>
              <a:buSzPct val="100000"/>
              <a:buFont typeface="Helvetica Neue"/>
              <a:buAutoNum type="arabicPeriod"/>
            </a:pPr>
            <a:r>
              <a:rPr lang="es-ES" altLang="en-US" sz="2400" dirty="0">
                <a:solidFill>
                  <a:srgbClr val="002060"/>
                </a:solidFill>
                <a:latin typeface="Helvetica" pitchFamily="34" charset="0"/>
              </a:rPr>
              <a:t>¿Está bien administrada?</a:t>
            </a:r>
          </a:p>
          <a:p>
            <a:pPr marL="514350" indent="-514350">
              <a:lnSpc>
                <a:spcPts val="3000"/>
              </a:lnSpc>
              <a:spcBef>
                <a:spcPts val="600"/>
              </a:spcBef>
              <a:buClr>
                <a:srgbClr val="1F497D"/>
              </a:buClr>
              <a:buSzPct val="100000"/>
              <a:buFont typeface="Helvetica Neue"/>
              <a:buAutoNum type="arabicPeriod"/>
            </a:pPr>
            <a:r>
              <a:rPr lang="es-ES" altLang="en-US" sz="2400" dirty="0">
                <a:solidFill>
                  <a:srgbClr val="002060"/>
                </a:solidFill>
                <a:latin typeface="Helvetica" pitchFamily="34" charset="0"/>
              </a:rPr>
              <a:t>¿Hay algún problema que sobresalga?</a:t>
            </a:r>
          </a:p>
          <a:p>
            <a:pPr marL="514350" indent="-514350">
              <a:lnSpc>
                <a:spcPts val="3000"/>
              </a:lnSpc>
              <a:spcBef>
                <a:spcPts val="600"/>
              </a:spcBef>
              <a:buClr>
                <a:srgbClr val="1F497D"/>
              </a:buClr>
              <a:buSzPct val="100000"/>
              <a:buFont typeface="Helvetica Neue"/>
              <a:buAutoNum type="arabicPeriod"/>
            </a:pPr>
            <a:r>
              <a:rPr lang="es-ES" altLang="en-US" sz="2400" dirty="0">
                <a:solidFill>
                  <a:srgbClr val="002060"/>
                </a:solidFill>
                <a:latin typeface="Helvetica" pitchFamily="34" charset="0"/>
              </a:rPr>
              <a:t>¿Y qué hay del potencial de crecimiento?</a:t>
            </a:r>
          </a:p>
          <a:p>
            <a:pPr marL="514350" indent="-514350">
              <a:lnSpc>
                <a:spcPts val="3000"/>
              </a:lnSpc>
              <a:spcBef>
                <a:spcPts val="600"/>
              </a:spcBef>
              <a:buClr>
                <a:srgbClr val="1F497D"/>
              </a:buClr>
              <a:buSzPct val="100000"/>
              <a:buFont typeface="Helvetica Neue"/>
              <a:buAutoNum type="arabicPeriod"/>
            </a:pPr>
            <a:r>
              <a:rPr lang="es-ES" altLang="en-US" sz="2400" dirty="0">
                <a:solidFill>
                  <a:srgbClr val="002060"/>
                </a:solidFill>
                <a:latin typeface="Helvetica" pitchFamily="34" charset="0"/>
              </a:rPr>
              <a:t>¿El negocio generará las ganancias suficientes para mantener al dueño ?</a:t>
            </a:r>
          </a:p>
          <a:p>
            <a:pPr marL="514350" indent="-514350">
              <a:lnSpc>
                <a:spcPts val="3000"/>
              </a:lnSpc>
              <a:spcBef>
                <a:spcPts val="600"/>
              </a:spcBef>
              <a:buClr>
                <a:srgbClr val="1F497D"/>
              </a:buClr>
              <a:buSzPct val="100000"/>
              <a:buFont typeface="Helvetica Neue"/>
              <a:buAutoNum type="arabicPeriod"/>
            </a:pPr>
            <a:r>
              <a:rPr lang="es-ES" altLang="en-US" sz="2400" dirty="0">
                <a:solidFill>
                  <a:srgbClr val="002060"/>
                </a:solidFill>
                <a:latin typeface="Helvetica" pitchFamily="34" charset="0"/>
              </a:rPr>
              <a:t>¿El negocio podrá obtener un préstamo?</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hape 174"/>
          <p:cNvSpPr>
            <a:spLocks noGrp="1"/>
          </p:cNvSpPr>
          <p:nvPr>
            <p:ph type="title"/>
          </p:nvPr>
        </p:nvSpPr>
        <p:spPr>
          <a:xfrm>
            <a:off x="457200" y="381000"/>
            <a:ext cx="8229600" cy="609600"/>
          </a:xfrm>
        </p:spPr>
        <p:txBody>
          <a:bodyPr lIns="0" tIns="0" rIns="0" bIns="0"/>
          <a:lstStyle/>
          <a:p>
            <a:r>
              <a:rPr lang="es-ES" altLang="en-US">
                <a:latin typeface="12 pt. Helvetica* 85 Heavy   08"/>
                <a:ea typeface="12 pt. Helvetica* 85 Heavy   08"/>
                <a:cs typeface="12 pt. Helvetica* 85 Heavy   08"/>
                <a:sym typeface="12 pt. Helvetica* 85 Heavy   08"/>
              </a:rPr>
              <a:t>Financiamiento del negocio</a:t>
            </a:r>
          </a:p>
        </p:txBody>
      </p:sp>
      <p:sp>
        <p:nvSpPr>
          <p:cNvPr id="175" name="Shape 175"/>
          <p:cNvSpPr>
            <a:spLocks noGrp="1"/>
          </p:cNvSpPr>
          <p:nvPr>
            <p:ph type="body" idx="1"/>
          </p:nvPr>
        </p:nvSpPr>
        <p:spPr>
          <a:xfrm>
            <a:off x="571500" y="1085850"/>
            <a:ext cx="5467350" cy="5029200"/>
          </a:xfrm>
        </p:spPr>
        <p:txBody>
          <a:bodyPr lIns="0" tIns="0" rIns="0" bIns="0">
            <a:normAutofit fontScale="92500" lnSpcReduction="20000"/>
          </a:bodyPr>
          <a:lstStyle/>
          <a:p>
            <a:pPr marL="0" indent="0">
              <a:spcBef>
                <a:spcPts val="713"/>
              </a:spcBef>
              <a:buSzTx/>
              <a:buFontTx/>
              <a:buNone/>
              <a:defRPr/>
            </a:pPr>
            <a:r>
              <a:rPr lang="es-ES" altLang="en-US" dirty="0">
                <a:latin typeface="12 pt. Helvetica* 85 Heavy   08"/>
                <a:ea typeface="12 pt. Helvetica* 85 Heavy   08"/>
                <a:cs typeface="12 pt. Helvetica* 85 Heavy   08"/>
                <a:sym typeface="12 pt. Helvetica* 85 Heavy   08"/>
              </a:rPr>
              <a:t>¿Qué es el</a:t>
            </a:r>
            <a:r>
              <a:rPr lang="es-ES" altLang="en-US" sz="2800" dirty="0">
                <a:solidFill>
                  <a:srgbClr val="002060"/>
                </a:solidFill>
                <a:latin typeface="12 pt Helvetica* 55 Roman   054"/>
                <a:ea typeface="12 pt Helvetica* 55 Roman   054"/>
                <a:cs typeface="12 pt Helvetica* 55 Roman   054"/>
                <a:sym typeface="12 pt Helvetica* 55 Roman   054"/>
              </a:rPr>
              <a:t> </a:t>
            </a:r>
            <a:r>
              <a:rPr lang="es-ES" altLang="en-US" dirty="0">
                <a:latin typeface="12 pt. Helvetica* 85 Heavy   08"/>
                <a:ea typeface="12 pt. Helvetica* 85 Heavy   08"/>
                <a:cs typeface="12 pt. Helvetica* 85 Heavy   08"/>
                <a:sym typeface="12 pt. Helvetica* 85 Heavy   08"/>
              </a:rPr>
              <a:t>financiamiento del negocio?</a:t>
            </a:r>
          </a:p>
          <a:p>
            <a:pPr marL="0" indent="0">
              <a:spcBef>
                <a:spcPts val="713"/>
              </a:spcBef>
              <a:buSzTx/>
              <a:buFontTx/>
              <a:buNone/>
              <a:defRPr/>
            </a:pPr>
            <a:r>
              <a:rPr lang="es-ES" altLang="en-US" sz="2800" dirty="0">
                <a:solidFill>
                  <a:srgbClr val="002060"/>
                </a:solidFill>
                <a:latin typeface="12 pt Helvetica* 55 Roman   054"/>
                <a:ea typeface="12 pt Helvetica* 55 Roman   054"/>
                <a:cs typeface="12 pt Helvetica* 55 Roman   054"/>
                <a:sym typeface="12 pt Helvetica* 55 Roman   054"/>
              </a:rPr>
              <a:t>El financiamiento implica recibir el dinero necesario para iniciar, operar o expandir sus negocios.</a:t>
            </a:r>
          </a:p>
          <a:p>
            <a:pPr marL="0" indent="0">
              <a:spcBef>
                <a:spcPts val="713"/>
              </a:spcBef>
              <a:buSzTx/>
              <a:buFontTx/>
              <a:buNone/>
              <a:defRPr/>
            </a:pPr>
            <a:r>
              <a:rPr lang="es-ES" altLang="en-US" dirty="0">
                <a:solidFill>
                  <a:srgbClr val="C1961C"/>
                </a:solidFill>
                <a:latin typeface="12 pt. Helvetica* 85 Heavy   08"/>
                <a:ea typeface="12 pt. Helvetica* 85 Heavy   08"/>
                <a:cs typeface="12 pt. Helvetica* 85 Heavy   08"/>
                <a:sym typeface="12 pt. Helvetica* 85 Heavy   08"/>
              </a:rPr>
              <a:t>Conceptos básicos del financiamiento</a:t>
            </a:r>
            <a:r>
              <a:rPr lang="es-ES" altLang="en-US" dirty="0">
                <a:latin typeface="12 pt. Helvetica* 85 Heavy   08"/>
                <a:ea typeface="12 pt. Helvetica* 85 Heavy   08"/>
                <a:cs typeface="12 pt. Helvetica* 85 Heavy   08"/>
                <a:sym typeface="12 pt. Helvetica* 85 Heavy   08"/>
              </a:rPr>
              <a:t>:</a:t>
            </a:r>
          </a:p>
          <a:p>
            <a:pPr marL="457200" lvl="1" indent="-419100">
              <a:spcBef>
                <a:spcPts val="600"/>
              </a:spcBef>
              <a:buSzTx/>
              <a:buFont typeface="Wingdings" panose="05000000000000000000" pitchFamily="2" charset="2"/>
              <a:buChar char="§"/>
              <a:defRPr/>
            </a:pPr>
            <a:r>
              <a:rPr lang="es-ES" altLang="en-US" sz="2800" dirty="0">
                <a:solidFill>
                  <a:srgbClr val="002060"/>
                </a:solidFill>
                <a:latin typeface="12 pt Helvetica* 55 Roman   054"/>
                <a:ea typeface="12 pt Helvetica* 55 Roman   054"/>
                <a:cs typeface="12 pt Helvetica* 55 Roman   054"/>
                <a:sym typeface="12 pt Helvetica* 55 Roman   054"/>
              </a:rPr>
              <a:t>Diferencia entre el financiamiento del capital y el financiamiento de las deudas</a:t>
            </a:r>
          </a:p>
          <a:p>
            <a:pPr marL="457200" lvl="1" indent="-419100">
              <a:spcBef>
                <a:spcPts val="600"/>
              </a:spcBef>
              <a:buSzTx/>
              <a:buFont typeface="Wingdings" panose="05000000000000000000" pitchFamily="2" charset="2"/>
              <a:buChar char="§"/>
              <a:defRPr/>
            </a:pPr>
            <a:r>
              <a:rPr lang="es-ES" altLang="en-US" sz="2800" dirty="0">
                <a:solidFill>
                  <a:srgbClr val="002060"/>
                </a:solidFill>
                <a:latin typeface="12 pt Helvetica* 55 Roman   054"/>
                <a:ea typeface="12 pt Helvetica* 55 Roman   054"/>
                <a:cs typeface="12 pt Helvetica* 55 Roman   054"/>
                <a:sym typeface="12 pt Helvetica* 55 Roman   054"/>
              </a:rPr>
              <a:t>Diferencia entre el financiamiento del capital de trabajo y el financiamiento de los activos fijos</a:t>
            </a:r>
          </a:p>
        </p:txBody>
      </p:sp>
      <p:pic>
        <p:nvPicPr>
          <p:cNvPr id="176" name="image12.jpg" descr="C:\Users\Bruce Soule\AppData\Local\Microsoft\Windows\Temporary Internet Files\Content.IE5\O5RQQDWP\MP900398769[1].jpg"/>
          <p:cNvPicPr/>
          <p:nvPr/>
        </p:nvPicPr>
        <p:blipFill>
          <a:blip r:embed="rId3"/>
          <a:stretch>
            <a:fillRect/>
          </a:stretch>
        </p:blipFill>
        <p:spPr>
          <a:xfrm>
            <a:off x="6283325" y="2333625"/>
            <a:ext cx="2378075" cy="3292475"/>
          </a:xfrm>
          <a:prstGeom prst="rect">
            <a:avLst/>
          </a:prstGeom>
          <a:ln>
            <a:solidFill/>
          </a:ln>
          <a:effectLst>
            <a:outerShdw blurRad="50800" dist="38100" dir="2700000" rotWithShape="0">
              <a:srgbClr val="000000">
                <a:alpha val="40000"/>
              </a:srgbClr>
            </a:outerShdw>
          </a:effectLst>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hape 31"/>
          <p:cNvSpPr>
            <a:spLocks noGrp="1"/>
          </p:cNvSpPr>
          <p:nvPr>
            <p:ph type="title"/>
          </p:nvPr>
        </p:nvSpPr>
        <p:spPr>
          <a:xfrm>
            <a:off x="457200" y="381000"/>
            <a:ext cx="8229600" cy="609600"/>
          </a:xfrm>
        </p:spPr>
        <p:txBody>
          <a:bodyPr lIns="0" tIns="0" rIns="0" bIns="0"/>
          <a:lstStyle/>
          <a:p>
            <a:r>
              <a:rPr lang="es-ES" altLang="en-US">
                <a:latin typeface="12 pt. Helvetica* 85 Heavy   08"/>
                <a:ea typeface="12 pt. Helvetica* 85 Heavy   08"/>
                <a:cs typeface="12 pt. Helvetica* 85 Heavy   08"/>
                <a:sym typeface="12 pt. Helvetica* 85 Heavy   08"/>
              </a:rPr>
              <a:t>Objetivos de aprendizaje</a:t>
            </a:r>
          </a:p>
        </p:txBody>
      </p:sp>
      <p:sp>
        <p:nvSpPr>
          <p:cNvPr id="5123" name="Shape 32"/>
          <p:cNvSpPr>
            <a:spLocks noGrp="1"/>
          </p:cNvSpPr>
          <p:nvPr>
            <p:ph type="body" idx="1"/>
          </p:nvPr>
        </p:nvSpPr>
        <p:spPr>
          <a:xfrm>
            <a:off x="569913" y="1095375"/>
            <a:ext cx="8047037" cy="4711700"/>
          </a:xfrm>
        </p:spPr>
        <p:txBody>
          <a:bodyPr lIns="0" tIns="0" rIns="0" bIns="0"/>
          <a:lstStyle/>
          <a:p>
            <a:pPr marL="457200" lvl="1" indent="-400050">
              <a:spcBef>
                <a:spcPts val="600"/>
              </a:spcBef>
              <a:buSzTx/>
              <a:buFont typeface="Wingdings" pitchFamily="2" charset="2"/>
              <a:buChar char="§"/>
            </a:pPr>
            <a:r>
              <a:rPr lang="es-ES" altLang="en-US" sz="2800" dirty="0">
                <a:solidFill>
                  <a:srgbClr val="002060"/>
                </a:solidFill>
                <a:latin typeface="12 pt Helvetica* 55 Roman   054"/>
                <a:ea typeface="12 pt Helvetica* 55 Roman   054"/>
                <a:cs typeface="12 pt Helvetica* 55 Roman   054"/>
                <a:sym typeface="12 pt. Helvetica* 85 Heavy   08"/>
              </a:rPr>
              <a:t>Explicar el concepto de administración financiera y su importancia para los pequeños negocios y su dueño</a:t>
            </a:r>
          </a:p>
          <a:p>
            <a:pPr marL="457200" lvl="1" indent="-400050">
              <a:spcBef>
                <a:spcPts val="600"/>
              </a:spcBef>
              <a:buSzTx/>
              <a:buFont typeface="Wingdings" pitchFamily="2" charset="2"/>
              <a:buChar char="§"/>
            </a:pPr>
            <a:r>
              <a:rPr lang="es-ES" altLang="en-US" sz="2800" dirty="0">
                <a:solidFill>
                  <a:srgbClr val="002060"/>
                </a:solidFill>
                <a:latin typeface="12 pt Helvetica* 55 Roman   054"/>
                <a:ea typeface="12 pt Helvetica* 55 Roman   054"/>
                <a:cs typeface="12 pt Helvetica* 55 Roman   054"/>
                <a:sym typeface="12 pt. Helvetica* 85 Heavy   08"/>
              </a:rPr>
              <a:t>Identificar prácticas, reglas y herramientas de administración financiera que suelen estar disponibles para los pequeños negocios</a:t>
            </a:r>
          </a:p>
          <a:p>
            <a:pPr marL="457200" lvl="1" indent="-400050">
              <a:spcBef>
                <a:spcPts val="600"/>
              </a:spcBef>
              <a:buSzTx/>
              <a:buFont typeface="Wingdings" pitchFamily="2" charset="2"/>
              <a:buChar char="§"/>
            </a:pPr>
            <a:r>
              <a:rPr lang="es-ES" altLang="en-US" sz="2800" dirty="0">
                <a:solidFill>
                  <a:srgbClr val="002060"/>
                </a:solidFill>
                <a:latin typeface="12 pt Helvetica* 55 Roman   054"/>
                <a:ea typeface="12 pt Helvetica* 55 Roman   054"/>
                <a:cs typeface="12 pt Helvetica* 55 Roman   054"/>
                <a:sym typeface="12 pt. Helvetica* 85 Heavy   08"/>
              </a:rPr>
              <a:t>Explicar cómo funcionan las prácticas, reglas y herramientas de la administración financiera.</a:t>
            </a:r>
          </a:p>
        </p:txBody>
      </p:sp>
      <p:sp>
        <p:nvSpPr>
          <p:cNvPr id="5124" name="Shape 33"/>
          <p:cNvSpPr>
            <a:spLocks noChangeArrowheads="1"/>
          </p:cNvSpPr>
          <p:nvPr/>
        </p:nvSpPr>
        <p:spPr bwMode="auto">
          <a:xfrm>
            <a:off x="7391400" y="5715000"/>
            <a:ext cx="1962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45719" rIns="45719">
            <a:spAutoFit/>
          </a:bodyPr>
          <a:lstStyle/>
          <a:p>
            <a:pPr>
              <a:buSzPct val="100000"/>
            </a:pPr>
            <a:r>
              <a:rPr lang="es-ES" altLang="en-US">
                <a:solidFill>
                  <a:srgbClr val="002060"/>
                </a:solidFill>
                <a:latin typeface="12 pt Helvetica* 55 Roman   054"/>
                <a:ea typeface="12 pt Helvetica* 55 Roman   054"/>
                <a:cs typeface="12 pt Helvetica* 55 Roman   054"/>
                <a:sym typeface="12 pt Helvetica* 55 Roman   054"/>
              </a:rPr>
              <a:t>Continuación ...</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hape 180"/>
          <p:cNvSpPr>
            <a:spLocks noGrp="1"/>
          </p:cNvSpPr>
          <p:nvPr>
            <p:ph type="title"/>
          </p:nvPr>
        </p:nvSpPr>
        <p:spPr>
          <a:xfrm>
            <a:off x="457200" y="381000"/>
            <a:ext cx="8229600" cy="609600"/>
          </a:xfrm>
        </p:spPr>
        <p:txBody>
          <a:bodyPr lIns="0" tIns="0" rIns="0" bIns="0"/>
          <a:lstStyle/>
          <a:p>
            <a:r>
              <a:rPr lang="es-ES" altLang="en-US">
                <a:latin typeface="12 pt. Helvetica* 85 Heavy   08"/>
                <a:ea typeface="12 pt. Helvetica* 85 Heavy   08"/>
                <a:cs typeface="12 pt. Helvetica* 85 Heavy   08"/>
                <a:sym typeface="12 pt. Helvetica* 85 Heavy   08"/>
              </a:rPr>
              <a:t>Financiamiento del negocio</a:t>
            </a:r>
          </a:p>
        </p:txBody>
      </p:sp>
      <p:sp>
        <p:nvSpPr>
          <p:cNvPr id="32771" name="Shape 181"/>
          <p:cNvSpPr>
            <a:spLocks noGrp="1"/>
          </p:cNvSpPr>
          <p:nvPr>
            <p:ph type="body" idx="1"/>
          </p:nvPr>
        </p:nvSpPr>
        <p:spPr>
          <a:xfrm>
            <a:off x="533400" y="2351088"/>
            <a:ext cx="8229600" cy="3409950"/>
          </a:xfrm>
        </p:spPr>
        <p:txBody>
          <a:bodyPr lIns="0" tIns="0" rIns="0" bIns="0"/>
          <a:lstStyle/>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Inviertan su propio dinero</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Gánense el derecho a pedir prestado</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Demuestren que existe rentabilidad</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Comprendan en qué consiste el capital de trabajo y reténganlo</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Optimicen los activos fijos</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Igualar las fuentes de recursos y los usos de los fondos</a:t>
            </a:r>
          </a:p>
        </p:txBody>
      </p:sp>
      <p:sp>
        <p:nvSpPr>
          <p:cNvPr id="32772" name="Shape 182"/>
          <p:cNvSpPr>
            <a:spLocks noChangeArrowheads="1"/>
          </p:cNvSpPr>
          <p:nvPr/>
        </p:nvSpPr>
        <p:spPr bwMode="auto">
          <a:xfrm>
            <a:off x="7391400" y="5715000"/>
            <a:ext cx="1962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45719" rIns="45719">
            <a:spAutoFit/>
          </a:bodyPr>
          <a:lstStyle/>
          <a:p>
            <a:pPr>
              <a:buSzPct val="100000"/>
            </a:pPr>
            <a:r>
              <a:rPr lang="es-ES" altLang="en-US">
                <a:solidFill>
                  <a:srgbClr val="002060"/>
                </a:solidFill>
                <a:latin typeface="12 pt Helvetica* 55 Roman   054"/>
                <a:ea typeface="12 pt Helvetica* 55 Roman   054"/>
                <a:cs typeface="12 pt Helvetica* 55 Roman   054"/>
                <a:sym typeface="12 pt Helvetica* 55 Roman   054"/>
              </a:rPr>
              <a:t>Continuación ...</a:t>
            </a:r>
          </a:p>
        </p:txBody>
      </p:sp>
      <p:sp>
        <p:nvSpPr>
          <p:cNvPr id="32773" name="Rectangle 1"/>
          <p:cNvSpPr>
            <a:spLocks noChangeArrowheads="1"/>
          </p:cNvSpPr>
          <p:nvPr/>
        </p:nvSpPr>
        <p:spPr bwMode="auto">
          <a:xfrm>
            <a:off x="533400" y="987425"/>
            <a:ext cx="80772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SzPct val="100000"/>
            </a:pPr>
            <a:r>
              <a:rPr lang="es-ES" altLang="en-US" sz="2800" b="1">
                <a:solidFill>
                  <a:srgbClr val="C1961C"/>
                </a:solidFill>
                <a:latin typeface="Helvetica" pitchFamily="34" charset="0"/>
              </a:rPr>
              <a:t>¿Cuáles son las prácticas recomendadas y las no recomendadas para el financiamiento de los pequeños negocios?</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hape 186"/>
          <p:cNvSpPr>
            <a:spLocks noGrp="1"/>
          </p:cNvSpPr>
          <p:nvPr>
            <p:ph type="title"/>
          </p:nvPr>
        </p:nvSpPr>
        <p:spPr>
          <a:xfrm>
            <a:off x="457200" y="381000"/>
            <a:ext cx="8229600" cy="609600"/>
          </a:xfrm>
        </p:spPr>
        <p:txBody>
          <a:bodyPr lIns="0" tIns="0" rIns="0" bIns="0"/>
          <a:lstStyle/>
          <a:p>
            <a:r>
              <a:rPr lang="es-ES" altLang="en-US">
                <a:latin typeface="12 pt. Helvetica* 85 Heavy   08"/>
                <a:ea typeface="12 pt. Helvetica* 85 Heavy   08"/>
                <a:cs typeface="12 pt. Helvetica* 85 Heavy   08"/>
                <a:sym typeface="12 pt. Helvetica* 85 Heavy   08"/>
              </a:rPr>
              <a:t>Financiamiento del negocio</a:t>
            </a:r>
          </a:p>
        </p:txBody>
      </p:sp>
      <p:sp>
        <p:nvSpPr>
          <p:cNvPr id="33795" name="Shape 188"/>
          <p:cNvSpPr>
            <a:spLocks noGrp="1"/>
          </p:cNvSpPr>
          <p:nvPr>
            <p:ph type="body" idx="1"/>
          </p:nvPr>
        </p:nvSpPr>
        <p:spPr>
          <a:xfrm>
            <a:off x="457200" y="2659063"/>
            <a:ext cx="8229600" cy="3370262"/>
          </a:xfrm>
        </p:spPr>
        <p:txBody>
          <a:bodyPr lIns="0" tIns="0" rIns="0" bIns="0"/>
          <a:lstStyle/>
          <a:p>
            <a:pPr marL="457200" lvl="1" indent="-400050">
              <a:spcBef>
                <a:spcPts val="600"/>
              </a:spcBef>
              <a:buSzTx/>
              <a:buFont typeface="Wingdings" pitchFamily="2" charset="2"/>
              <a:buChar char="§"/>
            </a:pPr>
            <a:r>
              <a:rPr lang="es-ES" altLang="en-US" sz="2400">
                <a:solidFill>
                  <a:srgbClr val="002060"/>
                </a:solidFill>
                <a:latin typeface="12 pt Helvetica* 55 Roman   054"/>
                <a:ea typeface="12 pt Helvetica* 55 Roman   054"/>
                <a:cs typeface="12 pt Helvetica* 55 Roman   054"/>
                <a:sym typeface="12 pt Helvetica* 55 Roman   054"/>
              </a:rPr>
              <a:t>Entiendan sus estados financieros</a:t>
            </a:r>
          </a:p>
          <a:p>
            <a:pPr marL="457200" lvl="1" indent="-400050">
              <a:spcBef>
                <a:spcPts val="600"/>
              </a:spcBef>
              <a:buSzTx/>
              <a:buFont typeface="Wingdings" pitchFamily="2" charset="2"/>
              <a:buChar char="§"/>
            </a:pPr>
            <a:r>
              <a:rPr lang="es-ES" altLang="en-US" sz="2400">
                <a:solidFill>
                  <a:srgbClr val="002060"/>
                </a:solidFill>
                <a:latin typeface="12 pt Helvetica* 55 Roman   054"/>
                <a:ea typeface="12 pt Helvetica* 55 Roman   054"/>
                <a:cs typeface="12 pt Helvetica* 55 Roman   054"/>
                <a:sym typeface="12 pt Helvetica* 55 Roman   054"/>
              </a:rPr>
              <a:t>Entiendan cuáles son sus opciones de garantía</a:t>
            </a:r>
          </a:p>
          <a:p>
            <a:pPr marL="457200" lvl="1" indent="-400050">
              <a:spcBef>
                <a:spcPts val="600"/>
              </a:spcBef>
              <a:buSzTx/>
              <a:buFont typeface="Wingdings" pitchFamily="2" charset="2"/>
              <a:buChar char="§"/>
            </a:pPr>
            <a:r>
              <a:rPr lang="es-ES" altLang="en-US" sz="2400">
                <a:solidFill>
                  <a:srgbClr val="002060"/>
                </a:solidFill>
                <a:latin typeface="12 pt Helvetica* 55 Roman   054"/>
                <a:ea typeface="12 pt Helvetica* 55 Roman   054"/>
                <a:cs typeface="12 pt Helvetica* 55 Roman   054"/>
                <a:sym typeface="12 pt Helvetica* 55 Roman   054"/>
              </a:rPr>
              <a:t>Entiendan los riesgos y los costos de los tipos de préstamo</a:t>
            </a:r>
          </a:p>
          <a:p>
            <a:pPr marL="457200" lvl="1" indent="-400050">
              <a:spcBef>
                <a:spcPts val="600"/>
              </a:spcBef>
              <a:buSzTx/>
              <a:buFont typeface="Wingdings" pitchFamily="2" charset="2"/>
              <a:buChar char="§"/>
            </a:pPr>
            <a:r>
              <a:rPr lang="es-ES" altLang="en-US" sz="2400">
                <a:solidFill>
                  <a:srgbClr val="002060"/>
                </a:solidFill>
                <a:latin typeface="12 pt Helvetica* 55 Roman   054"/>
                <a:ea typeface="12 pt Helvetica* 55 Roman   054"/>
                <a:cs typeface="12 pt Helvetica* 55 Roman   054"/>
                <a:sym typeface="12 pt Helvetica* 55 Roman   054"/>
              </a:rPr>
              <a:t>Tengan en cuenta que no se otorgan subsidios</a:t>
            </a:r>
          </a:p>
          <a:p>
            <a:pPr marL="457200" lvl="1" indent="-400050">
              <a:spcBef>
                <a:spcPts val="600"/>
              </a:spcBef>
              <a:buSzTx/>
              <a:buFont typeface="Wingdings" pitchFamily="2" charset="2"/>
              <a:buChar char="§"/>
            </a:pPr>
            <a:r>
              <a:rPr lang="es-ES" altLang="en-US" sz="2400">
                <a:solidFill>
                  <a:srgbClr val="002060"/>
                </a:solidFill>
                <a:latin typeface="12 pt Helvetica* 55 Roman   054"/>
                <a:ea typeface="12 pt Helvetica* 55 Roman   054"/>
                <a:cs typeface="12 pt Helvetica* 55 Roman   054"/>
                <a:sym typeface="12 pt Helvetica* 55 Roman   054"/>
              </a:rPr>
              <a:t>Comparen las ofertas</a:t>
            </a:r>
          </a:p>
          <a:p>
            <a:pPr marL="457200" lvl="1" indent="-400050">
              <a:spcBef>
                <a:spcPts val="600"/>
              </a:spcBef>
              <a:buSzTx/>
              <a:buFont typeface="Wingdings" pitchFamily="2" charset="2"/>
              <a:buChar char="§"/>
            </a:pPr>
            <a:r>
              <a:rPr lang="es-ES" altLang="en-US" sz="2400">
                <a:solidFill>
                  <a:srgbClr val="002060"/>
                </a:solidFill>
                <a:latin typeface="12 pt Helvetica* 55 Roman   054"/>
                <a:ea typeface="12 pt Helvetica* 55 Roman   054"/>
                <a:cs typeface="12 pt Helvetica* 55 Roman   054"/>
                <a:sym typeface="12 pt Helvetica* 55 Roman   054"/>
              </a:rPr>
              <a:t>Reciban asesoramiento de un experto (como la SBA o sus bancos)</a:t>
            </a:r>
          </a:p>
        </p:txBody>
      </p:sp>
      <p:sp>
        <p:nvSpPr>
          <p:cNvPr id="33796" name="Rectangle 4"/>
          <p:cNvSpPr>
            <a:spLocks noChangeArrowheads="1"/>
          </p:cNvSpPr>
          <p:nvPr/>
        </p:nvSpPr>
        <p:spPr bwMode="auto">
          <a:xfrm>
            <a:off x="533400" y="1095375"/>
            <a:ext cx="80772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SzPct val="100000"/>
            </a:pPr>
            <a:r>
              <a:rPr lang="es-ES" altLang="en-US" sz="2800" b="1">
                <a:solidFill>
                  <a:srgbClr val="C1961C"/>
                </a:solidFill>
                <a:latin typeface="Helvetica" pitchFamily="34" charset="0"/>
              </a:rPr>
              <a:t>¿Cuáles son las prácticas recomendadas y las no recomendadas para el financiamiento de los pequeños negocios?</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hape 192"/>
          <p:cNvSpPr>
            <a:spLocks noGrp="1"/>
          </p:cNvSpPr>
          <p:nvPr>
            <p:ph type="title"/>
          </p:nvPr>
        </p:nvSpPr>
        <p:spPr>
          <a:xfrm>
            <a:off x="457200" y="381000"/>
            <a:ext cx="8229600" cy="609600"/>
          </a:xfrm>
        </p:spPr>
        <p:txBody>
          <a:bodyPr lIns="0" tIns="0" rIns="0" bIns="0"/>
          <a:lstStyle/>
          <a:p>
            <a:r>
              <a:rPr lang="es-ES" altLang="en-US">
                <a:latin typeface="12 pt. Helvetica* 85 Heavy   08"/>
                <a:ea typeface="12 pt. Helvetica* 85 Heavy   08"/>
                <a:cs typeface="12 pt. Helvetica* 85 Heavy   08"/>
                <a:sym typeface="12 pt. Helvetica* 85 Heavy   08"/>
              </a:rPr>
              <a:t>Préstamos</a:t>
            </a:r>
          </a:p>
        </p:txBody>
      </p:sp>
      <p:sp>
        <p:nvSpPr>
          <p:cNvPr id="34819" name="Shape 193"/>
          <p:cNvSpPr>
            <a:spLocks noGrp="1"/>
          </p:cNvSpPr>
          <p:nvPr>
            <p:ph type="body" idx="1"/>
          </p:nvPr>
        </p:nvSpPr>
        <p:spPr>
          <a:xfrm>
            <a:off x="552450" y="1085850"/>
            <a:ext cx="8058150" cy="5029200"/>
          </a:xfrm>
        </p:spPr>
        <p:txBody>
          <a:bodyPr lIns="0" tIns="0" rIns="0" bIns="0"/>
          <a:lstStyle/>
          <a:p>
            <a:pPr>
              <a:spcBef>
                <a:spcPts val="713"/>
              </a:spcBef>
              <a:buSzTx/>
              <a:buFontTx/>
              <a:buNone/>
            </a:pPr>
            <a:r>
              <a:rPr lang="es-ES" altLang="en-US" b="1">
                <a:solidFill>
                  <a:srgbClr val="C1961C"/>
                </a:solidFill>
                <a:latin typeface="12 pt. Helvetica* 85 Heavy   08"/>
                <a:ea typeface="12 pt. Helvetica* 85 Heavy   08"/>
                <a:cs typeface="12 pt. Helvetica* 85 Heavy   08"/>
                <a:sym typeface="12 pt. Helvetica* 85 Heavy   08"/>
              </a:rPr>
              <a:t>Cómo prepararse para solicitar un préstamo</a:t>
            </a:r>
          </a:p>
          <a:p>
            <a:pPr marL="914400" lvl="1" indent="-514350">
              <a:spcBef>
                <a:spcPts val="600"/>
              </a:spcBef>
              <a:buSzTx/>
              <a:buFontTx/>
              <a:buAutoNum type="arabicPeriod"/>
            </a:pPr>
            <a:r>
              <a:rPr lang="es-ES" altLang="en-US" sz="2800">
                <a:solidFill>
                  <a:srgbClr val="002060"/>
                </a:solidFill>
                <a:latin typeface="12 pt Helvetica* 55 Roman   054"/>
                <a:ea typeface="12 pt Helvetica* 55 Roman   054"/>
                <a:cs typeface="12 pt Helvetica* 55 Roman   054"/>
                <a:sym typeface="12 pt Helvetica* 55 Roman   054"/>
              </a:rPr>
              <a:t>Elaboren un plan de negocios (con un plan de ganancias)</a:t>
            </a:r>
          </a:p>
          <a:p>
            <a:pPr marL="914400" lvl="1" indent="-514350">
              <a:spcBef>
                <a:spcPts val="600"/>
              </a:spcBef>
              <a:buSzTx/>
              <a:buFontTx/>
              <a:buAutoNum type="arabicPeriod"/>
            </a:pPr>
            <a:r>
              <a:rPr lang="es-ES" altLang="en-US" sz="2800">
                <a:solidFill>
                  <a:srgbClr val="002060"/>
                </a:solidFill>
                <a:latin typeface="12 pt Helvetica* 55 Roman   054"/>
                <a:ea typeface="12 pt Helvetica* 55 Roman   054"/>
                <a:cs typeface="12 pt Helvetica* 55 Roman   054"/>
                <a:sym typeface="12 pt Helvetica* 55 Roman   054"/>
              </a:rPr>
              <a:t>Sepan cuánto puede pagar</a:t>
            </a:r>
          </a:p>
          <a:p>
            <a:pPr marL="914400" lvl="1" indent="-514350">
              <a:spcBef>
                <a:spcPts val="600"/>
              </a:spcBef>
              <a:buSzTx/>
              <a:buFontTx/>
              <a:buAutoNum type="arabicPeriod"/>
            </a:pPr>
            <a:r>
              <a:rPr lang="es-ES" altLang="en-US" sz="2800">
                <a:solidFill>
                  <a:srgbClr val="002060"/>
                </a:solidFill>
                <a:latin typeface="12 pt Helvetica* 55 Roman   054"/>
                <a:ea typeface="12 pt Helvetica* 55 Roman   054"/>
                <a:cs typeface="12 pt Helvetica* 55 Roman   054"/>
                <a:sym typeface="12 pt Helvetica* 55 Roman   054"/>
              </a:rPr>
              <a:t>Estudie sus estados contables</a:t>
            </a:r>
          </a:p>
          <a:p>
            <a:pPr marL="914400" lvl="1" indent="-514350">
              <a:spcBef>
                <a:spcPts val="600"/>
              </a:spcBef>
              <a:buSzTx/>
              <a:buFontTx/>
              <a:buAutoNum type="arabicPeriod"/>
            </a:pPr>
            <a:r>
              <a:rPr lang="es-ES" altLang="en-US" sz="2800">
                <a:solidFill>
                  <a:srgbClr val="002060"/>
                </a:solidFill>
                <a:latin typeface="12 pt Helvetica* 55 Roman   054"/>
                <a:ea typeface="12 pt Helvetica* 55 Roman   054"/>
                <a:cs typeface="12 pt Helvetica* 55 Roman   054"/>
                <a:sym typeface="12 pt Helvetica* 55 Roman   054"/>
              </a:rPr>
              <a:t>Controlen sus informes de crédito</a:t>
            </a:r>
          </a:p>
          <a:p>
            <a:pPr marL="914400" lvl="1" indent="-514350">
              <a:spcBef>
                <a:spcPts val="600"/>
              </a:spcBef>
              <a:buSzTx/>
              <a:buFontTx/>
              <a:buAutoNum type="arabicPeriod"/>
            </a:pPr>
            <a:r>
              <a:rPr lang="es-ES" altLang="en-US" sz="2800">
                <a:solidFill>
                  <a:srgbClr val="002060"/>
                </a:solidFill>
                <a:latin typeface="12 pt Helvetica* 55 Roman   054"/>
                <a:ea typeface="12 pt Helvetica* 55 Roman   054"/>
                <a:cs typeface="12 pt Helvetica* 55 Roman   054"/>
                <a:sym typeface="12 pt Helvetica* 55 Roman   054"/>
              </a:rPr>
              <a:t>Establezcan opciones de garantía</a:t>
            </a:r>
          </a:p>
          <a:p>
            <a:pPr marL="914400" lvl="1" indent="-514350">
              <a:spcBef>
                <a:spcPts val="600"/>
              </a:spcBef>
              <a:buSzTx/>
              <a:buFontTx/>
              <a:buAutoNum type="arabicPeriod"/>
            </a:pPr>
            <a:r>
              <a:rPr lang="es-ES" altLang="en-US" sz="2800">
                <a:solidFill>
                  <a:srgbClr val="002060"/>
                </a:solidFill>
                <a:latin typeface="12 pt Helvetica* 55 Roman   054"/>
                <a:ea typeface="12 pt Helvetica* 55 Roman   054"/>
                <a:cs typeface="12 pt Helvetica* 55 Roman   054"/>
                <a:sym typeface="12 pt Helvetica* 55 Roman   054"/>
              </a:rPr>
              <a:t>Demuestren sus contribuciones al capital</a:t>
            </a:r>
          </a:p>
          <a:p>
            <a:pPr marL="914400" lvl="1" indent="-514350">
              <a:spcBef>
                <a:spcPts val="600"/>
              </a:spcBef>
              <a:buSzTx/>
              <a:buFontTx/>
              <a:buAutoNum type="arabicPeriod"/>
            </a:pPr>
            <a:r>
              <a:rPr lang="es-ES" altLang="en-US" sz="2800">
                <a:solidFill>
                  <a:srgbClr val="002060"/>
                </a:solidFill>
                <a:latin typeface="12 pt Helvetica* 55 Roman   054"/>
                <a:ea typeface="12 pt Helvetica* 55 Roman   054"/>
                <a:cs typeface="12 pt Helvetica* 55 Roman   054"/>
                <a:sym typeface="12 pt Helvetica* 55 Roman   054"/>
              </a:rPr>
              <a:t>Analicen sus opciones de financiamiento</a:t>
            </a: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hape 197"/>
          <p:cNvSpPr>
            <a:spLocks noGrp="1"/>
          </p:cNvSpPr>
          <p:nvPr>
            <p:ph type="title"/>
          </p:nvPr>
        </p:nvSpPr>
        <p:spPr>
          <a:xfrm>
            <a:off x="457200" y="381000"/>
            <a:ext cx="8229600" cy="609600"/>
          </a:xfrm>
        </p:spPr>
        <p:txBody>
          <a:bodyPr lIns="0" tIns="0" rIns="0" bIns="0"/>
          <a:lstStyle/>
          <a:p>
            <a:r>
              <a:rPr lang="es-ES" altLang="en-US" sz="3200">
                <a:latin typeface="12 pt. Helvetica* 85 Heavy   08"/>
                <a:ea typeface="12 pt. Helvetica* 85 Heavy   08"/>
                <a:cs typeface="12 pt. Helvetica* 85 Heavy   08"/>
                <a:sym typeface="12 pt. Helvetica* 85 Heavy   08"/>
              </a:rPr>
              <a:t>Paquete de préstamo , también conocido como aplicación para préstamo</a:t>
            </a:r>
          </a:p>
        </p:txBody>
      </p:sp>
      <p:sp>
        <p:nvSpPr>
          <p:cNvPr id="35843" name="Shape 198"/>
          <p:cNvSpPr>
            <a:spLocks noGrp="1"/>
          </p:cNvSpPr>
          <p:nvPr>
            <p:ph type="body" idx="1"/>
          </p:nvPr>
        </p:nvSpPr>
        <p:spPr>
          <a:xfrm>
            <a:off x="457200" y="1598613"/>
            <a:ext cx="8058150" cy="4267200"/>
          </a:xfrm>
        </p:spPr>
        <p:txBody>
          <a:bodyPr lIns="0" tIns="0" rIns="0" bIns="0"/>
          <a:lstStyle/>
          <a:p>
            <a:pPr marL="0" indent="0">
              <a:spcBef>
                <a:spcPts val="713"/>
              </a:spcBef>
              <a:buSzTx/>
              <a:buFontTx/>
              <a:buNone/>
            </a:pPr>
            <a:r>
              <a:rPr lang="es-ES" altLang="en-US" sz="2800" b="1">
                <a:solidFill>
                  <a:srgbClr val="C1961C"/>
                </a:solidFill>
                <a:latin typeface="12 pt. Helvetica* 85 Heavy   08"/>
                <a:ea typeface="12 pt. Helvetica* 85 Heavy   08"/>
                <a:cs typeface="12 pt. Helvetica* 85 Heavy   08"/>
                <a:sym typeface="12 pt. Helvetica* 85 Heavy   08"/>
              </a:rPr>
              <a:t>Elementos comunes de un paquete crediticio</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Plan de negocios</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Estados financieros del negocio (actuales y anteriores)</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Estados financieros personales</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Declaraciones de impuestos personales y del negocio</a:t>
            </a:r>
          </a:p>
        </p:txBody>
      </p:sp>
      <p:sp>
        <p:nvSpPr>
          <p:cNvPr id="35844" name="Shape 199"/>
          <p:cNvSpPr>
            <a:spLocks noChangeArrowheads="1"/>
          </p:cNvSpPr>
          <p:nvPr/>
        </p:nvSpPr>
        <p:spPr bwMode="auto">
          <a:xfrm>
            <a:off x="7391400" y="5715000"/>
            <a:ext cx="1962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45719" rIns="45719">
            <a:spAutoFit/>
          </a:bodyPr>
          <a:lstStyle/>
          <a:p>
            <a:pPr>
              <a:buSzPct val="100000"/>
            </a:pPr>
            <a:r>
              <a:rPr lang="es-ES" altLang="en-US">
                <a:solidFill>
                  <a:srgbClr val="002060"/>
                </a:solidFill>
                <a:latin typeface="12 pt Helvetica* 55 Roman   054"/>
                <a:ea typeface="12 pt Helvetica* 55 Roman   054"/>
                <a:cs typeface="12 pt Helvetica* 55 Roman   054"/>
                <a:sym typeface="12 pt Helvetica* 55 Roman   054"/>
              </a:rPr>
              <a:t>Continuación ...</a:t>
            </a: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hape 203"/>
          <p:cNvSpPr>
            <a:spLocks noGrp="1"/>
          </p:cNvSpPr>
          <p:nvPr>
            <p:ph type="title"/>
          </p:nvPr>
        </p:nvSpPr>
        <p:spPr>
          <a:xfrm>
            <a:off x="560719" y="378124"/>
            <a:ext cx="7082287" cy="1689340"/>
          </a:xfrm>
        </p:spPr>
        <p:txBody>
          <a:bodyPr lIns="0" tIns="0" rIns="0" bIns="0"/>
          <a:lstStyle/>
          <a:p>
            <a:r>
              <a:rPr lang="es-ES" altLang="en-US" dirty="0">
                <a:latin typeface="12 pt. Helvetica* 85 Heavy   08"/>
                <a:ea typeface="12 pt. Helvetica* 85 Heavy   08"/>
                <a:cs typeface="12 pt. Helvetica* 85 Heavy   08"/>
                <a:sym typeface="12 pt. Helvetica* 85 Heavy   08"/>
              </a:rPr>
              <a:t>Paquete de préstamo, también conocido como aplicación para préstamo</a:t>
            </a:r>
          </a:p>
        </p:txBody>
      </p:sp>
      <p:sp>
        <p:nvSpPr>
          <p:cNvPr id="36867" name="Shape 204"/>
          <p:cNvSpPr>
            <a:spLocks noGrp="1"/>
          </p:cNvSpPr>
          <p:nvPr>
            <p:ph type="body" idx="1"/>
          </p:nvPr>
        </p:nvSpPr>
        <p:spPr>
          <a:xfrm>
            <a:off x="552450" y="3308320"/>
            <a:ext cx="8058150" cy="2661159"/>
          </a:xfrm>
        </p:spPr>
        <p:txBody>
          <a:bodyPr lIns="0" tIns="0" rIns="0" bIns="0"/>
          <a:lstStyle/>
          <a:p>
            <a:pPr marL="457200" lvl="1" indent="-400050">
              <a:spcBef>
                <a:spcPts val="600"/>
              </a:spcBef>
              <a:buSzTx/>
              <a:buFont typeface="Wingdings" pitchFamily="2" charset="2"/>
              <a:buChar char="§"/>
            </a:pPr>
            <a:r>
              <a:rPr lang="es-ES" altLang="en-US" sz="2800" dirty="0">
                <a:solidFill>
                  <a:srgbClr val="002060"/>
                </a:solidFill>
                <a:latin typeface="12 pt Helvetica* 55 Roman   054"/>
                <a:ea typeface="12 pt Helvetica* 55 Roman   054"/>
                <a:cs typeface="12 pt Helvetica* 55 Roman   054"/>
                <a:sym typeface="12 pt Helvetica* 55 Roman   054"/>
              </a:rPr>
              <a:t>Origen y monto de la contribución al capital</a:t>
            </a:r>
          </a:p>
          <a:p>
            <a:pPr marL="457200" lvl="1" indent="-400050">
              <a:spcBef>
                <a:spcPts val="600"/>
              </a:spcBef>
              <a:buSzTx/>
              <a:buFont typeface="Wingdings" pitchFamily="2" charset="2"/>
              <a:buChar char="§"/>
            </a:pPr>
            <a:r>
              <a:rPr lang="es-ES" altLang="en-US" sz="2800" dirty="0">
                <a:solidFill>
                  <a:srgbClr val="002060"/>
                </a:solidFill>
                <a:latin typeface="12 pt Helvetica* 55 Roman   054"/>
                <a:ea typeface="12 pt Helvetica* 55 Roman   054"/>
                <a:cs typeface="12 pt Helvetica* 55 Roman   054"/>
                <a:sym typeface="12 pt Helvetica* 55 Roman   054"/>
              </a:rPr>
              <a:t>Reporte de crédito o puntaje de crédito</a:t>
            </a:r>
          </a:p>
          <a:p>
            <a:pPr marL="457200" lvl="1" indent="-400050">
              <a:spcBef>
                <a:spcPts val="600"/>
              </a:spcBef>
              <a:buSzTx/>
              <a:buFont typeface="Wingdings" pitchFamily="2" charset="2"/>
              <a:buChar char="§"/>
            </a:pPr>
            <a:r>
              <a:rPr lang="es-ES" altLang="en-US" sz="2800" dirty="0">
                <a:solidFill>
                  <a:srgbClr val="002060"/>
                </a:solidFill>
                <a:latin typeface="12 pt Helvetica* 55 Roman   054"/>
                <a:ea typeface="12 pt Helvetica* 55 Roman   054"/>
                <a:cs typeface="12 pt Helvetica* 55 Roman   054"/>
                <a:sym typeface="12 pt Helvetica* 55 Roman   054"/>
              </a:rPr>
              <a:t>Garantía</a:t>
            </a:r>
          </a:p>
          <a:p>
            <a:pPr marL="457200" lvl="1" indent="-400050">
              <a:spcBef>
                <a:spcPts val="600"/>
              </a:spcBef>
              <a:buSzTx/>
              <a:buFont typeface="Wingdings" pitchFamily="2" charset="2"/>
              <a:buChar char="§"/>
            </a:pPr>
            <a:r>
              <a:rPr lang="es-ES" altLang="en-US" sz="2800" dirty="0">
                <a:solidFill>
                  <a:srgbClr val="002060"/>
                </a:solidFill>
                <a:latin typeface="12 pt Helvetica* 55 Roman   054"/>
                <a:ea typeface="12 pt Helvetica* 55 Roman   054"/>
                <a:cs typeface="12 pt Helvetica* 55 Roman   054"/>
                <a:sym typeface="12 pt Helvetica* 55 Roman   054"/>
              </a:rPr>
              <a:t>Acuerdo de compra, tasaciones, contratos y estimaciones</a:t>
            </a:r>
          </a:p>
        </p:txBody>
      </p:sp>
      <p:sp>
        <p:nvSpPr>
          <p:cNvPr id="36868" name="Shape 205"/>
          <p:cNvSpPr>
            <a:spLocks noChangeArrowheads="1"/>
          </p:cNvSpPr>
          <p:nvPr/>
        </p:nvSpPr>
        <p:spPr bwMode="auto">
          <a:xfrm>
            <a:off x="552450" y="2067464"/>
            <a:ext cx="82296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9" rIns="45719">
            <a:spAutoFit/>
          </a:bodyPr>
          <a:lstStyle/>
          <a:p>
            <a:pPr>
              <a:spcBef>
                <a:spcPts val="713"/>
              </a:spcBef>
              <a:buSzPct val="100000"/>
            </a:pPr>
            <a:r>
              <a:rPr lang="es-ES" altLang="en-US" sz="2800" b="1" dirty="0">
                <a:solidFill>
                  <a:srgbClr val="C1961C"/>
                </a:solidFill>
                <a:latin typeface="12 pt. Helvetica* 85 Heavy   08"/>
                <a:ea typeface="12 pt. Helvetica* 85 Heavy   08"/>
                <a:cs typeface="12 pt. Helvetica* 85 Heavy   08"/>
                <a:sym typeface="12 pt. Helvetica* 85 Heavy   08"/>
              </a:rPr>
              <a:t>¿Cuáles son los elementos que suelen exigirse para obtener un paquete crediticio?</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hape 209"/>
          <p:cNvSpPr>
            <a:spLocks noGrp="1"/>
          </p:cNvSpPr>
          <p:nvPr>
            <p:ph type="title"/>
          </p:nvPr>
        </p:nvSpPr>
        <p:spPr>
          <a:xfrm>
            <a:off x="457200" y="381000"/>
            <a:ext cx="8229600" cy="609600"/>
          </a:xfrm>
        </p:spPr>
        <p:txBody>
          <a:bodyPr lIns="0" tIns="0" rIns="0" bIns="0"/>
          <a:lstStyle/>
          <a:p>
            <a:r>
              <a:rPr lang="es-ES" altLang="en-US">
                <a:latin typeface="12 pt. Helvetica* 85 Heavy   08"/>
                <a:ea typeface="12 pt. Helvetica* 85 Heavy   08"/>
                <a:cs typeface="12 pt. Helvetica* 85 Heavy   08"/>
                <a:sym typeface="12 pt. Helvetica* 85 Heavy   08"/>
              </a:rPr>
              <a:t>Cómo reunir los requisitos para obtener un préstamo</a:t>
            </a:r>
          </a:p>
        </p:txBody>
      </p:sp>
      <p:sp>
        <p:nvSpPr>
          <p:cNvPr id="37891" name="Shape 210"/>
          <p:cNvSpPr>
            <a:spLocks noGrp="1"/>
          </p:cNvSpPr>
          <p:nvPr>
            <p:ph type="body" idx="1"/>
          </p:nvPr>
        </p:nvSpPr>
        <p:spPr>
          <a:xfrm>
            <a:off x="457200" y="1628775"/>
            <a:ext cx="8523288" cy="4267200"/>
          </a:xfrm>
        </p:spPr>
        <p:txBody>
          <a:bodyPr lIns="0" tIns="0" rIns="0" bIns="0"/>
          <a:lstStyle/>
          <a:p>
            <a:pPr marL="0" indent="0">
              <a:spcBef>
                <a:spcPts val="713"/>
              </a:spcBef>
              <a:buSzTx/>
              <a:buFontTx/>
              <a:buNone/>
            </a:pPr>
            <a:r>
              <a:rPr lang="es-ES" altLang="en-US" b="1">
                <a:solidFill>
                  <a:srgbClr val="C1961C"/>
                </a:solidFill>
                <a:latin typeface="12 pt. Helvetica* 85 Heavy   08"/>
                <a:ea typeface="12 pt. Helvetica* 85 Heavy   08"/>
                <a:cs typeface="12 pt. Helvetica* 85 Heavy   08"/>
                <a:sym typeface="12 pt. Helvetica* 85 Heavy   08"/>
              </a:rPr>
              <a:t>¿Cuáles son los requisitos necesarios para obtener un préstamo?</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Buena puntuación crediticia</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Contribución al capital</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Capacidad para pagar</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Relación entre préstamo </a:t>
            </a:r>
            <a:br>
              <a:rPr lang="es-ES" altLang="en-US" sz="2800">
                <a:solidFill>
                  <a:srgbClr val="002060"/>
                </a:solidFill>
                <a:latin typeface="12 pt Helvetica* 55 Roman   054"/>
                <a:ea typeface="12 pt Helvetica* 55 Roman   054"/>
                <a:cs typeface="12 pt Helvetica* 55 Roman   054"/>
                <a:sym typeface="12 pt Helvetica* 55 Roman   054"/>
              </a:rPr>
            </a:br>
            <a:r>
              <a:rPr lang="es-ES" altLang="en-US" sz="2800">
                <a:solidFill>
                  <a:srgbClr val="002060"/>
                </a:solidFill>
                <a:latin typeface="12 pt Helvetica* 55 Roman   054"/>
                <a:ea typeface="12 pt Helvetica* 55 Roman   054"/>
                <a:cs typeface="12 pt Helvetica* 55 Roman   054"/>
                <a:sym typeface="12 pt Helvetica* 55 Roman   054"/>
              </a:rPr>
              <a:t>y valor </a:t>
            </a:r>
          </a:p>
        </p:txBody>
      </p:sp>
      <p:pic>
        <p:nvPicPr>
          <p:cNvPr id="211" name="image13.jpeg"/>
          <p:cNvPicPr/>
          <p:nvPr/>
        </p:nvPicPr>
        <p:blipFill>
          <a:blip r:embed="rId3" cstate="print">
            <a:extLst>
              <a:ext uri="{28A0092B-C50C-407E-A947-70E740481C1C}">
                <a14:useLocalDpi xmlns:a14="http://schemas.microsoft.com/office/drawing/2010/main" val="0"/>
              </a:ext>
            </a:extLst>
          </a:blip>
          <a:stretch>
            <a:fillRect/>
          </a:stretch>
        </p:blipFill>
        <p:spPr>
          <a:xfrm>
            <a:off x="4960037" y="3370263"/>
            <a:ext cx="3992777" cy="2686050"/>
          </a:xfrm>
          <a:prstGeom prst="rect">
            <a:avLst/>
          </a:prstGeom>
          <a:ln>
            <a:solidFill/>
          </a:ln>
          <a:effectLst/>
        </p:spPr>
      </p:pic>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hape 215"/>
          <p:cNvSpPr>
            <a:spLocks noGrp="1"/>
          </p:cNvSpPr>
          <p:nvPr>
            <p:ph type="title"/>
          </p:nvPr>
        </p:nvSpPr>
        <p:spPr>
          <a:xfrm>
            <a:off x="457200" y="381000"/>
            <a:ext cx="8229600" cy="609600"/>
          </a:xfrm>
        </p:spPr>
        <p:txBody>
          <a:bodyPr lIns="0" tIns="0" rIns="0" bIns="0"/>
          <a:lstStyle/>
          <a:p>
            <a:r>
              <a:rPr lang="es-ES" altLang="en-US">
                <a:latin typeface="12 pt. Helvetica* 85 Heavy   08"/>
                <a:ea typeface="12 pt. Helvetica* 85 Heavy   08"/>
                <a:cs typeface="12 pt. Helvetica* 85 Heavy   08"/>
                <a:sym typeface="12 pt. Helvetica* 85 Heavy   08"/>
              </a:rPr>
              <a:t>Financiamiento inicial</a:t>
            </a:r>
          </a:p>
        </p:txBody>
      </p:sp>
      <p:sp>
        <p:nvSpPr>
          <p:cNvPr id="38915" name="Shape 216"/>
          <p:cNvSpPr>
            <a:spLocks noGrp="1"/>
          </p:cNvSpPr>
          <p:nvPr>
            <p:ph type="body" idx="1"/>
          </p:nvPr>
        </p:nvSpPr>
        <p:spPr>
          <a:xfrm>
            <a:off x="552450" y="1047750"/>
            <a:ext cx="8229600" cy="4267200"/>
          </a:xfrm>
        </p:spPr>
        <p:txBody>
          <a:bodyPr lIns="0" tIns="0" rIns="0" bIns="0"/>
          <a:lstStyle/>
          <a:p>
            <a:pPr marL="0" indent="0">
              <a:spcBef>
                <a:spcPts val="713"/>
              </a:spcBef>
              <a:buSzTx/>
              <a:buFontTx/>
              <a:buNone/>
            </a:pPr>
            <a:r>
              <a:rPr lang="es-ES" altLang="en-US" b="1">
                <a:solidFill>
                  <a:srgbClr val="C1961C"/>
                </a:solidFill>
                <a:latin typeface="12 pt. Helvetica* 85 Heavy   08"/>
                <a:ea typeface="12 pt. Helvetica* 85 Heavy   08"/>
                <a:cs typeface="12 pt. Helvetica* 85 Heavy   08"/>
                <a:sym typeface="12 pt. Helvetica* 85 Heavy   08"/>
              </a:rPr>
              <a:t>¿Cuáles son las opciones de financiamiento para un negocio que inicia sus operaciones?</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Capital</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Capital de mano de </a:t>
            </a:r>
            <a:br>
              <a:rPr lang="es-ES" altLang="en-US" sz="2800">
                <a:solidFill>
                  <a:srgbClr val="002060"/>
                </a:solidFill>
                <a:latin typeface="12 pt Helvetica* 55 Roman   054"/>
                <a:ea typeface="12 pt Helvetica* 55 Roman   054"/>
                <a:cs typeface="12 pt Helvetica* 55 Roman   054"/>
                <a:sym typeface="12 pt Helvetica* 55 Roman   054"/>
              </a:rPr>
            </a:br>
            <a:r>
              <a:rPr lang="es-ES" altLang="en-US" sz="2800">
                <a:solidFill>
                  <a:srgbClr val="002060"/>
                </a:solidFill>
                <a:latin typeface="12 pt Helvetica* 55 Roman   054"/>
                <a:ea typeface="12 pt Helvetica* 55 Roman   054"/>
                <a:cs typeface="12 pt Helvetica* 55 Roman   054"/>
                <a:sym typeface="12 pt Helvetica* 55 Roman   054"/>
              </a:rPr>
              <a:t>obra propia</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Tarjeta de crédito </a:t>
            </a:r>
            <a:br>
              <a:rPr lang="es-ES" altLang="en-US" sz="2800">
                <a:solidFill>
                  <a:srgbClr val="002060"/>
                </a:solidFill>
                <a:latin typeface="12 pt Helvetica* 55 Roman   054"/>
                <a:ea typeface="12 pt Helvetica* 55 Roman   054"/>
                <a:cs typeface="12 pt Helvetica* 55 Roman   054"/>
                <a:sym typeface="12 pt Helvetica* 55 Roman   054"/>
              </a:rPr>
            </a:br>
            <a:r>
              <a:rPr lang="es-ES" altLang="en-US" sz="2800">
                <a:solidFill>
                  <a:srgbClr val="002060"/>
                </a:solidFill>
                <a:latin typeface="12 pt Helvetica* 55 Roman   054"/>
                <a:ea typeface="12 pt Helvetica* 55 Roman   054"/>
                <a:cs typeface="12 pt Helvetica* 55 Roman   054"/>
                <a:sym typeface="12 pt Helvetica* 55 Roman   054"/>
              </a:rPr>
              <a:t>para negocios</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Familia</a:t>
            </a:r>
          </a:p>
        </p:txBody>
      </p:sp>
      <p:pic>
        <p:nvPicPr>
          <p:cNvPr id="217" name="image14.jpg" descr="C:\Users\Bruce Soule\AppData\Local\Microsoft\Windows\Temporary Internet Files\Content.IE5\O5RQQDWP\MP900422754[1].jpg"/>
          <p:cNvPicPr/>
          <p:nvPr/>
        </p:nvPicPr>
        <p:blipFill>
          <a:blip r:embed="rId3"/>
          <a:stretch>
            <a:fillRect/>
          </a:stretch>
        </p:blipFill>
        <p:spPr>
          <a:xfrm>
            <a:off x="4832350" y="2049463"/>
            <a:ext cx="4068763" cy="4068762"/>
          </a:xfrm>
          <a:prstGeom prst="rect">
            <a:avLst/>
          </a:prstGeom>
          <a:ln>
            <a:solidFill/>
          </a:ln>
          <a:effectLst>
            <a:outerShdw blurRad="50800" dist="38100" dir="2700000" rotWithShape="0">
              <a:srgbClr val="000000">
                <a:alpha val="40000"/>
              </a:srgbClr>
            </a:outerShdw>
          </a:effectLst>
        </p:spPr>
      </p:pic>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hape 221"/>
          <p:cNvSpPr>
            <a:spLocks noGrp="1"/>
          </p:cNvSpPr>
          <p:nvPr>
            <p:ph type="title"/>
          </p:nvPr>
        </p:nvSpPr>
        <p:spPr>
          <a:xfrm>
            <a:off x="457200" y="381000"/>
            <a:ext cx="8229600" cy="609600"/>
          </a:xfrm>
        </p:spPr>
        <p:txBody>
          <a:bodyPr lIns="0" tIns="0" rIns="0" bIns="0"/>
          <a:lstStyle/>
          <a:p>
            <a:r>
              <a:rPr lang="es-ES" altLang="en-US">
                <a:latin typeface="12 pt. Helvetica* 85 Heavy   08"/>
                <a:ea typeface="12 pt. Helvetica* 85 Heavy   08"/>
                <a:cs typeface="12 pt. Helvetica* 85 Heavy   08"/>
                <a:sym typeface="12 pt. Helvetica* 85 Heavy   08"/>
              </a:rPr>
              <a:t>Cómo buscar un préstamo</a:t>
            </a:r>
          </a:p>
        </p:txBody>
      </p:sp>
      <p:sp>
        <p:nvSpPr>
          <p:cNvPr id="39939" name="Shape 222"/>
          <p:cNvSpPr>
            <a:spLocks noGrp="1"/>
          </p:cNvSpPr>
          <p:nvPr>
            <p:ph type="body" idx="1"/>
          </p:nvPr>
        </p:nvSpPr>
        <p:spPr>
          <a:xfrm>
            <a:off x="552450" y="1047750"/>
            <a:ext cx="8058150" cy="4267200"/>
          </a:xfrm>
        </p:spPr>
        <p:txBody>
          <a:bodyPr lIns="0" tIns="0" rIns="0" bIns="0"/>
          <a:lstStyle/>
          <a:p>
            <a:pPr marL="0" indent="0">
              <a:spcBef>
                <a:spcPts val="713"/>
              </a:spcBef>
              <a:buSzTx/>
              <a:buFontTx/>
              <a:buNone/>
            </a:pPr>
            <a:r>
              <a:rPr lang="es-ES" altLang="en-US" b="1">
                <a:solidFill>
                  <a:srgbClr val="C1961C"/>
                </a:solidFill>
                <a:latin typeface="12 pt. Helvetica* 85 Heavy   08"/>
                <a:ea typeface="12 pt. Helvetica* 85 Heavy   08"/>
                <a:cs typeface="12 pt. Helvetica* 85 Heavy   08"/>
                <a:sym typeface="12 pt. Helvetica* 85 Heavy   08"/>
              </a:rPr>
              <a:t>¿Dónde debe solicitar un préstamo empresarial?</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Bancos</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Organizaciones regionales</a:t>
            </a:r>
            <a:br>
              <a:rPr lang="es-ES" altLang="en-US" sz="2800">
                <a:solidFill>
                  <a:srgbClr val="002060"/>
                </a:solidFill>
                <a:latin typeface="12 pt Helvetica* 55 Roman   054"/>
                <a:ea typeface="12 pt Helvetica* 55 Roman   054"/>
                <a:cs typeface="12 pt Helvetica* 55 Roman   054"/>
                <a:sym typeface="12 pt Helvetica* 55 Roman   054"/>
              </a:rPr>
            </a:br>
            <a:r>
              <a:rPr lang="es-ES" altLang="en-US" sz="2800">
                <a:solidFill>
                  <a:srgbClr val="002060"/>
                </a:solidFill>
                <a:latin typeface="12 pt Helvetica* 55 Roman   054"/>
                <a:ea typeface="12 pt Helvetica* 55 Roman   054"/>
                <a:cs typeface="12 pt Helvetica* 55 Roman   054"/>
                <a:sym typeface="12 pt Helvetica* 55 Roman   054"/>
              </a:rPr>
              <a:t>de préstamos</a:t>
            </a:r>
          </a:p>
        </p:txBody>
      </p:sp>
      <p:pic>
        <p:nvPicPr>
          <p:cNvPr id="223" name="image15.jpg" descr="ccc13.jpg"/>
          <p:cNvPicPr/>
          <p:nvPr/>
        </p:nvPicPr>
        <p:blipFill>
          <a:blip r:embed="rId3"/>
          <a:stretch>
            <a:fillRect/>
          </a:stretch>
        </p:blipFill>
        <p:spPr>
          <a:xfrm>
            <a:off x="5345113" y="1800225"/>
            <a:ext cx="3090862" cy="4122738"/>
          </a:xfrm>
          <a:prstGeom prst="rect">
            <a:avLst/>
          </a:prstGeom>
          <a:ln>
            <a:solidFill/>
          </a:ln>
          <a:effectLst>
            <a:outerShdw blurRad="50800" dist="38100" dir="2700000" rotWithShape="0">
              <a:srgbClr val="000000">
                <a:alpha val="40000"/>
              </a:srgbClr>
            </a:outerShdw>
          </a:effectLst>
        </p:spPr>
      </p:pic>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hape 227"/>
          <p:cNvSpPr>
            <a:spLocks noGrp="1"/>
          </p:cNvSpPr>
          <p:nvPr>
            <p:ph type="title"/>
          </p:nvPr>
        </p:nvSpPr>
        <p:spPr>
          <a:xfrm>
            <a:off x="457200" y="381000"/>
            <a:ext cx="8229600" cy="609600"/>
          </a:xfrm>
        </p:spPr>
        <p:txBody>
          <a:bodyPr lIns="0" tIns="0" rIns="0" bIns="0"/>
          <a:lstStyle/>
          <a:p>
            <a:r>
              <a:rPr lang="es-ES" altLang="en-US">
                <a:latin typeface="12 pt. Helvetica* 85 Heavy   08"/>
                <a:ea typeface="12 pt. Helvetica* 85 Heavy   08"/>
                <a:cs typeface="12 pt. Helvetica* 85 Heavy   08"/>
                <a:sym typeface="12 pt. Helvetica* 85 Heavy   08"/>
              </a:rPr>
              <a:t>Puntos clave para recordar</a:t>
            </a:r>
          </a:p>
        </p:txBody>
      </p:sp>
      <p:sp>
        <p:nvSpPr>
          <p:cNvPr id="40963" name="Shape 228"/>
          <p:cNvSpPr>
            <a:spLocks noGrp="1"/>
          </p:cNvSpPr>
          <p:nvPr>
            <p:ph type="body" idx="1"/>
          </p:nvPr>
        </p:nvSpPr>
        <p:spPr>
          <a:xfrm>
            <a:off x="542925" y="1082675"/>
            <a:ext cx="8264525" cy="5114925"/>
          </a:xfrm>
        </p:spPr>
        <p:txBody>
          <a:bodyPr lIns="0" tIns="0" rIns="0" bIns="0"/>
          <a:lstStyle/>
          <a:p>
            <a:pPr>
              <a:spcBef>
                <a:spcPct val="0"/>
              </a:spcBef>
              <a:buSzTx/>
            </a:pPr>
            <a:r>
              <a:rPr lang="es-ES" altLang="en-US" sz="2000" b="1">
                <a:latin typeface="Helvetica" pitchFamily="34" charset="0"/>
                <a:ea typeface="12 pt. Helvetica* 85 Heavy   08"/>
                <a:cs typeface="12 pt. Helvetica* 85 Heavy   08"/>
                <a:sym typeface="12 pt. Helvetica* 85 Heavy   08"/>
              </a:rPr>
              <a:t>El financiamiento implica recibir el dinero necesario para iniciar, operar o expandir sus negocios.</a:t>
            </a:r>
          </a:p>
          <a:p>
            <a:pPr>
              <a:spcBef>
                <a:spcPct val="0"/>
              </a:spcBef>
              <a:buSzTx/>
            </a:pPr>
            <a:r>
              <a:rPr lang="es-ES" altLang="en-US" sz="2000" b="1">
                <a:latin typeface="Helvetica" pitchFamily="34" charset="0"/>
                <a:ea typeface="12 pt. Helvetica* 85 Heavy   08"/>
                <a:cs typeface="12 pt. Helvetica* 85 Heavy   08"/>
                <a:sym typeface="12 pt. Helvetica* 85 Heavy   08"/>
              </a:rPr>
              <a:t>Comience con un presupuesto.</a:t>
            </a:r>
          </a:p>
          <a:p>
            <a:pPr>
              <a:spcBef>
                <a:spcPct val="0"/>
              </a:spcBef>
              <a:buSzTx/>
            </a:pPr>
            <a:r>
              <a:rPr lang="es-ES" altLang="en-US" sz="2000" b="1">
                <a:latin typeface="Helvetica" pitchFamily="34" charset="0"/>
                <a:ea typeface="12 pt. Helvetica* 85 Heavy   08"/>
                <a:cs typeface="12 pt. Helvetica* 85 Heavy   08"/>
                <a:sym typeface="12 pt. Helvetica* 85 Heavy   08"/>
              </a:rPr>
              <a:t>Una contabilidad responsable es la base de toda administración financiera</a:t>
            </a:r>
          </a:p>
          <a:p>
            <a:pPr marL="762000" lvl="1" indent="-304800">
              <a:spcBef>
                <a:spcPct val="0"/>
              </a:spcBef>
              <a:buSzTx/>
              <a:buFont typeface="Arial" pitchFamily="34" charset="0"/>
              <a:buChar char="•"/>
            </a:pPr>
            <a:r>
              <a:rPr lang="es-ES" altLang="en-US" sz="2000" b="1">
                <a:latin typeface="Helvetica" pitchFamily="34" charset="0"/>
                <a:ea typeface="12 pt. Helvetica* 85 Heavy   08"/>
                <a:cs typeface="12 pt. Helvetica* 85 Heavy   08"/>
                <a:sym typeface="12 pt. Helvetica* 85 Heavy   08"/>
              </a:rPr>
              <a:t>Compre y aprenda a usar un software de administración financiera</a:t>
            </a:r>
          </a:p>
          <a:p>
            <a:pPr>
              <a:spcBef>
                <a:spcPct val="0"/>
              </a:spcBef>
              <a:buSzTx/>
            </a:pPr>
            <a:r>
              <a:rPr lang="es-ES" altLang="en-US" sz="2000" b="1">
                <a:latin typeface="Helvetica" pitchFamily="34" charset="0"/>
                <a:ea typeface="12 pt. Helvetica* 85 Heavy   08"/>
                <a:cs typeface="12 pt. Helvetica* 85 Heavy   08"/>
                <a:sym typeface="12 pt. Helvetica* 85 Heavy   08"/>
              </a:rPr>
              <a:t>Tres declaraciones (balance general, declaraciones de flujo de fondos y declaración de resultados) que cuentan una historia convincente que describe un negocio</a:t>
            </a:r>
          </a:p>
          <a:p>
            <a:pPr>
              <a:spcBef>
                <a:spcPct val="0"/>
              </a:spcBef>
              <a:buSzTx/>
            </a:pPr>
            <a:r>
              <a:rPr lang="es-ES" altLang="en-US" sz="2000" b="1">
                <a:latin typeface="Helvetica" pitchFamily="34" charset="0"/>
                <a:ea typeface="12 pt. Helvetica* 85 Heavy   08"/>
                <a:cs typeface="12 pt. Helvetica* 85 Heavy   08"/>
                <a:sym typeface="12 pt. Helvetica* 85 Heavy   08"/>
              </a:rPr>
              <a:t>Mantenga separados los registros y fondos personales de los del negocio</a:t>
            </a:r>
          </a:p>
          <a:p>
            <a:pPr>
              <a:spcBef>
                <a:spcPct val="0"/>
              </a:spcBef>
              <a:buSzTx/>
            </a:pPr>
            <a:r>
              <a:rPr lang="es-ES" altLang="en-US" sz="2000" b="1">
                <a:solidFill>
                  <a:srgbClr val="002060"/>
                </a:solidFill>
                <a:latin typeface="Helvetica" pitchFamily="34" charset="0"/>
                <a:ea typeface="12 pt Helvetica* 55 Roman   054"/>
                <a:cs typeface="12 pt Helvetica* 55 Roman   054"/>
                <a:sym typeface="12 pt Helvetica* 55 Roman   054"/>
              </a:rPr>
              <a:t>Factores que afectan su capacidad para obtener un préstamo: puntaje de crédito, contribución de patrimonio, habilidad</a:t>
            </a:r>
            <a:r>
              <a:rPr lang="es-ES" altLang="en-US" sz="2000" b="1">
                <a:latin typeface="Helvetica" pitchFamily="34" charset="0"/>
                <a:ea typeface="12 pt. Helvetica* 85 Heavy   08"/>
                <a:cs typeface="12 pt. Helvetica* 85 Heavy   08"/>
                <a:sym typeface="12 pt. Helvetica* 85 Heavy   08"/>
              </a:rPr>
              <a:t> </a:t>
            </a:r>
            <a:r>
              <a:rPr lang="es-ES" altLang="en-US" sz="2000" b="1">
                <a:solidFill>
                  <a:srgbClr val="002060"/>
                </a:solidFill>
                <a:latin typeface="Helvetica" pitchFamily="34" charset="0"/>
                <a:ea typeface="12 pt Helvetica* 55 Roman   054"/>
                <a:cs typeface="12 pt Helvetica* 55 Roman   054"/>
                <a:sym typeface="12 pt Helvetica* 55 Roman   054"/>
              </a:rPr>
              <a:t>para pagar,</a:t>
            </a:r>
            <a:r>
              <a:rPr lang="es-ES" altLang="en-US" sz="2000" b="1">
                <a:latin typeface="Helvetica" pitchFamily="34" charset="0"/>
                <a:ea typeface="12 pt. Helvetica* 85 Heavy   08"/>
                <a:cs typeface="12 pt. Helvetica* 85 Heavy   08"/>
                <a:sym typeface="12 pt. Helvetica* 85 Heavy   08"/>
              </a:rPr>
              <a:t> relación de préstamo-valor</a:t>
            </a: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hape 232"/>
          <p:cNvSpPr>
            <a:spLocks noGrp="1"/>
          </p:cNvSpPr>
          <p:nvPr>
            <p:ph type="title"/>
          </p:nvPr>
        </p:nvSpPr>
        <p:spPr>
          <a:xfrm>
            <a:off x="457200" y="381000"/>
            <a:ext cx="8229600" cy="609600"/>
          </a:xfrm>
        </p:spPr>
        <p:txBody>
          <a:bodyPr lIns="0" tIns="0" rIns="0" bIns="0"/>
          <a:lstStyle/>
          <a:p>
            <a:r>
              <a:rPr lang="es-ES" altLang="en-US">
                <a:latin typeface="12 pt. Helvetica* 85 Heavy   08"/>
                <a:ea typeface="12 pt. Helvetica* 85 Heavy   08"/>
                <a:cs typeface="12 pt. Helvetica* 85 Heavy   08"/>
                <a:sym typeface="12 pt. Helvetica* 85 Heavy   08"/>
              </a:rPr>
              <a:t>Resumen</a:t>
            </a:r>
          </a:p>
        </p:txBody>
      </p:sp>
      <p:sp>
        <p:nvSpPr>
          <p:cNvPr id="41987" name="Shape 233"/>
          <p:cNvSpPr>
            <a:spLocks noGrp="1"/>
          </p:cNvSpPr>
          <p:nvPr>
            <p:ph type="body" idx="1"/>
          </p:nvPr>
        </p:nvSpPr>
        <p:spPr>
          <a:xfrm>
            <a:off x="457200" y="1066800"/>
            <a:ext cx="8229600" cy="4267200"/>
          </a:xfrm>
        </p:spPr>
        <p:txBody>
          <a:bodyPr lIns="0" tIns="0" rIns="0" bIns="0"/>
          <a:lstStyle/>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85 Heavy   08"/>
              </a:rPr>
              <a:t>¿Qué preguntas finales tienen?</a:t>
            </a:r>
          </a:p>
          <a:p>
            <a:pPr marL="457200" lvl="1" indent="-400050">
              <a:spcBef>
                <a:spcPts val="600"/>
              </a:spcBef>
              <a:buSzTx/>
              <a:buFont typeface="Wingdings" pitchFamily="2" charset="2"/>
              <a:buChar char="§"/>
            </a:pPr>
            <a:endParaRPr lang="es-ES" altLang="en-US" sz="2800">
              <a:solidFill>
                <a:srgbClr val="002060"/>
              </a:solidFill>
              <a:latin typeface="12 pt Helvetica* 55 Roman   054"/>
              <a:ea typeface="12 pt Helvetica* 55 Roman   054"/>
              <a:cs typeface="12 pt Helvetica* 55 Roman   054"/>
              <a:sym typeface="12 pt. Helvetica* 85 Heavy   08"/>
            </a:endParaRP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85 Heavy   08"/>
              </a:rPr>
              <a:t>¿Qué aprendieron?</a:t>
            </a:r>
          </a:p>
          <a:p>
            <a:pPr marL="457200" lvl="1" indent="-400050">
              <a:spcBef>
                <a:spcPts val="600"/>
              </a:spcBef>
              <a:buSzTx/>
              <a:buFont typeface="Wingdings" pitchFamily="2" charset="2"/>
              <a:buChar char="§"/>
            </a:pPr>
            <a:endParaRPr lang="es-ES" altLang="en-US" sz="2800">
              <a:solidFill>
                <a:srgbClr val="002060"/>
              </a:solidFill>
              <a:latin typeface="12 pt Helvetica* 55 Roman   054"/>
              <a:ea typeface="12 pt Helvetica* 55 Roman   054"/>
              <a:cs typeface="12 pt Helvetica* 55 Roman   054"/>
              <a:sym typeface="12 pt. Helvetica* 85 Heavy   08"/>
            </a:endParaRP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85 Heavy   08"/>
              </a:rPr>
              <a:t>¿Cómo calificarían la capacitación?</a:t>
            </a:r>
          </a:p>
        </p:txBody>
      </p:sp>
      <p:pic>
        <p:nvPicPr>
          <p:cNvPr id="41988" name="image16.png" descr="Clipboard and pencil"/>
          <p:cNvPicPr>
            <a:picLocks noChangeAspect="1" noChangeArrowheads="1"/>
          </p:cNvPicPr>
          <p:nvPr/>
        </p:nvPicPr>
        <p:blipFill>
          <a:blip r:embed="rId2">
            <a:extLst>
              <a:ext uri="{28A0092B-C50C-407E-A947-70E740481C1C}">
                <a14:useLocalDpi xmlns:a14="http://schemas.microsoft.com/office/drawing/2010/main" val="0"/>
              </a:ext>
            </a:extLst>
          </a:blip>
          <a:srcRect t="22000"/>
          <a:stretch>
            <a:fillRect/>
          </a:stretch>
        </p:blipFill>
        <p:spPr bwMode="auto">
          <a:xfrm>
            <a:off x="6705600" y="4038600"/>
            <a:ext cx="206375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hape 37"/>
          <p:cNvSpPr>
            <a:spLocks noGrp="1"/>
          </p:cNvSpPr>
          <p:nvPr>
            <p:ph type="title"/>
          </p:nvPr>
        </p:nvSpPr>
        <p:spPr>
          <a:xfrm>
            <a:off x="457200" y="381000"/>
            <a:ext cx="8229600" cy="609600"/>
          </a:xfrm>
        </p:spPr>
        <p:txBody>
          <a:bodyPr lIns="0" tIns="0" rIns="0" bIns="0"/>
          <a:lstStyle/>
          <a:p>
            <a:r>
              <a:rPr lang="af-ZA" altLang="en-US">
                <a:latin typeface="12 pt. Helvetica* 85 Heavy   08"/>
                <a:ea typeface="12 pt. Helvetica* 85 Heavy   08"/>
                <a:cs typeface="12 pt. Helvetica* 85 Heavy   08"/>
                <a:sym typeface="12 pt. Helvetica* 85 Heavy   08"/>
              </a:rPr>
              <a:t>Objetivos de aprendizaje</a:t>
            </a:r>
          </a:p>
        </p:txBody>
      </p:sp>
      <p:sp>
        <p:nvSpPr>
          <p:cNvPr id="6147" name="Shape 38"/>
          <p:cNvSpPr>
            <a:spLocks noGrp="1"/>
          </p:cNvSpPr>
          <p:nvPr>
            <p:ph type="body" idx="1"/>
          </p:nvPr>
        </p:nvSpPr>
        <p:spPr>
          <a:xfrm>
            <a:off x="457200" y="1143000"/>
            <a:ext cx="8229600" cy="4711700"/>
          </a:xfrm>
        </p:spPr>
        <p:txBody>
          <a:bodyPr lIns="0" tIns="0" rIns="0" bIns="0"/>
          <a:lstStyle/>
          <a:p>
            <a:pPr marL="457200" lvl="1" indent="-400050">
              <a:spcBef>
                <a:spcPts val="600"/>
              </a:spcBef>
              <a:buSzTx/>
              <a:buFont typeface="Wingdings" pitchFamily="2" charset="2"/>
              <a:buChar char="§"/>
            </a:pPr>
            <a:r>
              <a:rPr lang="af-ZA" altLang="en-US" sz="2800">
                <a:solidFill>
                  <a:srgbClr val="002060"/>
                </a:solidFill>
                <a:latin typeface="12 pt Helvetica* 55 Roman   054"/>
                <a:ea typeface="12 pt Helvetica* 55 Roman   054"/>
                <a:cs typeface="12 pt Helvetica* 55 Roman   054"/>
                <a:sym typeface="12 pt. Helvetica* 85 Heavy   08"/>
              </a:rPr>
              <a:t>Explicar los aspectos fundamentales del financiamiento para los pequeños negocios, incluyendo:</a:t>
            </a:r>
          </a:p>
          <a:p>
            <a:pPr marL="852488" lvl="2" indent="-400050">
              <a:spcBef>
                <a:spcPts val="1813"/>
              </a:spcBef>
              <a:buSzTx/>
              <a:buFont typeface="Wingdings" pitchFamily="2" charset="2"/>
              <a:buChar char="§"/>
            </a:pPr>
            <a:r>
              <a:rPr lang="af-ZA" altLang="en-US" sz="2800">
                <a:solidFill>
                  <a:srgbClr val="002060"/>
                </a:solidFill>
                <a:latin typeface="12 pt Helvetica* 55 Roman   054"/>
                <a:ea typeface="12 pt Helvetica* 55 Roman   054"/>
                <a:cs typeface="12 pt Helvetica* 55 Roman   054"/>
                <a:sym typeface="12 pt Helvetica* 55 Roman   054"/>
              </a:rPr>
              <a:t>El financiamiento inicial</a:t>
            </a:r>
          </a:p>
          <a:p>
            <a:pPr marL="852488" lvl="2" indent="-400050">
              <a:spcBef>
                <a:spcPts val="1813"/>
              </a:spcBef>
              <a:buSzTx/>
              <a:buFont typeface="Wingdings" pitchFamily="2" charset="2"/>
              <a:buChar char="§"/>
            </a:pPr>
            <a:r>
              <a:rPr lang="af-ZA" altLang="en-US" sz="2800">
                <a:solidFill>
                  <a:srgbClr val="002060"/>
                </a:solidFill>
                <a:latin typeface="12 pt Helvetica* 55 Roman   054"/>
                <a:ea typeface="12 pt Helvetica* 55 Roman   054"/>
                <a:cs typeface="12 pt Helvetica* 55 Roman   054"/>
                <a:sym typeface="12 pt Helvetica* 55 Roman   054"/>
              </a:rPr>
              <a:t>El financiamiento para un negocio en crecimiento</a:t>
            </a:r>
          </a:p>
          <a:p>
            <a:pPr marL="852488" lvl="2" indent="-400050">
              <a:spcBef>
                <a:spcPts val="1813"/>
              </a:spcBef>
              <a:buSzTx/>
              <a:buFont typeface="Wingdings" pitchFamily="2" charset="2"/>
              <a:buChar char="§"/>
            </a:pPr>
            <a:r>
              <a:rPr lang="af-ZA" altLang="en-US" sz="2800">
                <a:solidFill>
                  <a:srgbClr val="002060"/>
                </a:solidFill>
                <a:latin typeface="12 pt Helvetica* 55 Roman   054"/>
                <a:ea typeface="12 pt Helvetica* 55 Roman   054"/>
                <a:cs typeface="12 pt Helvetica* 55 Roman   054"/>
                <a:sym typeface="12 pt Helvetica* 55 Roman   054"/>
              </a:rPr>
              <a:t>El financiamiento del capital de trabajo</a:t>
            </a:r>
          </a:p>
          <a:p>
            <a:pPr marL="852488" lvl="2" indent="-400050">
              <a:spcBef>
                <a:spcPts val="1813"/>
              </a:spcBef>
              <a:buSzTx/>
              <a:buFont typeface="Wingdings" pitchFamily="2" charset="2"/>
              <a:buChar char="§"/>
            </a:pPr>
            <a:r>
              <a:rPr lang="af-ZA" altLang="en-US" sz="2800">
                <a:solidFill>
                  <a:srgbClr val="002060"/>
                </a:solidFill>
                <a:latin typeface="12 pt Helvetica* 55 Roman   054"/>
                <a:ea typeface="12 pt Helvetica* 55 Roman   054"/>
                <a:cs typeface="12 pt Helvetica* 55 Roman   054"/>
                <a:sym typeface="12 pt Helvetica* 55 Roman   054"/>
              </a:rPr>
              <a:t>El financiamiento de activos fijos</a:t>
            </a: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hape 236"/>
          <p:cNvSpPr>
            <a:spLocks noGrp="1"/>
          </p:cNvSpPr>
          <p:nvPr>
            <p:ph type="title"/>
          </p:nvPr>
        </p:nvSpPr>
        <p:spPr>
          <a:xfrm>
            <a:off x="457200" y="381000"/>
            <a:ext cx="8229600" cy="609600"/>
          </a:xfrm>
        </p:spPr>
        <p:txBody>
          <a:bodyPr lIns="0" tIns="0" rIns="0" bIns="0"/>
          <a:lstStyle/>
          <a:p>
            <a:r>
              <a:rPr lang="es-ES" altLang="en-US">
                <a:latin typeface="12 pt. Helvetica* 85 Heavy   08"/>
                <a:ea typeface="12 pt. Helvetica* 85 Heavy   08"/>
                <a:cs typeface="12 pt. Helvetica* 85 Heavy   08"/>
                <a:sym typeface="12 pt. Helvetica* 85 Heavy   08"/>
              </a:rPr>
              <a:t>Conclusión</a:t>
            </a:r>
          </a:p>
        </p:txBody>
      </p:sp>
      <p:sp>
        <p:nvSpPr>
          <p:cNvPr id="43011" name="Shape 237"/>
          <p:cNvSpPr>
            <a:spLocks noGrp="1"/>
          </p:cNvSpPr>
          <p:nvPr>
            <p:ph type="body" idx="1"/>
          </p:nvPr>
        </p:nvSpPr>
        <p:spPr>
          <a:xfrm>
            <a:off x="457200" y="914400"/>
            <a:ext cx="8382000" cy="5199063"/>
          </a:xfrm>
        </p:spPr>
        <p:txBody>
          <a:bodyPr lIns="0" tIns="0" rIns="0" bIns="0"/>
          <a:lstStyle/>
          <a:p>
            <a:pPr>
              <a:spcBef>
                <a:spcPts val="713"/>
              </a:spcBef>
              <a:buSzTx/>
              <a:buFontTx/>
              <a:buNone/>
            </a:pPr>
            <a:r>
              <a:rPr lang="es-ES" altLang="en-US">
                <a:latin typeface="12 pt. Helvetica* 85 Heavy   08"/>
                <a:ea typeface="12 pt. Helvetica* 85 Heavy   08"/>
                <a:cs typeface="12 pt. Helvetica* 85 Heavy   08"/>
                <a:sym typeface="12 pt. Helvetica* 85 Heavy   08"/>
              </a:rPr>
              <a:t>A través de esta capacitación, aprendieron sobre lo siguiente:</a:t>
            </a:r>
          </a:p>
          <a:p>
            <a:pPr marL="457200" lvl="1" indent="-400050">
              <a:spcBef>
                <a:spcPts val="600"/>
              </a:spcBef>
              <a:buSzTx/>
              <a:buFont typeface="Wingdings" pitchFamily="2" charset="2"/>
              <a:buChar char="§"/>
            </a:pPr>
            <a:r>
              <a:rPr lang="es-ES" altLang="en-US" sz="2400">
                <a:solidFill>
                  <a:srgbClr val="002060"/>
                </a:solidFill>
                <a:latin typeface="12 pt Helvetica* 55 Roman   054"/>
                <a:ea typeface="12 pt Helvetica* 55 Roman   054"/>
                <a:cs typeface="12 pt Helvetica* 55 Roman   054"/>
                <a:sym typeface="12 pt Helvetica* 55 Roman   054"/>
              </a:rPr>
              <a:t>El concepto de administración financiera y su importancia</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Las prácticas, reglas y herramientas frecuentes de la administración financiera</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Los aspectos fundamentales del financiamiento, como por ejemplo:</a:t>
            </a:r>
          </a:p>
          <a:p>
            <a:pPr marL="852488" lvl="2" indent="-400050">
              <a:spcBef>
                <a:spcPts val="600"/>
              </a:spcBef>
              <a:buSzTx/>
              <a:buFont typeface="Wingdings" pitchFamily="2" charset="2"/>
              <a:buChar char="§"/>
            </a:pPr>
            <a:r>
              <a:rPr lang="es-ES" altLang="en-US" sz="2400">
                <a:solidFill>
                  <a:srgbClr val="002060"/>
                </a:solidFill>
                <a:latin typeface="12 pt Helvetica* 55 Roman   054"/>
                <a:ea typeface="12 pt Helvetica* 55 Roman   054"/>
                <a:cs typeface="12 pt Helvetica* 55 Roman   054"/>
                <a:sym typeface="12 pt Helvetica* 55 Roman   054"/>
              </a:rPr>
              <a:t>El financiamiento inicial</a:t>
            </a:r>
          </a:p>
          <a:p>
            <a:pPr marL="852488" lvl="2" indent="-400050">
              <a:spcBef>
                <a:spcPts val="600"/>
              </a:spcBef>
              <a:buSzTx/>
              <a:buFont typeface="Wingdings" pitchFamily="2" charset="2"/>
              <a:buChar char="§"/>
            </a:pPr>
            <a:r>
              <a:rPr lang="es-ES" altLang="en-US" sz="2400">
                <a:solidFill>
                  <a:srgbClr val="002060"/>
                </a:solidFill>
                <a:latin typeface="12 pt Helvetica* 55 Roman   054"/>
                <a:ea typeface="12 pt Helvetica* 55 Roman   054"/>
                <a:cs typeface="12 pt Helvetica* 55 Roman   054"/>
                <a:sym typeface="12 pt Helvetica* 55 Roman   054"/>
              </a:rPr>
              <a:t>El financiamiento de un negocio en expansión</a:t>
            </a:r>
          </a:p>
          <a:p>
            <a:pPr marL="852488" lvl="2" indent="-400050">
              <a:spcBef>
                <a:spcPts val="600"/>
              </a:spcBef>
              <a:buSzTx/>
              <a:buFont typeface="Wingdings" pitchFamily="2" charset="2"/>
              <a:buChar char="§"/>
            </a:pPr>
            <a:r>
              <a:rPr lang="es-ES" altLang="en-US" sz="2400">
                <a:solidFill>
                  <a:srgbClr val="002060"/>
                </a:solidFill>
                <a:latin typeface="12 pt Helvetica* 55 Roman   054"/>
                <a:ea typeface="12 pt Helvetica* 55 Roman   054"/>
                <a:cs typeface="12 pt Helvetica* 55 Roman   054"/>
                <a:sym typeface="12 pt Helvetica* 55 Roman   054"/>
              </a:rPr>
              <a:t>El financiamiento del capital de trabajo</a:t>
            </a:r>
          </a:p>
          <a:p>
            <a:pPr marL="852488" lvl="2" indent="-400050">
              <a:spcBef>
                <a:spcPts val="600"/>
              </a:spcBef>
              <a:buSzTx/>
              <a:buFont typeface="Wingdings" pitchFamily="2" charset="2"/>
              <a:buChar char="§"/>
            </a:pPr>
            <a:r>
              <a:rPr lang="es-ES" altLang="en-US" sz="2400">
                <a:solidFill>
                  <a:srgbClr val="002060"/>
                </a:solidFill>
                <a:latin typeface="12 pt Helvetica* 55 Roman   054"/>
                <a:ea typeface="12 pt Helvetica* 55 Roman   054"/>
                <a:cs typeface="12 pt Helvetica* 55 Roman   054"/>
                <a:sym typeface="12 pt Helvetica* 55 Roman   054"/>
              </a:rPr>
              <a:t>El financiamiento de activos fijos</a:t>
            </a: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457200" y="380999"/>
            <a:ext cx="8229600" cy="1254919"/>
          </a:xfrm>
        </p:spPr>
        <p:txBody>
          <a:bodyPr/>
          <a:lstStyle/>
          <a:p>
            <a:r>
              <a:rPr lang="es-ES" altLang="en-US" sz="3200" dirty="0">
                <a:latin typeface="12 pt. Helvetica* 85 Heavy   08"/>
                <a:ea typeface="12 pt. Helvetica* 85 Heavy   08"/>
                <a:cs typeface="12 pt. Helvetica* 85 Heavy   08"/>
                <a:sym typeface="12 pt. Helvetica* 85 Heavy   08"/>
              </a:rPr>
              <a:t>Cuestionarios previo y después de la capacitación, y evaluación.</a:t>
            </a:r>
            <a:br>
              <a:rPr lang="es-ES" altLang="en-US" sz="3200" dirty="0">
                <a:latin typeface="12 pt. Helvetica* 85 Heavy   08"/>
                <a:ea typeface="12 pt. Helvetica* 85 Heavy   08"/>
                <a:cs typeface="12 pt. Helvetica* 85 Heavy   08"/>
                <a:sym typeface="12 pt. Helvetica* 85 Heavy   08"/>
              </a:rPr>
            </a:br>
            <a:endParaRPr lang="es-ES" altLang="en-US" sz="3200" dirty="0">
              <a:latin typeface="12 pt. Helvetica* 85 Heavy   08"/>
              <a:ea typeface="12 pt. Helvetica* 85 Heavy   08"/>
              <a:cs typeface="12 pt. Helvetica* 85 Heavy   08"/>
              <a:sym typeface="12 pt. Helvetica* 85 Heavy   08"/>
            </a:endParaRPr>
          </a:p>
        </p:txBody>
      </p:sp>
      <p:sp>
        <p:nvSpPr>
          <p:cNvPr id="44035" name="Content Placeholder 2"/>
          <p:cNvSpPr>
            <a:spLocks noGrp="1"/>
          </p:cNvSpPr>
          <p:nvPr>
            <p:ph idx="1"/>
          </p:nvPr>
        </p:nvSpPr>
        <p:spPr>
          <a:xfrm>
            <a:off x="309563" y="1897063"/>
            <a:ext cx="6669087" cy="4068762"/>
          </a:xfrm>
        </p:spPr>
        <p:txBody>
          <a:bodyPr/>
          <a:lstStyle/>
          <a:p>
            <a:pPr>
              <a:spcBef>
                <a:spcPct val="0"/>
              </a:spcBef>
              <a:buSzTx/>
            </a:pPr>
            <a:r>
              <a:rPr lang="es-ES" altLang="en-US" sz="2700" dirty="0">
                <a:latin typeface="12 pt. Helvetica* 85 Heavy   08"/>
                <a:ea typeface="12 pt. Helvetica* 85 Heavy   08"/>
                <a:cs typeface="12 pt. Helvetica* 85 Heavy   08"/>
                <a:sym typeface="12 pt. Helvetica* 85 Heavy   08"/>
              </a:rPr>
              <a:t>Si aún no lo ha hecho, evalúe cuánto sabía sobre este tema </a:t>
            </a:r>
            <a:r>
              <a:rPr lang="es-ES" altLang="en-US" sz="2700" i="1" dirty="0">
                <a:latin typeface="12 pt. Helvetica* 85 Heavy   08"/>
                <a:ea typeface="12 pt. Helvetica* 85 Heavy   08"/>
                <a:cs typeface="12 pt. Helvetica* 85 Heavy   08"/>
                <a:sym typeface="12 pt. Helvetica* 85 Heavy   08"/>
              </a:rPr>
              <a:t>antes</a:t>
            </a:r>
            <a:r>
              <a:rPr lang="es-ES" altLang="en-US" sz="2700" dirty="0">
                <a:latin typeface="12 pt. Helvetica* 85 Heavy   08"/>
                <a:ea typeface="12 pt. Helvetica* 85 Heavy   08"/>
                <a:cs typeface="12 pt. Helvetica* 85 Heavy   08"/>
                <a:sym typeface="12 pt. Helvetica* 85 Heavy   08"/>
              </a:rPr>
              <a:t> de participar en esta clase.</a:t>
            </a:r>
          </a:p>
          <a:p>
            <a:pPr>
              <a:spcBef>
                <a:spcPct val="0"/>
              </a:spcBef>
              <a:buSzTx/>
            </a:pPr>
            <a:r>
              <a:rPr lang="es-ES" altLang="en-US" sz="2700" dirty="0">
                <a:latin typeface="12 pt. Helvetica* 85 Heavy   08"/>
                <a:ea typeface="12 pt. Helvetica* 85 Heavy   08"/>
                <a:cs typeface="12 pt. Helvetica* 85 Heavy   08"/>
                <a:sym typeface="12 pt. Helvetica* 85 Heavy   08"/>
              </a:rPr>
              <a:t>Evalúe cuánto sabe de este tema </a:t>
            </a:r>
            <a:r>
              <a:rPr lang="es-ES" altLang="en-US" sz="2700" i="1" dirty="0">
                <a:latin typeface="12 pt. Helvetica* 85 Heavy   08"/>
                <a:ea typeface="12 pt. Helvetica* 85 Heavy   08"/>
                <a:cs typeface="12 pt. Helvetica* 85 Heavy   08"/>
                <a:sym typeface="12 pt. Helvetica* 85 Heavy   08"/>
              </a:rPr>
              <a:t>después</a:t>
            </a:r>
            <a:r>
              <a:rPr lang="es-ES" altLang="en-US" sz="2700" dirty="0">
                <a:latin typeface="12 pt. Helvetica* 85 Heavy   08"/>
                <a:ea typeface="12 pt. Helvetica* 85 Heavy   08"/>
                <a:cs typeface="12 pt. Helvetica* 85 Heavy   08"/>
                <a:sym typeface="12 pt. Helvetica* 85 Heavy   08"/>
              </a:rPr>
              <a:t> de tomar la clase.</a:t>
            </a:r>
          </a:p>
          <a:p>
            <a:pPr>
              <a:spcBef>
                <a:spcPct val="0"/>
              </a:spcBef>
              <a:buSzTx/>
            </a:pPr>
            <a:r>
              <a:rPr lang="es-ES" altLang="en-US" sz="2700" dirty="0">
                <a:latin typeface="12 pt. Helvetica* 85 Heavy   08"/>
                <a:ea typeface="12 pt. Helvetica* 85 Heavy   08"/>
                <a:cs typeface="12 pt. Helvetica* 85 Heavy   08"/>
                <a:sym typeface="12 pt. Helvetica* 85 Heavy   08"/>
              </a:rPr>
              <a:t>Complete el formulario de evaluación. Su opinión es de gran ayuda.</a:t>
            </a:r>
          </a:p>
          <a:p>
            <a:pPr>
              <a:spcBef>
                <a:spcPct val="0"/>
              </a:spcBef>
              <a:buSzTx/>
              <a:buFontTx/>
              <a:buNone/>
            </a:pPr>
            <a:endParaRPr lang="es-ES" altLang="en-US" sz="2700" dirty="0">
              <a:latin typeface="12 pt. Helvetica* 85 Heavy   08"/>
              <a:ea typeface="12 pt. Helvetica* 85 Heavy   08"/>
              <a:cs typeface="12 pt. Helvetica* 85 Heavy   08"/>
              <a:sym typeface="12 pt. Helvetica* 85 Heavy   08"/>
            </a:endParaRPr>
          </a:p>
          <a:p>
            <a:pPr>
              <a:spcBef>
                <a:spcPct val="0"/>
              </a:spcBef>
              <a:buSzTx/>
              <a:buFontTx/>
              <a:buNone/>
            </a:pPr>
            <a:r>
              <a:rPr lang="es-ES" altLang="en-US" sz="2700" dirty="0">
                <a:latin typeface="12 pt. Helvetica* 85 Heavy   08"/>
                <a:ea typeface="12 pt. Helvetica* 85 Heavy   08"/>
                <a:cs typeface="12 pt. Helvetica* 85 Heavy   08"/>
                <a:sym typeface="12 pt. Helvetica* 85 Heavy   08"/>
              </a:rPr>
              <a:t>¡Muchas gracias!</a:t>
            </a:r>
          </a:p>
        </p:txBody>
      </p:sp>
      <p:pic>
        <p:nvPicPr>
          <p:cNvPr id="44036"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6979733" y="3336925"/>
            <a:ext cx="2017133" cy="181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rot="11964325" flipH="1" flipV="1">
            <a:off x="6399213" y="1404938"/>
            <a:ext cx="2560637" cy="461962"/>
          </a:xfrm>
          <a:prstGeom prst="rect">
            <a:avLst/>
          </a:prstGeom>
          <a:solidFill>
            <a:srgbClr val="C1961C"/>
          </a:solidFill>
          <a:effectLst>
            <a:outerShdw blurRad="50800" dist="38100" dir="2700000" algn="tl" rotWithShape="0">
              <a:prstClr val="black">
                <a:alpha val="40000"/>
              </a:prstClr>
            </a:outerShdw>
          </a:effectLst>
        </p:spPr>
        <p:txBody>
          <a:bodyPr>
            <a:spAutoFit/>
          </a:bodyPr>
          <a:lstStyle>
            <a:lvl1pPr>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1pPr>
            <a:lvl2pPr marL="742950" indent="-285750">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9pPr>
          </a:lstStyle>
          <a:p>
            <a:pPr algn="ctr">
              <a:buSzPct val="100000"/>
              <a:defRPr/>
            </a:pPr>
            <a:r>
              <a:rPr lang="es-ES" altLang="en-US" sz="2400" dirty="0">
                <a:solidFill>
                  <a:srgbClr val="FFFFFF"/>
                </a:solidFill>
              </a:rPr>
              <a:t>En su manual</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image5.jpeg" descr="question_mar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2286000"/>
            <a:ext cx="4953000" cy="391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7171" name="Shape 43"/>
          <p:cNvSpPr>
            <a:spLocks noGrp="1"/>
          </p:cNvSpPr>
          <p:nvPr>
            <p:ph type="title"/>
          </p:nvPr>
        </p:nvSpPr>
        <p:spPr>
          <a:xfrm>
            <a:off x="280988" y="428625"/>
            <a:ext cx="8594725" cy="609600"/>
          </a:xfrm>
        </p:spPr>
        <p:txBody>
          <a:bodyPr lIns="0" tIns="0" rIns="0" bIns="0"/>
          <a:lstStyle/>
          <a:p>
            <a:r>
              <a:rPr lang="es-ES" altLang="en-US" sz="3200">
                <a:latin typeface="12 pt. Helvetica* 85 Heavy   08"/>
                <a:ea typeface="12 pt. Helvetica* 85 Heavy   08"/>
                <a:cs typeface="12 pt. Helvetica* 85 Heavy   08"/>
                <a:sym typeface="12 pt. Helvetica* 85 Heavy   08"/>
              </a:rPr>
              <a:t>Presentaciones: ¿Qué quiere saber?</a:t>
            </a:r>
          </a:p>
        </p:txBody>
      </p:sp>
      <p:sp>
        <p:nvSpPr>
          <p:cNvPr id="7172" name="Shape 44"/>
          <p:cNvSpPr>
            <a:spLocks noGrp="1"/>
          </p:cNvSpPr>
          <p:nvPr>
            <p:ph type="body" idx="1"/>
          </p:nvPr>
        </p:nvSpPr>
        <p:spPr>
          <a:xfrm>
            <a:off x="533400" y="1096963"/>
            <a:ext cx="5867400" cy="3048000"/>
          </a:xfrm>
        </p:spPr>
        <p:txBody>
          <a:bodyPr lIns="0" tIns="0" rIns="0" bIns="0" anchor="ctr"/>
          <a:lstStyle/>
          <a:p>
            <a:pPr marL="0" indent="0">
              <a:spcBef>
                <a:spcPts val="713"/>
              </a:spcBef>
              <a:buSzTx/>
              <a:buFontTx/>
              <a:buNone/>
            </a:pPr>
            <a:r>
              <a:rPr lang="es-ES" altLang="en-US">
                <a:latin typeface="12 pt. Helvetica* 85 Heavy   08"/>
                <a:ea typeface="12 pt. Helvetica* 85 Heavy   08"/>
                <a:cs typeface="12 pt. Helvetica* 85 Heavy   08"/>
                <a:sym typeface="12 pt. Helvetica* 85 Heavy   08"/>
              </a:rPr>
              <a:t>¿Qué saben o qué quieren aprender sobre la administración financiera?</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hape 48"/>
          <p:cNvSpPr>
            <a:spLocks noGrp="1"/>
          </p:cNvSpPr>
          <p:nvPr>
            <p:ph type="title"/>
          </p:nvPr>
        </p:nvSpPr>
        <p:spPr>
          <a:xfrm>
            <a:off x="457200" y="381000"/>
            <a:ext cx="8229600" cy="609600"/>
          </a:xfrm>
        </p:spPr>
        <p:txBody>
          <a:bodyPr lIns="0" tIns="0" rIns="0" bIns="0"/>
          <a:lstStyle/>
          <a:p>
            <a:r>
              <a:rPr lang="es-ES" altLang="en-US">
                <a:latin typeface="12 pt. Helvetica* 85 Heavy   08"/>
                <a:ea typeface="12 pt. Helvetica* 85 Heavy   08"/>
                <a:cs typeface="12 pt. Helvetica* 85 Heavy   08"/>
                <a:sym typeface="12 pt. Helvetica* 85 Heavy   08"/>
              </a:rPr>
              <a:t>Beneficios de la administración financiera</a:t>
            </a:r>
          </a:p>
        </p:txBody>
      </p:sp>
      <p:sp>
        <p:nvSpPr>
          <p:cNvPr id="8195" name="Shape 49"/>
          <p:cNvSpPr>
            <a:spLocks noGrp="1"/>
          </p:cNvSpPr>
          <p:nvPr>
            <p:ph type="body" idx="1"/>
          </p:nvPr>
        </p:nvSpPr>
        <p:spPr>
          <a:xfrm>
            <a:off x="457200" y="1706563"/>
            <a:ext cx="8081963" cy="3879850"/>
          </a:xfrm>
        </p:spPr>
        <p:txBody>
          <a:bodyPr lIns="0" tIns="0" rIns="0" bIns="0"/>
          <a:lstStyle/>
          <a:p>
            <a:pPr marL="0" indent="0">
              <a:spcBef>
                <a:spcPts val="713"/>
              </a:spcBef>
              <a:buSzTx/>
              <a:buFontTx/>
              <a:buNone/>
            </a:pPr>
            <a:r>
              <a:rPr lang="es-ES" altLang="en-US">
                <a:latin typeface="12 pt. Helvetica* 85 Heavy   08"/>
                <a:ea typeface="12 pt. Helvetica* 85 Heavy   08"/>
                <a:cs typeface="12 pt. Helvetica* 85 Heavy   08"/>
                <a:sym typeface="12 pt. Helvetica* 85 Heavy   08"/>
              </a:rPr>
              <a:t>Lograr sus metas tomando buenas decisiones.</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Permite determinar la rentabilidad</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Permite prever el crecimiento</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Permite planificar la diversificación, las líneas de productos nuevas, la expansión a mercados nuevos</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55 Roman   054"/>
              </a:rPr>
              <a:t>Permite prepararse para el financiamiento (préstamos)</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hape 53"/>
          <p:cNvSpPr>
            <a:spLocks noGrp="1"/>
          </p:cNvSpPr>
          <p:nvPr>
            <p:ph type="title"/>
          </p:nvPr>
        </p:nvSpPr>
        <p:spPr>
          <a:xfrm>
            <a:off x="457200" y="381000"/>
            <a:ext cx="8229600" cy="609600"/>
          </a:xfrm>
        </p:spPr>
        <p:txBody>
          <a:bodyPr lIns="0" tIns="0" rIns="0" bIns="0"/>
          <a:lstStyle/>
          <a:p>
            <a:r>
              <a:rPr lang="es-ES" altLang="en-US">
                <a:latin typeface="12 pt. Helvetica* 85 Heavy   08"/>
                <a:ea typeface="12 pt. Helvetica* 85 Heavy   08"/>
                <a:cs typeface="12 pt. Helvetica* 85 Heavy   08"/>
                <a:sym typeface="12 pt. Helvetica* 85 Heavy   08"/>
              </a:rPr>
              <a:t>Elaboración de presupuestos</a:t>
            </a:r>
          </a:p>
        </p:txBody>
      </p:sp>
      <p:sp>
        <p:nvSpPr>
          <p:cNvPr id="9219" name="Shape 54"/>
          <p:cNvSpPr>
            <a:spLocks noGrp="1"/>
          </p:cNvSpPr>
          <p:nvPr>
            <p:ph type="body" idx="1"/>
          </p:nvPr>
        </p:nvSpPr>
        <p:spPr>
          <a:xfrm>
            <a:off x="569913" y="1071563"/>
            <a:ext cx="8047037" cy="4267200"/>
          </a:xfrm>
        </p:spPr>
        <p:txBody>
          <a:bodyPr lIns="0" tIns="0" rIns="0" bIns="0"/>
          <a:lstStyle/>
          <a:p>
            <a:pPr marL="57150" lvl="1" indent="0">
              <a:spcBef>
                <a:spcPts val="600"/>
              </a:spcBef>
              <a:buSzTx/>
              <a:buFontTx/>
              <a:buNone/>
            </a:pPr>
            <a:r>
              <a:rPr lang="es-ES" altLang="en-US" sz="2800">
                <a:solidFill>
                  <a:srgbClr val="002060"/>
                </a:solidFill>
                <a:latin typeface="12 pt Helvetica* 55 Roman   054"/>
                <a:ea typeface="12 pt Helvetica* 55 Roman   054"/>
                <a:cs typeface="12 pt Helvetica* 55 Roman   054"/>
                <a:sym typeface="12 pt Helvetica* 55 Roman   054"/>
              </a:rPr>
              <a:t>Existen varias prácticas y herramientas de administración financiera que suelen usar los pequeños negocios.</a:t>
            </a:r>
          </a:p>
          <a:p>
            <a:pPr marL="57150" lvl="1" indent="0">
              <a:spcBef>
                <a:spcPts val="600"/>
              </a:spcBef>
              <a:buSzTx/>
              <a:buFontTx/>
              <a:buNone/>
            </a:pPr>
            <a:r>
              <a:rPr lang="es-ES" altLang="en-US">
                <a:solidFill>
                  <a:srgbClr val="002060"/>
                </a:solidFill>
                <a:latin typeface="12 pt. Helvetica* 85 Heavy   08"/>
                <a:ea typeface="12 pt. Helvetica* 85 Heavy   08"/>
                <a:cs typeface="12 pt. Helvetica* 85 Heavy   08"/>
                <a:sym typeface="12 pt. Helvetica* 85 Heavy   08"/>
              </a:rPr>
              <a:t>Comencemos por la elaboración de </a:t>
            </a:r>
            <a:r>
              <a:rPr lang="es-ES" altLang="en-US" sz="3600">
                <a:solidFill>
                  <a:srgbClr val="002060"/>
                </a:solidFill>
                <a:latin typeface="12 pt. Helvetica* 85 Heavy   08"/>
                <a:ea typeface="12 pt. Helvetica* 85 Heavy   08"/>
                <a:cs typeface="12 pt. Helvetica* 85 Heavy   08"/>
                <a:sym typeface="12 pt. Helvetica* 85 Heavy   08"/>
              </a:rPr>
              <a:t>presupuestos.</a:t>
            </a:r>
          </a:p>
        </p:txBody>
      </p:sp>
      <p:pic>
        <p:nvPicPr>
          <p:cNvPr id="55" name="image6.jpg" descr="cohdranknfinance2.JPG"/>
          <p:cNvPicPr/>
          <p:nvPr/>
        </p:nvPicPr>
        <p:blipFill>
          <a:blip r:embed="rId3"/>
          <a:stretch>
            <a:fillRect/>
          </a:stretch>
        </p:blipFill>
        <p:spPr>
          <a:xfrm>
            <a:off x="4640263" y="3816350"/>
            <a:ext cx="4322762" cy="2216150"/>
          </a:xfrm>
          <a:prstGeom prst="rect">
            <a:avLst/>
          </a:prstGeom>
          <a:ln>
            <a:solidFill/>
          </a:ln>
          <a:effectLst>
            <a:outerShdw blurRad="50800" dist="38100" dir="2700000" rotWithShape="0">
              <a:srgbClr val="000000">
                <a:alpha val="40000"/>
              </a:srgbClr>
            </a:outerShdw>
          </a:effectLst>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hape 59"/>
          <p:cNvSpPr>
            <a:spLocks noGrp="1"/>
          </p:cNvSpPr>
          <p:nvPr>
            <p:ph type="title"/>
          </p:nvPr>
        </p:nvSpPr>
        <p:spPr>
          <a:xfrm>
            <a:off x="457200" y="381000"/>
            <a:ext cx="8229600" cy="609600"/>
          </a:xfrm>
        </p:spPr>
        <p:txBody>
          <a:bodyPr lIns="0" tIns="0" rIns="0" bIns="0"/>
          <a:lstStyle/>
          <a:p>
            <a:r>
              <a:rPr lang="es-ES" altLang="en-US">
                <a:latin typeface="12 pt. Helvetica* 85 Heavy   08"/>
                <a:ea typeface="12 pt. Helvetica* 85 Heavy   08"/>
                <a:cs typeface="12 pt. Helvetica* 85 Heavy   08"/>
                <a:sym typeface="12 pt. Helvetica* 85 Heavy   08"/>
              </a:rPr>
              <a:t>Temas para debate N.°1: Elaboración de presupuestos </a:t>
            </a:r>
          </a:p>
        </p:txBody>
      </p:sp>
      <p:sp>
        <p:nvSpPr>
          <p:cNvPr id="10243" name="Shape 60"/>
          <p:cNvSpPr>
            <a:spLocks noGrp="1"/>
          </p:cNvSpPr>
          <p:nvPr>
            <p:ph type="body" idx="1"/>
          </p:nvPr>
        </p:nvSpPr>
        <p:spPr>
          <a:xfrm>
            <a:off x="592138" y="1487488"/>
            <a:ext cx="8229600" cy="938212"/>
          </a:xfrm>
        </p:spPr>
        <p:txBody>
          <a:bodyPr lIns="0" tIns="0" rIns="0" bIns="0"/>
          <a:lstStyle/>
          <a:p>
            <a:pPr>
              <a:spcBef>
                <a:spcPts val="600"/>
              </a:spcBef>
              <a:buSzTx/>
              <a:buFontTx/>
              <a:buNone/>
            </a:pPr>
            <a:r>
              <a:rPr lang="es-ES" altLang="en-US" sz="2800">
                <a:solidFill>
                  <a:srgbClr val="1F497D"/>
                </a:solidFill>
                <a:latin typeface="Helvetica" pitchFamily="34" charset="0"/>
                <a:ea typeface="Calibri" pitchFamily="34" charset="0"/>
                <a:cs typeface="Calibri" pitchFamily="34" charset="0"/>
                <a:sym typeface="Calibri" pitchFamily="34" charset="0"/>
              </a:rPr>
              <a:t>Revisen el presupuesto que se ofrece como ejemplo en la guía del participante.</a:t>
            </a:r>
          </a:p>
        </p:txBody>
      </p:sp>
      <p:pic>
        <p:nvPicPr>
          <p:cNvPr id="10244" name="image7.png" descr="Penci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95600"/>
            <a:ext cx="1619250" cy="271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10245" name="Shape 62"/>
          <p:cNvSpPr>
            <a:spLocks noChangeArrowheads="1"/>
          </p:cNvSpPr>
          <p:nvPr/>
        </p:nvSpPr>
        <p:spPr bwMode="auto">
          <a:xfrm>
            <a:off x="2039938" y="2497138"/>
            <a:ext cx="6646862" cy="263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19" rIns="45719">
            <a:spAutoFit/>
          </a:bodyPr>
          <a:lstStyle/>
          <a:p>
            <a:pPr marL="465138" indent="-465138">
              <a:lnSpc>
                <a:spcPts val="3000"/>
              </a:lnSpc>
              <a:spcBef>
                <a:spcPts val="600"/>
              </a:spcBef>
              <a:buClr>
                <a:srgbClr val="1F497D"/>
              </a:buClr>
              <a:buSzPct val="100000"/>
              <a:buFont typeface="Calibri" pitchFamily="34" charset="0"/>
              <a:buAutoNum type="arabicPeriod"/>
            </a:pPr>
            <a:r>
              <a:rPr lang="es-ES" altLang="en-US" sz="2800">
                <a:solidFill>
                  <a:srgbClr val="1F497D"/>
                </a:solidFill>
                <a:latin typeface="Helvetica" pitchFamily="34" charset="0"/>
              </a:rPr>
              <a:t>Revisen cada categoría</a:t>
            </a:r>
          </a:p>
          <a:p>
            <a:pPr marL="465138" indent="-465138">
              <a:lnSpc>
                <a:spcPts val="3000"/>
              </a:lnSpc>
              <a:spcBef>
                <a:spcPts val="600"/>
              </a:spcBef>
              <a:buClr>
                <a:srgbClr val="1F497D"/>
              </a:buClr>
              <a:buSzPct val="100000"/>
              <a:buFont typeface="Calibri" pitchFamily="34" charset="0"/>
              <a:buAutoNum type="arabicPeriod"/>
            </a:pPr>
            <a:r>
              <a:rPr lang="es-ES" altLang="en-US" sz="2800">
                <a:solidFill>
                  <a:srgbClr val="1F497D"/>
                </a:solidFill>
                <a:latin typeface="Helvetica" pitchFamily="34" charset="0"/>
              </a:rPr>
              <a:t>¿Qué otras categorías usan?</a:t>
            </a:r>
          </a:p>
          <a:p>
            <a:pPr marL="465138" indent="-465138">
              <a:lnSpc>
                <a:spcPts val="3000"/>
              </a:lnSpc>
              <a:spcBef>
                <a:spcPts val="600"/>
              </a:spcBef>
              <a:buClr>
                <a:srgbClr val="1F497D"/>
              </a:buClr>
              <a:buSzPct val="100000"/>
              <a:buFont typeface="Calibri" pitchFamily="34" charset="0"/>
              <a:buAutoNum type="arabicPeriod"/>
            </a:pPr>
            <a:r>
              <a:rPr lang="es-ES" altLang="en-US" sz="2800">
                <a:solidFill>
                  <a:srgbClr val="1F497D"/>
                </a:solidFill>
                <a:latin typeface="Helvetica" pitchFamily="34" charset="0"/>
              </a:rPr>
              <a:t>¿Registran sus gastos mensuales?</a:t>
            </a:r>
          </a:p>
          <a:p>
            <a:pPr marL="465138" indent="-465138">
              <a:lnSpc>
                <a:spcPts val="3000"/>
              </a:lnSpc>
              <a:spcBef>
                <a:spcPts val="600"/>
              </a:spcBef>
              <a:buClr>
                <a:srgbClr val="1F497D"/>
              </a:buClr>
              <a:buSzPct val="100000"/>
              <a:buFont typeface="Calibri" pitchFamily="34" charset="0"/>
              <a:buAutoNum type="arabicPeriod"/>
            </a:pPr>
            <a:r>
              <a:rPr lang="es-ES" altLang="en-US" sz="2800">
                <a:solidFill>
                  <a:srgbClr val="1F497D"/>
                </a:solidFill>
                <a:latin typeface="Helvetica" pitchFamily="34" charset="0"/>
              </a:rPr>
              <a:t>De ser así, ¿de qué manera les ayuda esto a tomar decisiones relacionadas con el negocio?</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hape 66"/>
          <p:cNvSpPr>
            <a:spLocks noGrp="1"/>
          </p:cNvSpPr>
          <p:nvPr>
            <p:ph type="title"/>
          </p:nvPr>
        </p:nvSpPr>
        <p:spPr>
          <a:xfrm>
            <a:off x="457200" y="381000"/>
            <a:ext cx="8229600" cy="609600"/>
          </a:xfrm>
        </p:spPr>
        <p:txBody>
          <a:bodyPr lIns="0" tIns="0" rIns="0" bIns="0"/>
          <a:lstStyle/>
          <a:p>
            <a:r>
              <a:rPr lang="es-ES" altLang="en-US">
                <a:latin typeface="12 pt. Helvetica* 85 Heavy   08"/>
                <a:ea typeface="12 pt. Helvetica* 85 Heavy   08"/>
                <a:cs typeface="12 pt. Helvetica* 85 Heavy   08"/>
                <a:sym typeface="12 pt. Helvetica* 85 Heavy   08"/>
              </a:rPr>
              <a:t>Contabilidad</a:t>
            </a:r>
          </a:p>
        </p:txBody>
      </p:sp>
      <p:sp>
        <p:nvSpPr>
          <p:cNvPr id="11267" name="Shape 67"/>
          <p:cNvSpPr>
            <a:spLocks noGrp="1"/>
          </p:cNvSpPr>
          <p:nvPr>
            <p:ph type="body" idx="1"/>
          </p:nvPr>
        </p:nvSpPr>
        <p:spPr>
          <a:xfrm>
            <a:off x="538163" y="1069975"/>
            <a:ext cx="8045450" cy="4648200"/>
          </a:xfrm>
        </p:spPr>
        <p:txBody>
          <a:bodyPr lIns="0" tIns="0" rIns="0" bIns="0"/>
          <a:lstStyle/>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85 Heavy   08"/>
              </a:rPr>
              <a:t>Componente clave de la administración financiera</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85 Heavy   08"/>
              </a:rPr>
              <a:t>Proceso organizado de registrar todas las transacciones de ingresos y gastos </a:t>
            </a:r>
          </a:p>
          <a:p>
            <a:pPr marL="457200" lvl="1" indent="-400050">
              <a:spcBef>
                <a:spcPts val="600"/>
              </a:spcBef>
              <a:buSzTx/>
              <a:buFont typeface="Wingdings" pitchFamily="2" charset="2"/>
              <a:buChar char="§"/>
            </a:pPr>
            <a:r>
              <a:rPr lang="es-ES" altLang="en-US" sz="2800">
                <a:solidFill>
                  <a:srgbClr val="002060"/>
                </a:solidFill>
                <a:latin typeface="12 pt Helvetica* 55 Roman   054"/>
                <a:ea typeface="12 pt Helvetica* 55 Roman   054"/>
                <a:cs typeface="12 pt Helvetica* 55 Roman   054"/>
                <a:sym typeface="12 pt. Helvetica* 85 Heavy   08"/>
              </a:rPr>
              <a:t>Base de </a:t>
            </a:r>
            <a:r>
              <a:rPr lang="es-ES" altLang="en-US" sz="2800">
                <a:solidFill>
                  <a:srgbClr val="002060"/>
                </a:solidFill>
                <a:latin typeface="12 pt Helvetica* 55 Roman   054"/>
                <a:ea typeface="12 pt Helvetica* 55 Roman   054"/>
                <a:cs typeface="12 pt Helvetica* 55 Roman   054"/>
                <a:sym typeface="Helvetica Neue"/>
              </a:rPr>
              <a:t>toda</a:t>
            </a:r>
            <a:r>
              <a:rPr lang="es-ES" altLang="en-US" sz="2800">
                <a:solidFill>
                  <a:srgbClr val="002060"/>
                </a:solidFill>
                <a:latin typeface="12 pt Helvetica* 55 Roman   054"/>
                <a:ea typeface="12 pt Helvetica* 55 Roman   054"/>
                <a:cs typeface="12 pt Helvetica* 55 Roman   054"/>
                <a:sym typeface="12 pt. Helvetica* 85 Heavy   08"/>
              </a:rPr>
              <a:t> administración financiera y decisión</a:t>
            </a:r>
            <a:br>
              <a:rPr lang="es-ES" altLang="en-US" sz="2800">
                <a:solidFill>
                  <a:srgbClr val="002060"/>
                </a:solidFill>
                <a:latin typeface="12 pt Helvetica* 55 Roman   054"/>
                <a:ea typeface="12 pt Helvetica* 55 Roman   054"/>
                <a:cs typeface="12 pt Helvetica* 55 Roman   054"/>
                <a:sym typeface="12 pt. Helvetica* 85 Heavy   08"/>
              </a:rPr>
            </a:br>
            <a:r>
              <a:rPr lang="es-ES" altLang="en-US" sz="2800">
                <a:solidFill>
                  <a:srgbClr val="002060"/>
                </a:solidFill>
                <a:latin typeface="12 pt Helvetica* 55 Roman   054"/>
                <a:ea typeface="12 pt Helvetica* 55 Roman   054"/>
                <a:cs typeface="12 pt Helvetica* 55 Roman   054"/>
                <a:sym typeface="12 pt. Helvetica* 85 Heavy   08"/>
              </a:rPr>
              <a:t>relacionada con el negocio, </a:t>
            </a:r>
            <a:br>
              <a:rPr lang="es-ES" altLang="en-US" sz="2800">
                <a:solidFill>
                  <a:srgbClr val="002060"/>
                </a:solidFill>
                <a:latin typeface="12 pt Helvetica* 55 Roman   054"/>
                <a:ea typeface="12 pt Helvetica* 55 Roman   054"/>
                <a:cs typeface="12 pt Helvetica* 55 Roman   054"/>
                <a:sym typeface="12 pt. Helvetica* 85 Heavy   08"/>
              </a:rPr>
            </a:br>
            <a:r>
              <a:rPr lang="es-ES" altLang="en-US" sz="2800">
                <a:solidFill>
                  <a:srgbClr val="002060"/>
                </a:solidFill>
                <a:latin typeface="12 pt Helvetica* 55 Roman   054"/>
                <a:ea typeface="12 pt Helvetica* 55 Roman   054"/>
                <a:cs typeface="12 pt Helvetica* 55 Roman   054"/>
                <a:sym typeface="12 pt. Helvetica* 85 Heavy   08"/>
              </a:rPr>
              <a:t>el financiamiento, los impuestos, la remuneración para el dueño </a:t>
            </a:r>
            <a:br>
              <a:rPr lang="es-ES" altLang="en-US" sz="2800">
                <a:solidFill>
                  <a:srgbClr val="002060"/>
                </a:solidFill>
                <a:latin typeface="12 pt Helvetica* 55 Roman   054"/>
                <a:ea typeface="12 pt Helvetica* 55 Roman   054"/>
                <a:cs typeface="12 pt Helvetica* 55 Roman   054"/>
                <a:sym typeface="12 pt. Helvetica* 85 Heavy   08"/>
              </a:rPr>
            </a:br>
            <a:r>
              <a:rPr lang="es-ES" altLang="en-US" sz="2800">
                <a:solidFill>
                  <a:srgbClr val="002060"/>
                </a:solidFill>
                <a:latin typeface="12 pt Helvetica* 55 Roman   054"/>
                <a:ea typeface="12 pt Helvetica* 55 Roman   054"/>
                <a:cs typeface="12 pt Helvetica* 55 Roman   054"/>
                <a:sym typeface="12 pt. Helvetica* 85 Heavy   08"/>
              </a:rPr>
              <a:t>y la jubilación.</a:t>
            </a:r>
          </a:p>
        </p:txBody>
      </p:sp>
      <p:pic>
        <p:nvPicPr>
          <p:cNvPr id="68" name="image8.jpg" descr="C:\Users\Bruce Soule\AppData\Local\Microsoft\Windows\Temporary Internet Files\Content.IE5\3DHFEN1G\MP900431290[1].jpg"/>
          <p:cNvPicPr/>
          <p:nvPr/>
        </p:nvPicPr>
        <p:blipFill>
          <a:blip r:embed="rId3"/>
          <a:stretch>
            <a:fillRect/>
          </a:stretch>
        </p:blipFill>
        <p:spPr>
          <a:xfrm>
            <a:off x="6115050" y="3651250"/>
            <a:ext cx="2468563" cy="2468563"/>
          </a:xfrm>
          <a:prstGeom prst="rect">
            <a:avLst/>
          </a:prstGeom>
          <a:ln>
            <a:solidFill/>
          </a:ln>
          <a:effectLst>
            <a:outerShdw blurRad="50800" dist="38100" dir="2700000" rotWithShape="0">
              <a:srgbClr val="000000">
                <a:alpha val="40000"/>
              </a:srgbClr>
            </a:outerShdw>
          </a:effectLst>
        </p:spPr>
      </p:pic>
    </p:spTree>
  </p:cSld>
  <p:clrMapOvr>
    <a:masterClrMapping/>
  </p:clrMapOvr>
  <p:transition spd="med"/>
</p:sld>
</file>

<file path=ppt/theme/theme1.xml><?xml version="1.0" encoding="utf-8"?>
<a:theme xmlns:a="http://schemas.openxmlformats.org/drawingml/2006/main"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F81BD"/>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F81BD"/>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B97CAD3D49634BECB254722C354D7C37008FEABD6F9D4CF04C91B009375C867A56" ma:contentTypeVersion="3" ma:contentTypeDescription="Create a new document." ma:contentTypeScope="" ma:versionID="a766e3e382edcc5b931fc2d1e2d2326f">
  <xsd:schema xmlns:xsd="http://www.w3.org/2001/XMLSchema" xmlns:p="http://schemas.microsoft.com/office/2006/metadata/properties" xmlns:ns1="http://schemas.microsoft.com/sharepoint/v3" xmlns:ns2="EC068496-1DB6-4D20-B837-B04B199985E5" targetNamespace="http://schemas.microsoft.com/office/2006/metadata/properties" ma:root="true" ma:fieldsID="ce3bd1c53d1ed47b2cf110ed00a06db0" ns1:_="" ns2:_="">
    <xsd:import namespace="http://schemas.microsoft.com/sharepoint/v3"/>
    <xsd:import namespace="EC068496-1DB6-4D20-B837-B04B199985E5"/>
    <xsd:element name="properties">
      <xsd:complexType>
        <xsd:sequence>
          <xsd:element name="documentManagement">
            <xsd:complexType>
              <xsd:all>
                <xsd:element ref="ns2:Sensitivity"/>
                <xsd:element ref="ns1:Editor" minOccurs="0"/>
                <xsd:element ref="ns1:CheckoutUser" minOccurs="0"/>
                <xsd:element ref="ns1:Author"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Editor" ma:index="10" nillable="true" ma:displayName="Modified By"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heckoutUser" ma:index="11" nillable="true" ma:displayName="Checked Out To" ma:list="UserInfo" ma:internalName="CheckoutUse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uthor" ma:index="12" nillable="true" ma:displayName="Created By"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dms="http://schemas.microsoft.com/office/2006/documentManagement/types" targetNamespace="EC068496-1DB6-4D20-B837-B04B199985E5" elementFormDefault="qualified">
    <xsd:import namespace="http://schemas.microsoft.com/office/2006/documentManagement/types"/>
    <xsd:element name="Sensitivity" ma:index="8" ma:displayName="Sensitivity" ma:description="Sensitive Data = Any data that, if lost, stolen or misused, could adversely impact FDIC, insured institutions or individuals.&#10;http://fdic01/division/doa/adminservices/records/directives/1000/1360-9.doc&#10;&#10;Sensitive PII = SSN alone and/or an individual’s full name plus 1 or more additional items of personal data.&#10;http://fdic01/division/dit/ITGovernance/PrivacyProgram/PersonallyIdentifiableInformation/index.html&#10;Non-Sensitive Data = Data that can be shared or viewed with no restrictions internal or external to FDIC.&#10;http://www.fdic.gov/regulations/laws/rules/2000-3800.html" ma:format="Dropdown" ma:internalName="Sensitivity">
      <xsd:simpleType>
        <xsd:restriction base="dms:Choice">
          <xsd:enumeration value="Sensitive Data"/>
          <xsd:enumeration value="Sensitive PII"/>
          <xsd:enumeration value="Non-Sensitive Data"/>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ensitivity xmlns="EC068496-1DB6-4D20-B837-B04B199985E5">Non-Sensitive Data</Sensitivity>
  </documentManagement>
</p:properties>
</file>

<file path=customXml/itemProps1.xml><?xml version="1.0" encoding="utf-8"?>
<ds:datastoreItem xmlns:ds="http://schemas.openxmlformats.org/officeDocument/2006/customXml" ds:itemID="{1164DC0B-DF3F-4604-A336-EA3CA0493FE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C068496-1DB6-4D20-B837-B04B199985E5"/>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33BB472F-34AA-4CF2-8282-343E3A877635}">
  <ds:schemaRefs>
    <ds:schemaRef ds:uri="http://schemas.microsoft.com/sharepoint/v3"/>
    <ds:schemaRef ds:uri="EC068496-1DB6-4D20-B837-B04B199985E5"/>
    <ds:schemaRef ds:uri="http://purl.org/dc/elements/1.1/"/>
    <ds:schemaRef ds:uri="http://www.w3.org/XML/1998/namespace"/>
    <ds:schemaRef ds:uri="http://purl.org/dc/terms/"/>
    <ds:schemaRef ds:uri="http://purl.org/dc/dcmitype/"/>
    <ds:schemaRef ds:uri="http://schemas.microsoft.com/office/2006/documentManagement/types"/>
    <ds:schemaRef ds:uri="http://schemas.openxmlformats.org/package/2006/metadata/core-propertie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1859</TotalTime>
  <Words>5609</Words>
  <Application>Microsoft Office PowerPoint</Application>
  <PresentationFormat>On-screen Show (4:3)</PresentationFormat>
  <Paragraphs>626</Paragraphs>
  <Slides>41</Slides>
  <Notes>34</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41</vt:i4>
      </vt:variant>
    </vt:vector>
  </HeadingPairs>
  <TitlesOfParts>
    <vt:vector size="53" baseType="lpstr">
      <vt:lpstr>12 pt Helvetica* 55 Roman   054</vt:lpstr>
      <vt:lpstr>12 pt. Helvetica* 85 Heavy   08</vt:lpstr>
      <vt:lpstr>12 pt. Helvetica* 85 Heavy   08472</vt:lpstr>
      <vt:lpstr>Arial</vt:lpstr>
      <vt:lpstr>Calibri</vt:lpstr>
      <vt:lpstr>Garamond</vt:lpstr>
      <vt:lpstr>Helvetica</vt:lpstr>
      <vt:lpstr>Helvetica Neue</vt:lpstr>
      <vt:lpstr>MingLiU_HKSCS</vt:lpstr>
      <vt:lpstr>Times New Roman</vt:lpstr>
      <vt:lpstr>Wingdings</vt:lpstr>
      <vt:lpstr>Default</vt:lpstr>
      <vt:lpstr>PowerPoint Presentation</vt:lpstr>
      <vt:lpstr>Agenda</vt:lpstr>
      <vt:lpstr>Objetivos de aprendizaje</vt:lpstr>
      <vt:lpstr>Objetivos de aprendizaje</vt:lpstr>
      <vt:lpstr>Presentaciones: ¿Qué quiere saber?</vt:lpstr>
      <vt:lpstr>Beneficios de la administración financiera</vt:lpstr>
      <vt:lpstr>Elaboración de presupuestos</vt:lpstr>
      <vt:lpstr>Temas para debate N.°1: Elaboración de presupuestos </vt:lpstr>
      <vt:lpstr>Contabilidad</vt:lpstr>
      <vt:lpstr>Pasos de la contabilidad</vt:lpstr>
      <vt:lpstr>Pasos de la contabilidad</vt:lpstr>
      <vt:lpstr>Software de administración financiera</vt:lpstr>
      <vt:lpstr>Estados financieros</vt:lpstr>
      <vt:lpstr>Estados financieros: Balances generales</vt:lpstr>
      <vt:lpstr>Temas para debate N.°2: Balances generales</vt:lpstr>
      <vt:lpstr>Estados financieros: flujo de fondos</vt:lpstr>
      <vt:lpstr>Proyección del flujo de fondos</vt:lpstr>
      <vt:lpstr>Proyección del flujo de fondos</vt:lpstr>
      <vt:lpstr>Proyección del flujo de fondos</vt:lpstr>
      <vt:lpstr>Ejemplo de proyección del flujo de fondos</vt:lpstr>
      <vt:lpstr>Temas para debate N.°3: Proyección del flujo de fondos</vt:lpstr>
      <vt:lpstr>Temas para debate N.°3: Proyección del flujo de fondos</vt:lpstr>
      <vt:lpstr>Estados financieros: Estado de resultados (P&amp;L, por sus siglas en inglés)</vt:lpstr>
      <vt:lpstr>Estado de resultados</vt:lpstr>
      <vt:lpstr>Estado de resultados</vt:lpstr>
      <vt:lpstr>Estado de resultados</vt:lpstr>
      <vt:lpstr>Estado de resultados</vt:lpstr>
      <vt:lpstr>Temas para debate N.°4: Estado de resultados</vt:lpstr>
      <vt:lpstr>Financiamiento del negocio</vt:lpstr>
      <vt:lpstr>Financiamiento del negocio</vt:lpstr>
      <vt:lpstr>Financiamiento del negocio</vt:lpstr>
      <vt:lpstr>Préstamos</vt:lpstr>
      <vt:lpstr>Paquete de préstamo , también conocido como aplicación para préstamo</vt:lpstr>
      <vt:lpstr>Paquete de préstamo, también conocido como aplicación para préstamo</vt:lpstr>
      <vt:lpstr>Cómo reunir los requisitos para obtener un préstamo</vt:lpstr>
      <vt:lpstr>Financiamiento inicial</vt:lpstr>
      <vt:lpstr>Cómo buscar un préstamo</vt:lpstr>
      <vt:lpstr>Puntos clave para recordar</vt:lpstr>
      <vt:lpstr>Resumen</vt:lpstr>
      <vt:lpstr>Conclusión</vt:lpstr>
      <vt:lpstr>Cuestionarios previo y después de la capacitación, y evaluación.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Deborah Wild</dc:creator>
  <cp:lastModifiedBy>nancy</cp:lastModifiedBy>
  <cp:revision>54</cp:revision>
  <cp:lastPrinted>2015-11-10T18:25:01Z</cp:lastPrinted>
  <dcterms:modified xsi:type="dcterms:W3CDTF">2016-10-11T19:16:14Z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0x0101B97CAD3D49634BECB254722C354D7C37008FEABD6F9D4CF04C91B009375C867A56</vt:lpwstr>
  </property>
  <property fmtid="{D5CDD505-2E9C-101B-9397-08002B2CF9AE}" pid="3" name="Order">
    <vt:r8>90500</vt:r8>
  </property>
</Properties>
</file>