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44"/>
  </p:notesMasterIdLst>
  <p:handoutMasterIdLst>
    <p:handoutMasterId r:id="rId45"/>
  </p:handoutMasterIdLst>
  <p:sldIdLst>
    <p:sldId id="289" r:id="rId5"/>
    <p:sldId id="257" r:id="rId6"/>
    <p:sldId id="287" r:id="rId7"/>
    <p:sldId id="290" r:id="rId8"/>
    <p:sldId id="291" r:id="rId9"/>
    <p:sldId id="261" r:id="rId10"/>
    <p:sldId id="321" r:id="rId11"/>
    <p:sldId id="292" r:id="rId12"/>
    <p:sldId id="293" r:id="rId13"/>
    <p:sldId id="295" r:id="rId14"/>
    <p:sldId id="294" r:id="rId15"/>
    <p:sldId id="288" r:id="rId16"/>
    <p:sldId id="296" r:id="rId17"/>
    <p:sldId id="297" r:id="rId18"/>
    <p:sldId id="298" r:id="rId19"/>
    <p:sldId id="299" r:id="rId20"/>
    <p:sldId id="300" r:id="rId21"/>
    <p:sldId id="301" r:id="rId22"/>
    <p:sldId id="302" r:id="rId23"/>
    <p:sldId id="303" r:id="rId24"/>
    <p:sldId id="305" r:id="rId25"/>
    <p:sldId id="307" r:id="rId26"/>
    <p:sldId id="306" r:id="rId27"/>
    <p:sldId id="308" r:id="rId28"/>
    <p:sldId id="304" r:id="rId29"/>
    <p:sldId id="309" r:id="rId30"/>
    <p:sldId id="310" r:id="rId31"/>
    <p:sldId id="311" r:id="rId32"/>
    <p:sldId id="316" r:id="rId33"/>
    <p:sldId id="317" r:id="rId34"/>
    <p:sldId id="315" r:id="rId35"/>
    <p:sldId id="313" r:id="rId36"/>
    <p:sldId id="314" r:id="rId37"/>
    <p:sldId id="318" r:id="rId38"/>
    <p:sldId id="284" r:id="rId39"/>
    <p:sldId id="320" r:id="rId40"/>
    <p:sldId id="285" r:id="rId41"/>
    <p:sldId id="286" r:id="rId42"/>
    <p:sldId id="319" r:id="rId43"/>
  </p:sldIdLst>
  <p:sldSz cx="9144000" cy="6858000" type="screen4x3"/>
  <p:notesSz cx="7010400" cy="9296400"/>
  <p:custDataLst>
    <p:tags r:id="rId46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/>
        <a:cs typeface="ＭＳ Ｐゴシック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2F5A"/>
    <a:srgbClr val="632523"/>
    <a:srgbClr val="FF0000"/>
    <a:srgbClr val="C196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712" autoAdjust="0"/>
    <p:restoredTop sz="86479" autoAdjust="0"/>
  </p:normalViewPr>
  <p:slideViewPr>
    <p:cSldViewPr>
      <p:cViewPr varScale="1">
        <p:scale>
          <a:sx n="74" d="100"/>
          <a:sy n="74" d="100"/>
        </p:scale>
        <p:origin x="1248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16" d="100"/>
        <a:sy n="11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564" y="-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gs" Target="tags/tag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858E810E-4D06-48E0-BAB2-96070D8667DA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 eaLnBrk="0" hangingPunct="0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46671B8E-B737-490E-80D1-11170967DB47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163388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627F35ED-AD43-44E6-9E50-BE22A77822C4}" type="datetimeFigureOut">
              <a:rPr lang="en-US"/>
              <a:pPr>
                <a:defRPr/>
              </a:pPr>
              <a:t>10/11/2016</a:t>
            </a:fld>
            <a:endParaRPr lang="es-E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1675" y="4416425"/>
            <a:ext cx="56070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497E9570-4CC6-42EC-A7C8-7332CCD307A1}" type="slidenum">
              <a:rPr lang="en-US"/>
              <a:pPr>
                <a:defRPr/>
              </a:pPr>
              <a:t>‹#›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90692137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AF29F4-4FD3-4A96-8659-BCC2F89BC89B}" type="slidenum">
              <a:rPr lang="en-US" smtClean="0"/>
              <a:pPr>
                <a:defRPr/>
              </a:pPr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087181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CC7EF5-1728-4E40-9EA1-DC42A2B47952}" type="slidenum">
              <a:rPr lang="en-US" smtClean="0"/>
              <a:pPr>
                <a:defRPr/>
              </a:pPr>
              <a:t>10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90960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0B75E1-3EC9-4DB5-9D57-D248F64DF3AC}" type="slidenum">
              <a:rPr lang="en-US" smtClean="0"/>
              <a:pPr>
                <a:defRPr/>
              </a:pPr>
              <a:t>11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06891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51670DC-CA73-4B51-9EDE-ABD708B4B34A}" type="slidenum">
              <a:rPr lang="en-US" smtClean="0"/>
              <a:pPr>
                <a:defRPr/>
              </a:pPr>
              <a:t>12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3830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7382A85-1136-4C23-871B-56827335FFC4}" type="slidenum">
              <a:rPr lang="en-US" smtClean="0"/>
              <a:pPr>
                <a:defRPr/>
              </a:pPr>
              <a:t>13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8424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98CE60D-54F0-4A56-B721-3C6866B8753B}" type="slidenum">
              <a:rPr lang="en-US" smtClean="0"/>
              <a:pPr>
                <a:defRPr/>
              </a:pPr>
              <a:t>14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8084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BEB6FB1-AE68-4B7C-83FF-FC5FE46AEB7C}" type="slidenum">
              <a:rPr lang="en-US" smtClean="0"/>
              <a:pPr>
                <a:defRPr/>
              </a:pPr>
              <a:t>15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4795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51C1D22-6EC3-4773-8E39-DF68F48A0418}" type="slidenum">
              <a:rPr lang="en-US" smtClean="0"/>
              <a:pPr>
                <a:defRPr/>
              </a:pPr>
              <a:t>16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005061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090B30B-24BB-4FDE-A83C-C73C42A37FDD}" type="slidenum">
              <a:rPr lang="en-US" smtClean="0"/>
              <a:pPr>
                <a:defRPr/>
              </a:pPr>
              <a:t>17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37254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C18A330-8E5F-4933-826D-FC12789FE39B}" type="slidenum">
              <a:rPr lang="en-US" smtClean="0"/>
              <a:pPr>
                <a:defRPr/>
              </a:pPr>
              <a:t>18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4723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C16CEB7-FF19-4590-AF39-9D103D00FA71}" type="slidenum">
              <a:rPr lang="en-US" smtClean="0"/>
              <a:pPr>
                <a:defRPr/>
              </a:pPr>
              <a:t>19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1102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DEEE953-9AF2-430B-A631-A13997B00294}" type="slidenum">
              <a:rPr lang="en-US" smtClean="0"/>
              <a:pPr>
                <a:defRPr/>
              </a:pPr>
              <a:t>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00085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32DF293-5082-4D32-B528-A0CBE7F40696}" type="slidenum">
              <a:rPr lang="en-US" smtClean="0"/>
              <a:pPr>
                <a:defRPr/>
              </a:pPr>
              <a:t>20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21971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B0EBFA-F830-46BD-932F-51A52C81F7BE}" type="slidenum">
              <a:rPr lang="en-US" smtClean="0"/>
              <a:pPr>
                <a:defRPr/>
              </a:pPr>
              <a:t>21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34612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46588E-D001-426F-AC39-CAC90F886B21}" type="slidenum">
              <a:rPr lang="en-US" smtClean="0"/>
              <a:pPr>
                <a:defRPr/>
              </a:pPr>
              <a:t>22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8665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A32D95-11C8-43A6-AD04-2978C930310A}" type="slidenum">
              <a:rPr lang="en-US" smtClean="0"/>
              <a:pPr>
                <a:defRPr/>
              </a:pPr>
              <a:t>23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87104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4E6FA31-BCA6-4CE5-8121-F3769BD986AD}" type="slidenum">
              <a:rPr lang="en-US" smtClean="0"/>
              <a:pPr>
                <a:defRPr/>
              </a:pPr>
              <a:t>24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96272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7AF27E-68AC-4BB4-A546-079B05BCC73E}" type="slidenum">
              <a:rPr lang="en-US" smtClean="0"/>
              <a:pPr>
                <a:defRPr/>
              </a:pPr>
              <a:t>25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07745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4AED27-0333-48B5-BF18-4F540D836EBE}" type="slidenum">
              <a:rPr lang="en-US" smtClean="0"/>
              <a:pPr>
                <a:defRPr/>
              </a:pPr>
              <a:t>26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20702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BD8F90B-C420-48D4-9CAE-EEF50028B9DE}" type="slidenum">
              <a:rPr lang="en-US" smtClean="0"/>
              <a:pPr>
                <a:defRPr/>
              </a:pPr>
              <a:t>27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802169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A92F2D-47DE-4C34-9CDD-25C1D95612F7}" type="slidenum">
              <a:rPr lang="en-US" smtClean="0"/>
              <a:pPr>
                <a:defRPr/>
              </a:pPr>
              <a:t>28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33851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D1C2141-1918-4473-935B-4951E4474E63}" type="slidenum">
              <a:rPr lang="en-US" smtClean="0"/>
              <a:pPr>
                <a:defRPr/>
              </a:pPr>
              <a:t>29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394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BC4082-47DD-4D32-93D2-3F71C8ABBF6E}" type="slidenum">
              <a:rPr lang="en-US" smtClean="0"/>
              <a:pPr>
                <a:defRPr/>
              </a:pPr>
              <a:t>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94101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B2F264-08E5-4B1D-92D4-0D18F7824750}" type="slidenum">
              <a:rPr lang="en-US" smtClean="0"/>
              <a:pPr>
                <a:defRPr/>
              </a:pPr>
              <a:t>30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90281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9C773A-4C8F-4AFC-8AA8-23D9E2383DA3}" type="slidenum">
              <a:rPr lang="en-US" smtClean="0"/>
              <a:pPr>
                <a:defRPr/>
              </a:pPr>
              <a:t>31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955811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7C863C4-A514-484D-81F6-A20603C342C4}" type="slidenum">
              <a:rPr lang="en-US" smtClean="0"/>
              <a:pPr>
                <a:defRPr/>
              </a:pPr>
              <a:t>32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07009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8E3AEE-0D44-49A0-B2B0-8DAA08F5B555}" type="slidenum">
              <a:rPr lang="en-US" smtClean="0"/>
              <a:pPr>
                <a:defRPr/>
              </a:pPr>
              <a:t>33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3064712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D94D6BD-368B-4298-800C-D78D49D29E86}" type="slidenum">
              <a:rPr lang="en-US" smtClean="0"/>
              <a:pPr>
                <a:defRPr/>
              </a:pPr>
              <a:t>34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20961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B6CBAF5-3C9D-4B73-ACB8-48EC3E91B781}" type="slidenum">
              <a:rPr lang="en-US" smtClean="0"/>
              <a:pPr>
                <a:defRPr/>
              </a:pPr>
              <a:t>35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23217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2940C3E-BC7A-4F1C-9EF4-47A827AD6EE6}" type="slidenum">
              <a:rPr lang="en-US" smtClean="0"/>
              <a:pPr>
                <a:defRPr/>
              </a:pPr>
              <a:t>36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27991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089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25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2946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dirty="0"/>
              <a:t>Haga clic para agregar notas</a:t>
            </a:r>
          </a:p>
          <a:p>
            <a:pPr eaLnBrk="1" hangingPunct="1">
              <a:spcBef>
                <a:spcPct val="0"/>
              </a:spcBef>
            </a:pPr>
            <a:endParaRPr lang="es-ES" dirty="0"/>
          </a:p>
        </p:txBody>
      </p:sp>
      <p:sp>
        <p:nvSpPr>
          <p:cNvPr id="8294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47CB72-636F-4585-8C85-05271A4D066D}" type="slidenum">
              <a:rPr lang="en-US" smtClean="0">
                <a:ea typeface="ＭＳ Ｐゴシック"/>
                <a:cs typeface="ＭＳ Ｐゴシック"/>
              </a:rPr>
              <a:pPr/>
              <a:t>38</a:t>
            </a:fld>
            <a:endParaRPr lang="es-ES" dirty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70173007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/>
          </a:p>
        </p:txBody>
      </p:sp>
      <p:sp>
        <p:nvSpPr>
          <p:cNvPr id="849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615A2A-F87C-4AAD-82CB-EA9A17743316}" type="slidenum">
              <a:rPr lang="en-US" smtClean="0">
                <a:ea typeface="ＭＳ Ｐゴシック"/>
                <a:cs typeface="ＭＳ Ｐゴシック"/>
              </a:rPr>
              <a:pPr/>
              <a:t>39</a:t>
            </a:fld>
            <a:endParaRPr lang="es-ES" dirty="0">
              <a:ea typeface="ＭＳ Ｐゴシック"/>
              <a:cs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824381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98DEEF-98EB-4E5B-A930-034A3B30AFD7}" type="slidenum">
              <a:rPr lang="en-US" smtClean="0"/>
              <a:pPr>
                <a:defRPr/>
              </a:pPr>
              <a:t>4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2225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F9D5BD6-89A6-49AA-9AF0-4D1EAF75C5E5}" type="slidenum">
              <a:rPr lang="en-US" smtClean="0"/>
              <a:pPr>
                <a:defRPr/>
              </a:pPr>
              <a:t>5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5167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5885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819098-46C1-45A1-ADFB-7B0320A9D4B7}" type="slidenum">
              <a:rPr lang="en-US" smtClean="0"/>
              <a:pPr>
                <a:defRPr/>
              </a:pPr>
              <a:t>7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85319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8942B38-E53E-44AE-8E0B-1B8954BA103F}" type="slidenum">
              <a:rPr lang="en-US" smtClean="0"/>
              <a:pPr>
                <a:defRPr/>
              </a:pPr>
              <a:t>8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81494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76FC2CC-2D8F-4875-A2BC-017DCFCBC6FA}" type="slidenum">
              <a:rPr lang="en-US" smtClean="0"/>
              <a:pPr>
                <a:defRPr/>
              </a:pPr>
              <a:t>9</a:t>
            </a:fld>
            <a:endParaRPr lang="es-ES" dirty="0"/>
          </a:p>
        </p:txBody>
      </p:sp>
      <p:sp>
        <p:nvSpPr>
          <p:cNvPr id="2" name="Notes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99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9050" y="0"/>
            <a:ext cx="9163050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E2BFC-3CE6-4017-B034-8E3DDC0021EA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B9B62-DCBA-49D0-8F9B-7E0B05DCD29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63050" cy="6877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 userDrawn="1"/>
        </p:nvSpPr>
        <p:spPr>
          <a:xfrm>
            <a:off x="6400800" y="6400800"/>
            <a:ext cx="2057400" cy="254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50" b="1" dirty="0">
                <a:solidFill>
                  <a:schemeClr val="bg1"/>
                </a:solidFill>
                <a:latin typeface="Helvetica Neue"/>
              </a:rPr>
              <a:t>INFORMACIÓN </a:t>
            </a:r>
            <a:r>
              <a:rPr lang="en-US" sz="1050" b="1" dirty="0">
                <a:solidFill>
                  <a:srgbClr val="132F5A"/>
                </a:solidFill>
                <a:latin typeface="Helvetica Neue"/>
              </a:rPr>
              <a:t>CREDITICIA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8305800" y="6400800"/>
            <a:ext cx="381000" cy="2444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fld id="{D546450F-14BB-4EFE-88FB-A7073AA63D41}" type="slidenum">
              <a:rPr lang="en-US" sz="1000" b="1">
                <a:solidFill>
                  <a:srgbClr val="132F5A"/>
                </a:solidFill>
                <a:latin typeface="Helvetica Neue"/>
                <a:ea typeface="Helvetica Neue"/>
                <a:cs typeface="Helvetica Neue"/>
              </a:rPr>
              <a:pPr algn="r">
                <a:defRPr/>
              </a:pPr>
              <a:t>‹#›</a:t>
            </a:fld>
            <a:endParaRPr lang="es-ES" sz="1000" b="1" dirty="0">
              <a:solidFill>
                <a:srgbClr val="132F5A"/>
              </a:solidFill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1"/>
            <a:ext cx="8229600" cy="609600"/>
          </a:xfrm>
        </p:spPr>
        <p:txBody>
          <a:bodyPr anchor="t">
            <a:noAutofit/>
          </a:bodyPr>
          <a:lstStyle>
            <a:lvl1pPr algn="l">
              <a:spcAft>
                <a:spcPts val="0"/>
              </a:spcAft>
              <a:defRPr sz="3600" b="1" spc="0" baseline="0">
                <a:solidFill>
                  <a:srgbClr val="C1961C"/>
                </a:solidFill>
                <a:effectLst/>
                <a:latin typeface="Helvetica Neue"/>
                <a:cs typeface="Helvetica Neue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1"/>
            <a:ext cx="8229600" cy="4267200"/>
          </a:xfrm>
        </p:spPr>
        <p:txBody>
          <a:bodyPr/>
          <a:lstStyle>
            <a:lvl1pPr marL="342900" indent="-342900">
              <a:spcAft>
                <a:spcPts val="600"/>
              </a:spcAft>
              <a:buFont typeface="Arial" pitchFamily="34" charset="0"/>
              <a:buChar char="•"/>
              <a:defRPr sz="3000" b="1">
                <a:solidFill>
                  <a:srgbClr val="132F5A"/>
                </a:solidFill>
                <a:latin typeface="Helvetica Neue"/>
                <a:cs typeface="Helvetica Neue"/>
              </a:defRPr>
            </a:lvl1pPr>
            <a:lvl2pPr>
              <a:spcAft>
                <a:spcPts val="600"/>
              </a:spcAft>
              <a:buFont typeface="Arial" pitchFamily="34" charset="0"/>
              <a:buChar char="•"/>
              <a:defRPr sz="2800" b="0" i="0">
                <a:solidFill>
                  <a:srgbClr val="002060"/>
                </a:solidFill>
                <a:latin typeface="Helvetica Neue"/>
                <a:cs typeface="Helvetica Neue"/>
              </a:defRPr>
            </a:lvl2pPr>
            <a:lvl3pPr>
              <a:spcAft>
                <a:spcPts val="600"/>
              </a:spcAft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3pPr>
            <a:lvl4pPr>
              <a:defRPr sz="2800" b="1" i="0">
                <a:solidFill>
                  <a:srgbClr val="002060"/>
                </a:solidFill>
                <a:latin typeface="Helvetica Neue"/>
                <a:cs typeface="Helvetica Neue"/>
              </a:defRPr>
            </a:lvl4pPr>
            <a:lvl5pPr>
              <a:defRPr sz="2800">
                <a:solidFill>
                  <a:srgbClr val="002060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68C989-ED61-4CD7-989D-3F3824A9B506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CDD1BE66-C99C-4FF5-814F-9E346BCE09D8}" type="datetime1">
              <a:rPr lang="en-US"/>
              <a:pPr>
                <a:defRPr/>
              </a:pPr>
              <a:t>10/11/2016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ea typeface="ＭＳ Ｐゴシック" pitchFamily="-110" charset="-128"/>
                <a:cs typeface="+mn-cs"/>
              </a:defRPr>
            </a:lvl1pPr>
          </a:lstStyle>
          <a:p>
            <a:pPr>
              <a:defRPr/>
            </a:pPr>
            <a:fld id="{B40C7D76-4923-4D3B-A03B-7FA52C5663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pitchFamily="-110" charset="-128"/>
          <a:cs typeface="Geneva" pitchFamily="-110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Geneva" pitchFamily="-110" charset="-128"/>
          <a:cs typeface="Geneva" pitchFamily="-11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pitchFamily="-110" charset="-128"/>
          <a:cs typeface="Geneva" pitchFamily="-110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pitchFamily="-110" charset="-128"/>
          <a:cs typeface="Geneva" pitchFamily="-110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/>
          <a:cs typeface="Genev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361949" y="2819400"/>
            <a:ext cx="3295651" cy="10668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838200"/>
            <a:ext cx="67818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6000" b="1" spc="-150" dirty="0">
                <a:solidFill>
                  <a:srgbClr val="C1961C"/>
                </a:solidFill>
                <a:latin typeface="Helvetica Neue"/>
              </a:rPr>
              <a:t>Información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1600200"/>
            <a:ext cx="7924800" cy="86177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5000" spc="-150" dirty="0">
                <a:solidFill>
                  <a:srgbClr val="132F5A"/>
                </a:solidFill>
                <a:latin typeface="Helvetica Neue"/>
              </a:rPr>
              <a:t>crediticia</a:t>
            </a:r>
          </a:p>
        </p:txBody>
      </p:sp>
      <p:pic>
        <p:nvPicPr>
          <p:cNvPr id="6148" name="Picture 2" descr="C:\Users\ryan aller\Documents\My Dropbox\DRC\FDIC Finals\FDIC_cd's\covers\ppt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62475" y="381000"/>
            <a:ext cx="4581525" cy="458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77825" y="2819400"/>
            <a:ext cx="3508375" cy="8663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  <a:defRPr/>
            </a:pPr>
            <a:r>
              <a:rPr lang="en-US" sz="2800" b="1" cap="small" dirty="0">
                <a:solidFill>
                  <a:schemeClr val="bg1"/>
                </a:solidFill>
                <a:latin typeface="Garamond" pitchFamily="18" charset="0"/>
              </a:rPr>
              <a:t>para los pequeños negocios</a:t>
            </a:r>
          </a:p>
        </p:txBody>
      </p:sp>
      <p:sp>
        <p:nvSpPr>
          <p:cNvPr id="2" name="Rectangle 1"/>
          <p:cNvSpPr/>
          <p:nvPr/>
        </p:nvSpPr>
        <p:spPr>
          <a:xfrm>
            <a:off x="6838212" y="6477000"/>
            <a:ext cx="151836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atinLnBrk="1" hangingPunct="0">
              <a:spcBef>
                <a:spcPts val="0"/>
              </a:spcBef>
              <a:spcAft>
                <a:spcPts val="0"/>
              </a:spcAft>
            </a:pPr>
            <a:r>
              <a:rPr lang="en-US" sz="1050" b="1" dirty="0" err="1">
                <a:solidFill>
                  <a:srgbClr val="FFFFFF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Actualizado</a:t>
            </a:r>
            <a:r>
              <a:rPr lang="en-US" sz="1050" b="1" dirty="0">
                <a:solidFill>
                  <a:srgbClr val="FFFFF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: 09-2016</a:t>
            </a:r>
            <a:endParaRPr lang="en-US" sz="105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2700" noProof="0" dirty="0"/>
              <a:t>Reportes de crédito de negocios (continuación)</a:t>
            </a:r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400" noProof="0" dirty="0"/>
              <a:t>Deben solicitar un número de identificación del contribuyente y un número del sistema universal de numeración de datos (DUNS, por sus siglas en inglés) al Internal Revenue Service (IRS, por sus siglas en inglés).</a:t>
            </a:r>
          </a:p>
          <a:p>
            <a:pPr>
              <a:buFont typeface="Arial" charset="0"/>
              <a:buChar char="•"/>
            </a:pPr>
            <a:r>
              <a:rPr lang="es-ES" sz="2400" noProof="0" dirty="0"/>
              <a:t>Deben suscribirse a un servicio de información crediticia que se ajuste a sus necesidades y sus presupuestos.</a:t>
            </a:r>
          </a:p>
          <a:p>
            <a:pPr>
              <a:buFont typeface="Arial" charset="0"/>
              <a:buChar char="•"/>
            </a:pPr>
            <a:r>
              <a:rPr lang="es-ES" sz="2400" noProof="0" dirty="0"/>
              <a:t>Deben proporcionar la información de registro de sus negocios, los estados contables y las cuentas que desean incluir en el informe.</a:t>
            </a:r>
          </a:p>
          <a:p>
            <a:pPr>
              <a:buFont typeface="Arial" charset="0"/>
              <a:buChar char="•"/>
            </a:pPr>
            <a:r>
              <a:rPr lang="es-ES" sz="2400" noProof="0" dirty="0"/>
              <a:t>Pueden usar los reportes que les proporciona el servicio para fortalecer sus negocios.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Tema para debate n.º 1: reportes de crédito de negocios</a:t>
            </a:r>
          </a:p>
        </p:txBody>
      </p:sp>
      <p:sp>
        <p:nvSpPr>
          <p:cNvPr id="26626" name="Content Placeholder 2"/>
          <p:cNvSpPr>
            <a:spLocks noGrp="1"/>
          </p:cNvSpPr>
          <p:nvPr>
            <p:ph idx="1"/>
          </p:nvPr>
        </p:nvSpPr>
        <p:spPr>
          <a:xfrm>
            <a:off x="1676400" y="2286000"/>
            <a:ext cx="70104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¿Los </a:t>
            </a:r>
            <a:r>
              <a:rPr lang="es-ES" sz="2800" noProof="0" dirty="0"/>
              <a:t>reportes</a:t>
            </a:r>
            <a:r>
              <a:rPr lang="es-ES" sz="2600" noProof="0" dirty="0"/>
              <a:t> de crédito de negocios han ayudado a sus negocios?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¿Cuáles han sido algunos de los desafíos de los </a:t>
            </a:r>
            <a:r>
              <a:rPr lang="es-ES" sz="2800" noProof="0" dirty="0"/>
              <a:t>reportes</a:t>
            </a:r>
            <a:r>
              <a:rPr lang="es-ES" sz="2600" noProof="0" dirty="0"/>
              <a:t> de crédito de negocios?</a:t>
            </a:r>
          </a:p>
        </p:txBody>
      </p:sp>
      <p:pic>
        <p:nvPicPr>
          <p:cNvPr id="26627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Reportes de crédito de negocios (continuación)</a:t>
            </a:r>
          </a:p>
        </p:txBody>
      </p:sp>
      <p:sp>
        <p:nvSpPr>
          <p:cNvPr id="28674" name="Content Placeholder 5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El informe de crédito de un negocio incluye lo siguiente: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Puntaje de riesgo crediticio comercial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Indicadores de potencial fracaso comercial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Expedientes crediticios actuales para la propiedad asegurada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Información sobre los dueños del negocio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Otros negocios que posee la misma organización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Registros públicos de expedientes de derecho de garantía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86000" y="1962150"/>
            <a:ext cx="47625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Las tres principales agencias de información crediticia de negocios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652588" y="2896107"/>
            <a:ext cx="5838825" cy="1865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Agencia de información crediticia de los consumidores</a:t>
            </a:r>
          </a:p>
        </p:txBody>
      </p:sp>
      <p:sp>
        <p:nvSpPr>
          <p:cNvPr id="32771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382000" cy="25146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Cualquier persona o negocio que recopile o evalúe información crediticia sobre los consumidores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304800" y="4937125"/>
            <a:ext cx="83058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4000" dirty="0"/>
              <a:t>http://www.annualcreditreport.com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848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Tema para debate n.º 2: agencia de información crediticia de los consumidores</a:t>
            </a:r>
          </a:p>
        </p:txBody>
      </p:sp>
      <p:sp>
        <p:nvSpPr>
          <p:cNvPr id="34818" name="Content Placeholder 2"/>
          <p:cNvSpPr>
            <a:spLocks noGrp="1"/>
          </p:cNvSpPr>
          <p:nvPr>
            <p:ph idx="1"/>
          </p:nvPr>
        </p:nvSpPr>
        <p:spPr>
          <a:xfrm>
            <a:off x="1524000" y="2438400"/>
            <a:ext cx="7162800" cy="33528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¿Cuáles son algunos de los motivos que puede tener el dueño de un negocio para proporcionar información crediticia de un consumidor a una agencia?</a:t>
            </a:r>
          </a:p>
        </p:txBody>
      </p:sp>
      <p:pic>
        <p:nvPicPr>
          <p:cNvPr id="34819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82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Proporcionar información crediticia de los consumidores permite gestionar riesgos</a:t>
            </a:r>
          </a:p>
        </p:txBody>
      </p:sp>
      <p:sp>
        <p:nvSpPr>
          <p:cNvPr id="3686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Notificación de la deuda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Notificación de las propiedades tomadas en garantía. Código de Comercio Unificado (UCC, por sus siglas en inglés)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Aumenta la cantidad de pagos dentro del plazo de vencimiento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Mayor potencial de recuperación de deudas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Detección de fraudes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Localización de deudores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Transmisión de datos a agencias de información crediticia</a:t>
            </a:r>
          </a:p>
        </p:txBody>
      </p:sp>
      <p:sp>
        <p:nvSpPr>
          <p:cNvPr id="38914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Los centros minoristas deben contar con lo siguiente: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Instalaciones con cerraduras seguras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Oficinas separadas con sistemas de archivos seguros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Protección de datos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Computadoras seguras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90095" y="3352800"/>
            <a:ext cx="3402509" cy="23002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763000" cy="10668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Requisitos para la transmisión</a:t>
            </a:r>
            <a:br>
              <a:rPr lang="es-ES" sz="3200" noProof="0" dirty="0"/>
            </a:br>
            <a:r>
              <a:rPr lang="es-ES" sz="3200" noProof="0" dirty="0"/>
              <a:t>directa de datos</a:t>
            </a:r>
          </a:p>
        </p:txBody>
      </p:sp>
      <p:sp>
        <p:nvSpPr>
          <p:cNvPr id="40962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305800" cy="45720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Instalaciones y prácticas seguras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Cantidad mínima de cuentas sobre las que se proporciona información todos los meses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Compras de software para la transmisión de datos y la gestión de reclamos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Métodos adecuados de conservación de registros y transmisión de datos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Cargos de activación separados para obtener el crédito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Capacitación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Transmisión de datos a través de una agencia local o regional</a:t>
            </a:r>
          </a:p>
        </p:txBody>
      </p:sp>
      <p:sp>
        <p:nvSpPr>
          <p:cNvPr id="430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576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Alternativa si no se reúnen los requisitos para transmitir datos de forma directa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Comparación de servicios antes de adquirir uno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Conocimiento de las tarifas y los costos que se podrían pagar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n-US" sz="3200" dirty="0"/>
              <a:t>La </a:t>
            </a:r>
            <a:r>
              <a:rPr lang="en-US" sz="3200" dirty="0" err="1"/>
              <a:t>b</a:t>
            </a:r>
            <a:r>
              <a:rPr sz="3200" dirty="0" err="1"/>
              <a:t>ienvenida</a:t>
            </a:r>
            <a:endParaRPr sz="3200" dirty="0"/>
          </a:p>
        </p:txBody>
      </p:sp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3962400" y="1295400"/>
            <a:ext cx="4343400" cy="3276600"/>
          </a:xfrm>
        </p:spPr>
        <p:txBody>
          <a:bodyPr anchor="ctr"/>
          <a:lstStyle/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sz="2600" noProof="0" dirty="0"/>
              <a:t>Agenda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sz="2600" noProof="0" dirty="0"/>
              <a:t>Reglas básicas</a:t>
            </a:r>
          </a:p>
          <a:p>
            <a:pPr marL="514350" indent="-514350" eaLnBrk="1" hangingPunct="1">
              <a:spcAft>
                <a:spcPts val="2400"/>
              </a:spcAft>
              <a:buFont typeface="Calibri" pitchFamily="34" charset="0"/>
              <a:buAutoNum type="arabicPeriod"/>
            </a:pPr>
            <a:r>
              <a:rPr lang="es-ES" sz="2600" noProof="0" dirty="0"/>
              <a:t>Presentaciones</a:t>
            </a:r>
          </a:p>
        </p:txBody>
      </p:sp>
      <p:pic>
        <p:nvPicPr>
          <p:cNvPr id="8195" name="Picture 1" descr="Apretón de mano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524000"/>
            <a:ext cx="3810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Servicios adicionales de las agencias</a:t>
            </a:r>
          </a:p>
        </p:txBody>
      </p:sp>
      <p:sp>
        <p:nvSpPr>
          <p:cNvPr id="45058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7848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Empleo: paquete de servicios de preselección y empleo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Cambios: dirección, información de contacto y deudores en quiebra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Servicios de cobranza: acciones legales para cobrar o comprar deudas 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Servicios adicionales de las agencias (continuación)</a:t>
            </a:r>
          </a:p>
        </p:txBody>
      </p:sp>
      <p:sp>
        <p:nvSpPr>
          <p:cNvPr id="47106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4290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Mercadotecnia: listas de correo de clientes similares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Reducción de riesgos: cuentas fraudulentas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Reducción de los riesgos normativos: modelos de las agencias y capacitación de acuerdo a la Ley de informe imparcial de crédito (FCRA, por sus siglas en inglés) y la Ley de facturación imparcial de crédito (FCBA, por sus siglas en inglés) 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Ley de informe imparcial de crédito</a:t>
            </a:r>
          </a:p>
        </p:txBody>
      </p:sp>
      <p:sp>
        <p:nvSpPr>
          <p:cNvPr id="49154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Rige la información crediticia de los consumidores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Define los propósitos de los negocios para el uso de los reportes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Determina la necesidad de contar con la autorización del consumidor para su uso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Ley de informe imparcial de crédito (continuación)</a:t>
            </a:r>
          </a:p>
        </p:txBody>
      </p:sp>
      <p:sp>
        <p:nvSpPr>
          <p:cNvPr id="51202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Alertas de fraude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Reclamos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Robo de identidad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Acceso a reportes gratuitos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Políticas y procedimientos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Restricciones en torno al uso de los reportes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Ley de informe imparcial de crédito (continuación)</a:t>
            </a:r>
          </a:p>
        </p:txBody>
      </p:sp>
      <p:sp>
        <p:nvSpPr>
          <p:cNvPr id="53250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Uso de evaluaciones crediticias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Quejas que recibe la Federal Trade Commission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Responsabilidad civil por negligencia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Responsabilidad de quienes transmiten información</a:t>
            </a:r>
          </a:p>
          <a:p>
            <a:pPr>
              <a:buFont typeface="Arial" charset="0"/>
              <a:buChar char="•"/>
            </a:pPr>
            <a:endParaRPr lang="es-ES" sz="2600" noProof="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Tema para debate n.º 3: Ley de informe imparcial de crédito</a:t>
            </a:r>
          </a:p>
        </p:txBody>
      </p:sp>
      <p:sp>
        <p:nvSpPr>
          <p:cNvPr id="55298" name="Content Placeholder 2"/>
          <p:cNvSpPr>
            <a:spLocks noGrp="1"/>
          </p:cNvSpPr>
          <p:nvPr>
            <p:ph idx="1"/>
          </p:nvPr>
        </p:nvSpPr>
        <p:spPr>
          <a:xfrm>
            <a:off x="1524000" y="2438400"/>
            <a:ext cx="7620000" cy="33528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¿Cuáles son los efectos de la Ley de informe imparcial de crédito en sus negocios?</a:t>
            </a:r>
          </a:p>
          <a:p>
            <a:pPr>
              <a:buFont typeface="Arial" charset="0"/>
              <a:buChar char="•"/>
            </a:pPr>
            <a:endParaRPr lang="es-ES" sz="2600" noProof="0" dirty="0"/>
          </a:p>
        </p:txBody>
      </p:sp>
      <p:pic>
        <p:nvPicPr>
          <p:cNvPr id="55299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Ley de facturación imparcial de crédito</a:t>
            </a:r>
          </a:p>
        </p:txBody>
      </p:sp>
      <p:sp>
        <p:nvSpPr>
          <p:cNvPr id="57346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Prácticas y errores de facturación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Pagos: acreditación inmediata a las cuentas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Devoluciones: compensaciones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Picture 2" descr="C:\Users\ryan aller\Documents\My Dropbox\DRC\FDIC Finals\PPT Development\Ryan\Unit 5\images\iStock_000015778458XSma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5075" y="2971800"/>
            <a:ext cx="4133850" cy="329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Riesgos y responsabilidades relacionados con la manipulación de información personal</a:t>
            </a:r>
          </a:p>
        </p:txBody>
      </p:sp>
      <p:sp>
        <p:nvSpPr>
          <p:cNvPr id="59394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36576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No cumplir con las normativas puede provocar consecuencias más graves que el daño a la reputación del negocio</a:t>
            </a:r>
          </a:p>
          <a:p>
            <a:pPr>
              <a:buFont typeface="Arial" charset="0"/>
              <a:buChar char="•"/>
            </a:pPr>
            <a:endParaRPr lang="es-ES" sz="2600" noProof="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3820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Efectos del crédito personal en el negocio</a:t>
            </a:r>
          </a:p>
        </p:txBody>
      </p:sp>
      <p:sp>
        <p:nvSpPr>
          <p:cNvPr id="61442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Establecer el crédito del negocio a través de la responsabilidad personal.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Establecer crédito con los proveedores.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Establecer crédito en sus bancos locales a nombre de sus negocios.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Mantener las relaciones establecidas con los proveedores.</a:t>
            </a:r>
          </a:p>
          <a:p>
            <a:pPr>
              <a:buFont typeface="Arial" charset="0"/>
              <a:buChar char="•"/>
            </a:pPr>
            <a:endParaRPr lang="es-ES" sz="2600" noProof="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Crédito personal</a:t>
            </a:r>
          </a:p>
        </p:txBody>
      </p:sp>
      <p:sp>
        <p:nvSpPr>
          <p:cNvPr id="63490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8006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Revisar los reportes de crédito al menos una vez al año para detectar errores</a:t>
            </a:r>
          </a:p>
          <a:p>
            <a:pPr>
              <a:buFont typeface="Arial" charset="0"/>
              <a:buChar char="•"/>
            </a:pPr>
            <a:endParaRPr lang="es-ES" sz="2600" noProof="0" dirty="0"/>
          </a:p>
          <a:p>
            <a:pPr>
              <a:buFont typeface="Arial" charset="0"/>
              <a:buChar char="•"/>
            </a:pPr>
            <a:r>
              <a:rPr lang="es-ES" sz="2600" noProof="0" dirty="0"/>
              <a:t>Reclamar los errores de inmediato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Ofrecer documentación para respaldar el reclamo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Enviarla directamente al acreedor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Solicitar la actualización de la información en todas las centrales de datos</a:t>
            </a:r>
          </a:p>
          <a:p>
            <a:pPr lvl="1">
              <a:buFont typeface="Arial" charset="0"/>
              <a:buChar char="•"/>
            </a:pPr>
            <a:r>
              <a:rPr lang="es-ES" sz="2200" noProof="0" dirty="0"/>
              <a:t>Solicitar un informe de crédito nuevo para verificar la corrección del error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Objetivos</a:t>
            </a:r>
          </a:p>
        </p:txBody>
      </p:sp>
      <p:sp>
        <p:nvSpPr>
          <p:cNvPr id="10242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Explicar el concepto de información crediticia y la influencia de los reportes de crédito sobre la operación o el crecimiento de un pequeño negocio.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Identificar los reportes de crédito y otros sistemas de información que suelen usarse para evaluar el riesgo al otorgar crédito a un pequeño negocio.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Explicar cómo funcionan estos reportes de crédito.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Cómo mejorar la puntuación crediticia personal</a:t>
            </a:r>
          </a:p>
        </p:txBody>
      </p:sp>
      <p:sp>
        <p:nvSpPr>
          <p:cNvPr id="65538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Pagar los préstamos y las demás cuentas de forma oportuna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Evitar juicios y gravámenes impositivos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Comparar los servicios financieros antes de tomar una decisión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Dejar abiertas las cuentas más antiguas y pagarlas de forma mensual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Ventajas de ser garante personal</a:t>
            </a:r>
          </a:p>
        </p:txBody>
      </p:sp>
      <p:sp>
        <p:nvSpPr>
          <p:cNvPr id="67586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Demuestra al prestamista que se apoyo el negocio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Puede ayudar a establecer crédito 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Puede facilitar el inicio de las operaciones o la adquisición de flujo de fondos 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Puede mejorar los términos del préstamo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Desventajas de ser garante personal</a:t>
            </a:r>
          </a:p>
        </p:txBody>
      </p:sp>
      <p:sp>
        <p:nvSpPr>
          <p:cNvPr id="69634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Existe la posibilidad de que deban hacerse cargo de los pagos si el negocio fracasa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Pueden perder bienes personales, incluidas sus casas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Existe la posibilidad de que sus cónyuges deban firmar si están casados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Se desprenden otras consecuencias para las sociedades y los dueños</a:t>
            </a:r>
          </a:p>
          <a:p>
            <a:pPr>
              <a:buFont typeface="Arial" charset="0"/>
              <a:buChar char="•"/>
            </a:pPr>
            <a:endParaRPr lang="es-ES" noProof="0" dirty="0">
              <a:ea typeface="Helvetica Neue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Tema para debate n.º 4: garante personal </a:t>
            </a:r>
          </a:p>
        </p:txBody>
      </p:sp>
      <p:sp>
        <p:nvSpPr>
          <p:cNvPr id="71682" name="Content Placeholder 2"/>
          <p:cNvSpPr>
            <a:spLocks noGrp="1"/>
          </p:cNvSpPr>
          <p:nvPr>
            <p:ph idx="1"/>
          </p:nvPr>
        </p:nvSpPr>
        <p:spPr>
          <a:xfrm>
            <a:off x="1600200" y="2590800"/>
            <a:ext cx="7086600" cy="3200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¿Cuáles son los retos de ser garante personal?</a:t>
            </a:r>
          </a:p>
        </p:txBody>
      </p:sp>
      <p:pic>
        <p:nvPicPr>
          <p:cNvPr id="71683" name="Picture 4" descr="Lápi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895600"/>
            <a:ext cx="16192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ryan aller\Documents\My Dropbox\DRC\FDIC Finals\PPT Development\Ryan\Unit 5\images\benFran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7200" y="2209800"/>
            <a:ext cx="1917700" cy="2438400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3730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6868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Los nuevos dueños de pequeños negocios</a:t>
            </a:r>
          </a:p>
        </p:txBody>
      </p:sp>
      <p:sp>
        <p:nvSpPr>
          <p:cNvPr id="73731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32004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El crédito personal es la base para establecer el crédito de sus negocios.  </a:t>
            </a:r>
          </a:p>
          <a:p>
            <a:pPr>
              <a:buFont typeface="Arial" charset="0"/>
              <a:buChar char="•"/>
            </a:pPr>
            <a:endParaRPr lang="es-ES" sz="2600" noProof="0" dirty="0"/>
          </a:p>
          <a:p>
            <a:pPr marL="0" indent="0">
              <a:buNone/>
            </a:pPr>
            <a:r>
              <a:rPr lang="es-ES" sz="2600" noProof="0" dirty="0"/>
              <a:t>    “Recuerda que el crédito es dinero”.</a:t>
            </a:r>
          </a:p>
          <a:p>
            <a:pPr lvl="3"/>
            <a:r>
              <a:rPr lang="es-ES" i="1" noProof="0" dirty="0"/>
              <a:t> </a:t>
            </a:r>
            <a:r>
              <a:rPr lang="es-ES" sz="2400" i="1" noProof="0" dirty="0"/>
              <a:t>Benjamin Franklin, 1748</a:t>
            </a:r>
          </a:p>
          <a:p>
            <a:pPr lvl="3"/>
            <a:endParaRPr lang="es-ES" i="1" noProof="0" dirty="0">
              <a:ea typeface="Helvetica Neue"/>
            </a:endParaRPr>
          </a:p>
          <a:p>
            <a:pPr algn="ctr">
              <a:buFont typeface="Arial" charset="0"/>
              <a:buNone/>
            </a:pPr>
            <a:endParaRPr lang="es-ES" noProof="0" dirty="0">
              <a:ea typeface="Helvetica Neue"/>
            </a:endParaRPr>
          </a:p>
          <a:p>
            <a:pPr algn="ctr">
              <a:buFont typeface="Arial" charset="0"/>
              <a:buNone/>
            </a:pPr>
            <a:r>
              <a:rPr lang="es-ES" sz="2600" noProof="0" dirty="0"/>
              <a:t>¡Esta idea sigue estando vigente!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Cinco puntos clave para recordar</a:t>
            </a:r>
          </a:p>
        </p:txBody>
      </p:sp>
      <p:sp>
        <p:nvSpPr>
          <p:cNvPr id="75778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4582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Sepan la información que contienen sus reportes de crédito personales y soliciten sus reportes gratuitos.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Establezcan un historial de crédito para sus pequeños negocios.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Soliciten una copia del reporte de crédito de sus negocios.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54213" y="4495800"/>
            <a:ext cx="2626774" cy="140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Cinco puntos clave para recordar (continuación)</a:t>
            </a:r>
          </a:p>
        </p:txBody>
      </p:sp>
      <p:sp>
        <p:nvSpPr>
          <p:cNvPr id="77826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37338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Tengan en cuenta la posibilidad de proporcionar datos de forma oportuna a las agencias de información crediticia acerca del pago de deudas de los clientes.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Conozcan y respeten todas las leyes y las normas del sector que rijan los reportes de crédito a fin de evitar multas costosas o acciones legales.</a:t>
            </a:r>
          </a:p>
          <a:p>
            <a:pPr eaLnBrk="1" hangingPunct="1">
              <a:buFont typeface="Arial" charset="0"/>
              <a:buChar char="•"/>
            </a:pPr>
            <a:endParaRPr lang="es-ES" noProof="0" dirty="0">
              <a:ea typeface="Geneva"/>
              <a:cs typeface="Arial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Resumen</a:t>
            </a:r>
          </a:p>
        </p:txBody>
      </p:sp>
      <p:sp>
        <p:nvSpPr>
          <p:cNvPr id="33795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es-ES" sz="2600" noProof="0" dirty="0"/>
              <a:t>¿Qué preguntas finales tienen?</a:t>
            </a:r>
          </a:p>
          <a:p>
            <a:pPr>
              <a:buFont typeface="Arial" charset="0"/>
              <a:buChar char="•"/>
              <a:defRPr/>
            </a:pPr>
            <a:endParaRPr lang="es-ES" sz="2600" noProof="0" dirty="0"/>
          </a:p>
          <a:p>
            <a:pPr>
              <a:buFont typeface="Arial" charset="0"/>
              <a:buChar char="•"/>
              <a:defRPr/>
            </a:pPr>
            <a:r>
              <a:rPr lang="es-ES" sz="2600" noProof="0" dirty="0"/>
              <a:t>¿Qué aprendieron?</a:t>
            </a:r>
          </a:p>
          <a:p>
            <a:pPr>
              <a:buFont typeface="Arial" charset="0"/>
              <a:buChar char="•"/>
              <a:defRPr/>
            </a:pPr>
            <a:endParaRPr lang="es-ES" sz="2600" noProof="0" dirty="0"/>
          </a:p>
          <a:p>
            <a:pPr>
              <a:buFont typeface="Arial" charset="0"/>
              <a:buChar char="•"/>
              <a:defRPr/>
            </a:pPr>
            <a:r>
              <a:rPr lang="es-ES" sz="2600" noProof="0" dirty="0"/>
              <a:t>¿Cómo calificarían la capacitación?</a:t>
            </a:r>
          </a:p>
          <a:p>
            <a:pPr>
              <a:buFont typeface="Arial" charset="0"/>
              <a:buChar char="•"/>
              <a:defRPr/>
            </a:pPr>
            <a:endParaRPr lang="es-ES" sz="2600" noProof="0" dirty="0"/>
          </a:p>
        </p:txBody>
      </p:sp>
      <p:pic>
        <p:nvPicPr>
          <p:cNvPr id="79875" name="Picture 7" descr="Portapapeles y lápiz"/>
          <p:cNvPicPr>
            <a:picLocks noChangeAspect="1" noChangeArrowheads="1"/>
          </p:cNvPicPr>
          <p:nvPr/>
        </p:nvPicPr>
        <p:blipFill>
          <a:blip r:embed="rId3" cstate="print"/>
          <a:srcRect t="22000"/>
          <a:stretch>
            <a:fillRect/>
          </a:stretch>
        </p:blipFill>
        <p:spPr bwMode="auto">
          <a:xfrm>
            <a:off x="6705600" y="4038600"/>
            <a:ext cx="2063750" cy="160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Conclusión</a:t>
            </a:r>
          </a:p>
        </p:txBody>
      </p:sp>
      <p:sp>
        <p:nvSpPr>
          <p:cNvPr id="81922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A través de esta capacitación, aprendieron sobre lo siguiente: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El objetivo de la información crediticia y sus diferentes tipos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Las diferencias entre los reportes de crédito de negocios y los reportes de crédito de los consumidores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Las agencias, las centrales de datos y la transmisión de información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Conclusión (continuación)</a:t>
            </a:r>
          </a:p>
        </p:txBody>
      </p:sp>
      <p:sp>
        <p:nvSpPr>
          <p:cNvPr id="83970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3820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A través de esta capacitación, aprendieron sobre lo siguiente: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Los beneficios, los riesgos y las responsabilidades en torno a la transmisión de información crediticia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El efecto del crédito personal sobre el negocio</a:t>
            </a:r>
          </a:p>
          <a:p>
            <a:pPr lvl="1" eaLnBrk="1" hangingPunct="1">
              <a:spcAft>
                <a:spcPct val="0"/>
              </a:spcAft>
              <a:buFont typeface="Arial" charset="0"/>
              <a:buChar char="•"/>
            </a:pPr>
            <a:r>
              <a:rPr lang="es-ES" sz="2200" noProof="0" dirty="0"/>
              <a:t>El modo de aumentar las posibilidades de recibir financiamiento y mejorar el crédito personal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Objetivos (continuación)</a:t>
            </a:r>
          </a:p>
        </p:txBody>
      </p:sp>
      <p:sp>
        <p:nvSpPr>
          <p:cNvPr id="12290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Identificar de qué manera tener registros positivos en la administración de deudas y obligaciones que beneficia a los pequeños negocios. 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Identificar los riesgos relacionados con estafas o fraudes crediticios a los que se enfrenta un negocio y saber los pasos que deben tomarse para evitarlos o reducir sus consecuencias.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Objetivos (continuación)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267200"/>
          </a:xfrm>
        </p:spPr>
        <p:txBody>
          <a:bodyPr/>
          <a:lstStyle/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Identificar las prácticas y los productos, herramientas y servicios que suelen estar disponibles para ayudar a los pequeños negocios con los reportes de crédito.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Identificar estrategias para desarrollar o mejorar el crédito a fin de mejorar el crédito de sus negocios.</a:t>
            </a:r>
          </a:p>
          <a:p>
            <a:pPr eaLnBrk="1" hangingPunct="1">
              <a:spcAft>
                <a:spcPts val="1800"/>
              </a:spcAft>
              <a:buFont typeface="Arial" charset="0"/>
              <a:buChar char="•"/>
            </a:pPr>
            <a:r>
              <a:rPr lang="es-ES" sz="2600" noProof="0" dirty="0"/>
              <a:t>Explicar de qué manera las finanzas personales del dueño de un negocio influyen sobre la capacidad del negocio para obtener crédito.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4" descr="question_mark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2286000"/>
            <a:ext cx="4953000" cy="391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 eaLnBrk="1" hangingPunct="1">
              <a:spcAft>
                <a:spcPct val="0"/>
              </a:spcAft>
            </a:pPr>
            <a:r>
              <a:rPr lang="es-ES" sz="3200" noProof="0" dirty="0"/>
              <a:t>Formulario de conocimientos</a:t>
            </a: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5715000" cy="3048000"/>
          </a:xfrm>
        </p:spPr>
        <p:txBody>
          <a:bodyPr anchor="ctr"/>
          <a:lstStyle/>
          <a:p>
            <a:pPr marL="0" indent="0">
              <a:buFont typeface="Arial" pitchFamily="34" charset="0"/>
              <a:buNone/>
              <a:defRPr/>
            </a:pPr>
            <a:r>
              <a:rPr lang="es-ES" sz="2600" noProof="0" dirty="0"/>
              <a:t>¿Qué saben o qué quieren aprender sobre la información crediticia?</a:t>
            </a:r>
          </a:p>
          <a:p>
            <a:pPr eaLnBrk="1" hangingPunct="1">
              <a:defRPr/>
            </a:pPr>
            <a:endParaRPr lang="es-ES" noProof="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100" noProof="0" dirty="0"/>
              <a:t>Información crediticia (reporte de crédito)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29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Ofrece datos proporcionados por bancos, prestamistas, inversores, arrendadores, negocios y agencias gubernamentales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Contiene un análisis de lo siguiente: </a:t>
            </a:r>
          </a:p>
          <a:p>
            <a:pPr lvl="1">
              <a:buFont typeface="Arial" charset="0"/>
              <a:buChar char="•"/>
            </a:pPr>
            <a:r>
              <a:rPr lang="es-ES" sz="2200" b="1" noProof="0" dirty="0"/>
              <a:t>Solvencia</a:t>
            </a:r>
          </a:p>
          <a:p>
            <a:pPr lvl="1">
              <a:buFont typeface="Arial" charset="0"/>
              <a:buChar char="•"/>
            </a:pPr>
            <a:r>
              <a:rPr lang="es-ES" sz="2200" b="1" noProof="0" dirty="0"/>
              <a:t>Suscripción a seguros</a:t>
            </a:r>
          </a:p>
          <a:p>
            <a:pPr lvl="1">
              <a:buFont typeface="Arial" charset="0"/>
              <a:buChar char="•"/>
            </a:pPr>
            <a:r>
              <a:rPr lang="es-ES" sz="2200" b="1" noProof="0" dirty="0"/>
              <a:t>Empleo</a:t>
            </a:r>
          </a:p>
          <a:p>
            <a:pPr lvl="1">
              <a:buFont typeface="Arial" charset="0"/>
              <a:buChar char="•"/>
            </a:pPr>
            <a:r>
              <a:rPr lang="es-ES" sz="2200" b="1" noProof="0" dirty="0"/>
              <a:t>Ciertas licencias</a:t>
            </a:r>
          </a:p>
          <a:p>
            <a:pPr lvl="1">
              <a:buFont typeface="Arial" charset="0"/>
              <a:buChar char="•"/>
            </a:pPr>
            <a:r>
              <a:rPr lang="es-ES" sz="2200" b="1" noProof="0" dirty="0"/>
              <a:t>Términos de crédito continuo</a:t>
            </a:r>
          </a:p>
          <a:p>
            <a:pPr lvl="1">
              <a:buFont typeface="Arial" charset="0"/>
              <a:buChar char="•"/>
            </a:pPr>
            <a:r>
              <a:rPr lang="es-ES" sz="2200" b="1" noProof="0" dirty="0"/>
              <a:t>Necesidades del negocio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64765" y="1676400"/>
            <a:ext cx="3032583" cy="2057400"/>
          </a:xfrm>
          <a:prstGeom prst="rect">
            <a:avLst/>
          </a:prstGeom>
          <a:noFill/>
          <a:ln>
            <a:noFill/>
          </a:ln>
        </p:spPr>
      </p:pic>
      <p:sp>
        <p:nvSpPr>
          <p:cNvPr id="2048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Aplicaciones de los reportes de crédito</a:t>
            </a:r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457201" y="1600200"/>
            <a:ext cx="5173662" cy="36576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Prestatarios que solicitan </a:t>
            </a:r>
            <a:br>
              <a:rPr lang="es-ES" sz="2600" noProof="0" dirty="0"/>
            </a:br>
            <a:r>
              <a:rPr lang="es-ES" sz="2600" noProof="0" dirty="0"/>
              <a:t>financiamiento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Usuarios de reportes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Declarantes de información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09600"/>
          </a:xfrm>
        </p:spPr>
        <p:txBody>
          <a:bodyPr/>
          <a:lstStyle/>
          <a:p>
            <a:pPr>
              <a:spcAft>
                <a:spcPct val="0"/>
              </a:spcAft>
            </a:pPr>
            <a:r>
              <a:rPr lang="es-ES" sz="3200" noProof="0" dirty="0"/>
              <a:t>Reportes de crédito de negocios</a:t>
            </a:r>
            <a:br>
              <a:rPr lang="es-ES" sz="3200" noProof="0" dirty="0"/>
            </a:br>
            <a:endParaRPr lang="es-ES" sz="3200" noProof="0" dirty="0">
              <a:ea typeface="Helvetica Neue"/>
            </a:endParaRPr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267200"/>
          </a:xfrm>
        </p:spPr>
        <p:txBody>
          <a:bodyPr/>
          <a:lstStyle/>
          <a:p>
            <a:pPr>
              <a:buFont typeface="Arial" charset="0"/>
              <a:buChar char="•"/>
            </a:pPr>
            <a:r>
              <a:rPr lang="es-ES" sz="2600" noProof="0" dirty="0"/>
              <a:t>La participación puede mejorar la comercialización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Se controlan las cuentas establecidas</a:t>
            </a:r>
          </a:p>
          <a:p>
            <a:pPr>
              <a:buFont typeface="Arial" charset="0"/>
              <a:buChar char="•"/>
            </a:pPr>
            <a:r>
              <a:rPr lang="es-ES" sz="2600" noProof="0" dirty="0"/>
              <a:t>Los datos pueden usarse para obtener el crédito de un negocio</a:t>
            </a:r>
          </a:p>
          <a:p>
            <a:pPr>
              <a:buFont typeface="Arial" charset="0"/>
              <a:buChar char="•"/>
            </a:pPr>
            <a:endParaRPr lang="es-ES" sz="2600" noProof="0" dirty="0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005&quot;&gt;&lt;property id=&quot;20148&quot; value=&quot;5&quot;/&gt;&lt;property id=&quot;20300&quot; value=&quot;Slide 2 - &amp;quot;Welcome&amp;quot;&quot;/&gt;&lt;property id=&quot;20307&quot; value=&quot;257&quot;/&gt;&lt;/object&gt;&lt;object type=&quot;3&quot; unique_id=&quot;10006&quot;&gt;&lt;property id=&quot;20148&quot; value=&quot;5&quot;/&gt;&lt;property id=&quot;20300&quot; value=&quot;Slide 3 - &amp;quot;Purpose&amp;quot;&quot;/&gt;&lt;property id=&quot;20307&quot; value=&quot;258&quot;/&gt;&lt;/object&gt;&lt;object type=&quot;3&quot; unique_id=&quot;10007&quot;&gt;&lt;property id=&quot;20148&quot; value=&quot;5&quot;/&gt;&lt;property id=&quot;20300&quot; value=&quot;Slide 4 - &amp;quot;Objectives&amp;quot;&quot;/&gt;&lt;property id=&quot;20307&quot; value=&quot;259&quot;/&gt;&lt;/object&gt;&lt;object type=&quot;3&quot; unique_id=&quot;10008&quot;&gt;&lt;property id=&quot;20148&quot; value=&quot;5&quot;/&gt;&lt;property id=&quot;20300&quot; value=&quot;Slide 5 - &amp;quot;Objectives&amp;quot;&quot;/&gt;&lt;property id=&quot;20307&quot; value=&quot;298&quot;/&gt;&lt;/object&gt;&lt;object type=&quot;3&quot; unique_id=&quot;10009&quot;&gt;&lt;property id=&quot;20148&quot; value=&quot;5&quot;/&gt;&lt;property id=&quot;20300&quot; value=&quot;Slide 6 - &amp;quot;Pre-Test&amp;quot;&quot;/&gt;&lt;property id=&quot;20307&quot; value=&quot;260&quot;/&gt;&lt;/object&gt;&lt;object type=&quot;3&quot; unique_id=&quot;10010&quot;&gt;&lt;property id=&quot;20148&quot; value=&quot;5&quot;/&gt;&lt;property id=&quot;20300&quot; value=&quot;Slide 7 - &amp;quot;Banks Defined&amp;quot;&quot;/&gt;&lt;property id=&quot;20307&quot; value=&quot;261&quot;/&gt;&lt;/object&gt;&lt;object type=&quot;3&quot; unique_id=&quot;10011&quot;&gt;&lt;property id=&quot;20148&quot; value=&quot;5&quot;/&gt;&lt;property id=&quot;20300&quot; value=&quot;Slide 8 - &amp;quot;Banks Defined&amp;quot;&quot;/&gt;&lt;property id=&quot;20307&quot; value=&quot;299&quot;/&gt;&lt;/object&gt;&lt;object type=&quot;3&quot; unique_id=&quot;10012&quot;&gt;&lt;property id=&quot;20148&quot; value=&quot;5&quot;/&gt;&lt;property id=&quot;20300&quot; value=&quot;Slide 9 - &amp;quot;Reasons to Keep Money in a Bank&amp;quot;&quot;/&gt;&lt;property id=&quot;20307&quot; value=&quot;266&quot;/&gt;&lt;/object&gt;&lt;object type=&quot;3&quot; unique_id=&quot;10013&quot;&gt;&lt;property id=&quot;20148&quot; value=&quot;5&quot;/&gt;&lt;property id=&quot;20300&quot; value=&quot;Slide 10 - &amp;quot;Insured Depository Financial Institutions&amp;quot;&quot;/&gt;&lt;property id=&quot;20307&quot; value=&quot;267&quot;/&gt;&lt;/object&gt;&lt;object type=&quot;3&quot; unique_id=&quot;10014&quot;&gt;&lt;property id=&quot;20148&quot; value=&quot;5&quot;/&gt;&lt;property id=&quot;20300&quot; value=&quot;Slide 11 - &amp;quot;Insured Depository Financial Institutions&amp;quot;&quot;/&gt;&lt;property id=&quot;20307&quot; value=&quot;300&quot;/&gt;&lt;/object&gt;&lt;object type=&quot;3&quot; unique_id=&quot;10015&quot;&gt;&lt;property id=&quot;20148&quot; value=&quot;5&quot;/&gt;&lt;property id=&quot;20300&quot; value=&quot;Slide 12 - &amp;quot;Opening &amp;amp; Maintaining a Bank Account&amp;quot;&quot;/&gt;&lt;property id=&quot;20307&quot; value=&quot;268&quot;/&gt;&lt;/object&gt;&lt;object type=&quot;3&quot; unique_id=&quot;10016&quot;&gt;&lt;property id=&quot;20148&quot; value=&quot;5&quot;/&gt;&lt;property id=&quot;20300&quot; value=&quot;Slide 13 - &amp;quot;Opening a Bank Account&amp;quot;&quot;/&gt;&lt;property id=&quot;20307&quot; value=&quot;269&quot;/&gt;&lt;/object&gt;&lt;object type=&quot;3&quot; unique_id=&quot;10017&quot;&gt;&lt;property id=&quot;20148&quot; value=&quot;5&quot;/&gt;&lt;property id=&quot;20300&quot; value=&quot;Slide 14 - &amp;quot;Opening a Bank Account&amp;quot;&quot;/&gt;&lt;property id=&quot;20307&quot; value=&quot;301&quot;/&gt;&lt;/object&gt;&lt;object type=&quot;3&quot; unique_id=&quot;10018&quot;&gt;&lt;property id=&quot;20148&quot; value=&quot;5&quot;/&gt;&lt;property id=&quot;20300&quot; value=&quot;Slide 15 - &amp;quot;Deposit&amp;quot;&quot;/&gt;&lt;property id=&quot;20307&quot; value=&quot;270&quot;/&gt;&lt;/object&gt;&lt;object type=&quot;3&quot; unique_id=&quot;10019&quot;&gt;&lt;property id=&quot;20148&quot; value=&quot;5&quot;/&gt;&lt;property id=&quot;20300&quot; value=&quot;Slide 16 - &amp;quot;Deposit&amp;quot;&quot;/&gt;&lt;property id=&quot;20307&quot; value=&quot;302&quot;/&gt;&lt;/object&gt;&lt;object type=&quot;3&quot; unique_id=&quot;10020&quot;&gt;&lt;property id=&quot;20148&quot; value=&quot;5&quot;/&gt;&lt;property id=&quot;20300&quot; value=&quot;Slide 17 - &amp;quot;Balance&amp;quot;&quot;/&gt;&lt;property id=&quot;20307&quot; value=&quot;271&quot;/&gt;&lt;/object&gt;&lt;object type=&quot;3&quot; unique_id=&quot;10021&quot;&gt;&lt;property id=&quot;20148&quot; value=&quot;5&quot;/&gt;&lt;property id=&quot;20300&quot; value=&quot;Slide 18 - &amp;quot;Withdrawal&amp;quot;&quot;/&gt;&lt;property id=&quot;20307&quot; value=&quot;272&quot;/&gt;&lt;/object&gt;&lt;object type=&quot;3&quot; unique_id=&quot;10022&quot;&gt;&lt;property id=&quot;20148&quot; value=&quot;5&quot;/&gt;&lt;property id=&quot;20300&quot; value=&quot;Slide 19 - &amp;quot;Balance After Withdrawal&amp;quot;&quot;/&gt;&lt;property id=&quot;20307&quot; value=&quot;273&quot;/&gt;&lt;/object&gt;&lt;object type=&quot;3&quot; unique_id=&quot;10023&quot;&gt;&lt;property id=&quot;20148&quot; value=&quot;5&quot;/&gt;&lt;property id=&quot;20300&quot; value=&quot;Slide 20 - &amp;quot;Fees&amp;quot;&quot;/&gt;&lt;property id=&quot;20307&quot; value=&quot;274&quot;/&gt;&lt;/object&gt;&lt;object type=&quot;3&quot; unique_id=&quot;10024&quot;&gt;&lt;property id=&quot;20148&quot; value=&quot;5&quot;/&gt;&lt;property id=&quot;20300&quot; value=&quot;Slide 21 - &amp;quot;Balance After Fees Charged&amp;quot;&quot;/&gt;&lt;property id=&quot;20307&quot; value=&quot;275&quot;/&gt;&lt;/object&gt;&lt;object type=&quot;3&quot; unique_id=&quot;10025&quot;&gt;&lt;property id=&quot;20148&quot; value=&quot;5&quot;/&gt;&lt;property id=&quot;20300&quot; value=&quot;Slide 22 - &amp;quot;Bank vs. Check-Cashing Services&amp;quot;&quot;/&gt;&lt;property id=&quot;20307&quot; value=&quot;276&quot;/&gt;&lt;/object&gt;&lt;object type=&quot;3&quot; unique_id=&quot;10026&quot;&gt;&lt;property id=&quot;20148&quot; value=&quot;5&quot;/&gt;&lt;property id=&quot;20300&quot; value=&quot;Slide 23 - &amp;quot;Additional Benefits of a Bank&amp;quot;&quot;/&gt;&lt;property id=&quot;20307&quot; value=&quot;277&quot;/&gt;&lt;/object&gt;&lt;object type=&quot;3&quot; unique_id=&quot;10027&quot;&gt;&lt;property id=&quot;20148&quot; value=&quot;5&quot;/&gt;&lt;property id=&quot;20300&quot; value=&quot;Slide 24 - &amp;quot;Additional Benefits of a Bank&amp;quot;&quot;/&gt;&lt;property id=&quot;20307&quot; value=&quot;303&quot;/&gt;&lt;/object&gt;&lt;object type=&quot;3&quot; unique_id=&quot;10028&quot;&gt;&lt;property id=&quot;20148&quot; value=&quot;5&quot;/&gt;&lt;property id=&quot;20300&quot; value=&quot;Slide 25 - &amp;quot;Additional Benefits of a Bank&amp;quot;&quot;/&gt;&lt;property id=&quot;20307&quot; value=&quot;304&quot;/&gt;&lt;/object&gt;&lt;object type=&quot;3&quot; unique_id=&quot;10029&quot;&gt;&lt;property id=&quot;20148&quot; value=&quot;5&quot;/&gt;&lt;property id=&quot;20300&quot; value=&quot;Slide 26 - &amp;quot;Interest&amp;quot;&quot;/&gt;&lt;property id=&quot;20307&quot; value=&quot;278&quot;/&gt;&lt;/object&gt;&lt;object type=&quot;3&quot; unique_id=&quot;10030&quot;&gt;&lt;property id=&quot;20148&quot; value=&quot;5&quot;/&gt;&lt;property id=&quot;20300&quot; value=&quot;Slide 27 - &amp;quot;Balance With Interest&amp;quot;&quot;/&gt;&lt;property id=&quot;20307&quot; value=&quot;279&quot;/&gt;&lt;/object&gt;&lt;object type=&quot;3&quot; unique_id=&quot;10031&quot;&gt;&lt;property id=&quot;20148&quot; value=&quot;5&quot;/&gt;&lt;property id=&quot;20300&quot; value=&quot;Slide 28 - &amp;quot;Activity 1: Making Deposits and Withdrawals&amp;quot;&quot;/&gt;&lt;property id=&quot;20307&quot; value=&quot;262&quot;/&gt;&lt;/object&gt;&lt;object type=&quot;3&quot; unique_id=&quot;10032&quot;&gt;&lt;property id=&quot;20148&quot; value=&quot;5&quot;/&gt;&lt;property id=&quot;20300&quot; value=&quot;Slide 29 - &amp;quot;Deposit Accounts&amp;quot;&quot;/&gt;&lt;property id=&quot;20307&quot; value=&quot;280&quot;/&gt;&lt;/object&gt;&lt;object type=&quot;3&quot; unique_id=&quot;10033&quot;&gt;&lt;property id=&quot;20148&quot; value=&quot;5&quot;/&gt;&lt;property id=&quot;20300&quot; value=&quot;Slide 30 - &amp;quot;Deposit Accounts&amp;quot;&quot;/&gt;&lt;property id=&quot;20307&quot; value=&quot;305&quot;/&gt;&lt;/object&gt;&lt;object type=&quot;3&quot; unique_id=&quot;10034&quot;&gt;&lt;property id=&quot;20148&quot; value=&quot;5&quot;/&gt;&lt;property id=&quot;20300&quot; value=&quot;Slide 31 - &amp;quot;Deposit Accounts&amp;quot;&quot;/&gt;&lt;property id=&quot;20307&quot; value=&quot;306&quot;/&gt;&lt;/object&gt;&lt;object type=&quot;3&quot; unique_id=&quot;10035&quot;&gt;&lt;property id=&quot;20148&quot; value=&quot;5&quot;/&gt;&lt;property id=&quot;20300&quot; value=&quot;Slide 32 - &amp;quot;Non-Deposit Accounts&amp;quot;&quot;/&gt;&lt;property id=&quot;20307&quot; value=&quot;281&quot;/&gt;&lt;/object&gt;&lt;object type=&quot;3&quot; unique_id=&quot;10036&quot;&gt;&lt;property id=&quot;20148&quot; value=&quot;5&quot;/&gt;&lt;property id=&quot;20300&quot; value=&quot;Slide 33 - &amp;quot;Common Banking Services&amp;quot;&quot;/&gt;&lt;property id=&quot;20307&quot; value=&quot;282&quot;/&gt;&lt;/object&gt;&lt;object type=&quot;3&quot; unique_id=&quot;10037&quot;&gt;&lt;property id=&quot;20148&quot; value=&quot;5&quot;/&gt;&lt;property id=&quot;20300&quot; value=&quot;Slide 34 - &amp;quot;Activity 2: Name That Service&amp;quot;&quot;/&gt;&lt;property id=&quot;20307&quot; value=&quot;284&quot;/&gt;&lt;/object&gt;&lt;object type=&quot;3&quot; unique_id=&quot;10038&quot;&gt;&lt;property id=&quot;20148&quot; value=&quot;5&quot;/&gt;&lt;property id=&quot;20300&quot; value=&quot;Slide 35 - &amp;quot;Money Transfer and Remittances&amp;quot;&quot;/&gt;&lt;property id=&quot;20307&quot; value=&quot;283&quot;/&gt;&lt;/object&gt;&lt;object type=&quot;3&quot; unique_id=&quot;10039&quot;&gt;&lt;property id=&quot;20148&quot; value=&quot;5&quot;/&gt;&lt;property id=&quot;20300&quot; value=&quot;Slide 36 - &amp;quot;Money Transfer and Remittances&amp;quot;&quot;/&gt;&lt;property id=&quot;20307&quot; value=&quot;307&quot;/&gt;&lt;/object&gt;&lt;object type=&quot;3&quot; unique_id=&quot;10040&quot;&gt;&lt;property id=&quot;20148&quot; value=&quot;5&quot;/&gt;&lt;property id=&quot;20300&quot; value=&quot;Slide 37 - &amp;quot;Money Transfer and Remittances&amp;quot;&quot;/&gt;&lt;property id=&quot;20307&quot; value=&quot;309&quot;/&gt;&lt;/object&gt;&lt;object type=&quot;3&quot; unique_id=&quot;10041&quot;&gt;&lt;property id=&quot;20148&quot; value=&quot;5&quot;/&gt;&lt;property id=&quot;20300&quot; value=&quot;Slide 38 - &amp;quot;Money Transfer and Remittances&amp;quot;&quot;/&gt;&lt;property id=&quot;20307&quot; value=&quot;310&quot;/&gt;&lt;/object&gt;&lt;object type=&quot;3&quot; unique_id=&quot;10042&quot;&gt;&lt;property id=&quot;20148&quot; value=&quot;5&quot;/&gt;&lt;property id=&quot;20300&quot; value=&quot;Slide 39 - &amp;quot;Money Transfer and Remittances&amp;quot;&quot;/&gt;&lt;property id=&quot;20307&quot; value=&quot;308&quot;/&gt;&lt;/object&gt;&lt;object type=&quot;3&quot; unique_id=&quot;10043&quot;&gt;&lt;property id=&quot;20148&quot; value=&quot;5&quot;/&gt;&lt;property id=&quot;20300&quot; value=&quot;Slide 40 - &amp;quot;Money Transfer and Remittances&amp;quot;&quot;/&gt;&lt;property id=&quot;20307&quot; value=&quot;311&quot;/&gt;&lt;/object&gt;&lt;object type=&quot;3&quot; unique_id=&quot;10044&quot;&gt;&lt;property id=&quot;20148&quot; value=&quot;5&quot;/&gt;&lt;property id=&quot;20300&quot; value=&quot;Slide 41 - &amp;quot;Money Transfer and Remittances&amp;quot;&quot;/&gt;&lt;property id=&quot;20307&quot; value=&quot;312&quot;/&gt;&lt;/object&gt;&lt;object type=&quot;3&quot; unique_id=&quot;10045&quot;&gt;&lt;property id=&quot;20148&quot; value=&quot;5&quot;/&gt;&lt;property id=&quot;20300&quot; value=&quot;Slide 42 - &amp;quot;ATMs&amp;quot;&quot;/&gt;&lt;property id=&quot;20307&quot; value=&quot;313&quot;/&gt;&lt;/object&gt;&lt;object type=&quot;3&quot; unique_id=&quot;10046&quot;&gt;&lt;property id=&quot;20148&quot; value=&quot;5&quot;/&gt;&lt;property id=&quot;20300&quot; value=&quot;Slide 43 - &amp;quot;ATMs&amp;quot;&quot;/&gt;&lt;property id=&quot;20307&quot; value=&quot;285&quot;/&gt;&lt;/object&gt;&lt;object type=&quot;3&quot; unique_id=&quot;10047&quot;&gt;&lt;property id=&quot;20148&quot; value=&quot;5&quot;/&gt;&lt;property id=&quot;20300&quot; value=&quot;Slide 44 - &amp;quot;Telephone and Online Banking&amp;quot;&quot;/&gt;&lt;property id=&quot;20307&quot; value=&quot;286&quot;/&gt;&lt;/object&gt;&lt;object type=&quot;3&quot; unique_id=&quot;10048&quot;&gt;&lt;property id=&quot;20148&quot; value=&quot;5&quot;/&gt;&lt;property id=&quot;20300&quot; value=&quot;Slide 45 - &amp;quot;Money Order&amp;quot;&quot;/&gt;&lt;property id=&quot;20307&quot; value=&quot;287&quot;/&gt;&lt;/object&gt;&lt;object type=&quot;3&quot; unique_id=&quot;10049&quot;&gt;&lt;property id=&quot;20148&quot; value=&quot;5&quot;/&gt;&lt;property id=&quot;20300&quot; value=&quot;Slide 46 - &amp;quot;Money Order&amp;quot;&quot;/&gt;&lt;property id=&quot;20307&quot; value=&quot;314&quot;/&gt;&lt;/object&gt;&lt;object type=&quot;3&quot; unique_id=&quot;10050&quot;&gt;&lt;property id=&quot;20148&quot; value=&quot;5&quot;/&gt;&lt;property id=&quot;20300&quot; value=&quot;Slide 47 - &amp;quot;Money Order&amp;quot;&quot;/&gt;&lt;property id=&quot;20307&quot; value=&quot;315&quot;/&gt;&lt;/object&gt;&lt;object type=&quot;3&quot; unique_id=&quot;10051&quot;&gt;&lt;property id=&quot;20148&quot; value=&quot;5&quot;/&gt;&lt;property id=&quot;20300&quot; value=&quot;Slide 48 - &amp;quot;Direct Deposit&amp;quot;&quot;/&gt;&lt;property id=&quot;20307&quot; value=&quot;288&quot;/&gt;&lt;/object&gt;&lt;object type=&quot;3&quot; unique_id=&quot;10052&quot;&gt;&lt;property id=&quot;20148&quot; value=&quot;5&quot;/&gt;&lt;property id=&quot;20300&quot; value=&quot;Slide 49 - &amp;quot;Direct Deposit&amp;quot;&quot;/&gt;&lt;property id=&quot;20307&quot; value=&quot;316&quot;/&gt;&lt;/object&gt;&lt;object type=&quot;3&quot; unique_id=&quot;10053&quot;&gt;&lt;property id=&quot;20148&quot; value=&quot;5&quot;/&gt;&lt;property id=&quot;20300&quot; value=&quot;Slide 50 - &amp;quot;Direct Deposit&amp;quot;&quot;/&gt;&lt;property id=&quot;20307&quot; value=&quot;317&quot;/&gt;&lt;/object&gt;&lt;object type=&quot;3&quot; unique_id=&quot;10054&quot;&gt;&lt;property id=&quot;20148&quot; value=&quot;5&quot;/&gt;&lt;property id=&quot;20300&quot; value=&quot;Slide 51 - &amp;quot;Debit vs. Credit Card&amp;quot;&quot;/&gt;&lt;property id=&quot;20307&quot; value=&quot;289&quot;/&gt;&lt;/object&gt;&lt;object type=&quot;3&quot; unique_id=&quot;10055&quot;&gt;&lt;property id=&quot;20148&quot; value=&quot;5&quot;/&gt;&lt;property id=&quot;20300&quot; value=&quot;Slide 52 - &amp;quot;Debit Card&amp;quot;&quot;/&gt;&lt;property id=&quot;20307&quot; value=&quot;290&quot;/&gt;&lt;/object&gt;&lt;object type=&quot;3&quot; unique_id=&quot;10056&quot;&gt;&lt;property id=&quot;20148&quot; value=&quot;5&quot;/&gt;&lt;property id=&quot;20300&quot; value=&quot;Slide 53 - &amp;quot;Debit Card&amp;quot;&quot;/&gt;&lt;property id=&quot;20307&quot; value=&quot;318&quot;/&gt;&lt;/object&gt;&lt;object type=&quot;3&quot; unique_id=&quot;10057&quot;&gt;&lt;property id=&quot;20148&quot; value=&quot;5&quot;/&gt;&lt;property id=&quot;20300&quot; value=&quot;Slide 54 - &amp;quot;Debit Card&amp;quot;&quot;/&gt;&lt;property id=&quot;20307&quot; value=&quot;319&quot;/&gt;&lt;/object&gt;&lt;object type=&quot;3&quot; unique_id=&quot;10058&quot;&gt;&lt;property id=&quot;20148&quot; value=&quot;5&quot;/&gt;&lt;property id=&quot;20300&quot; value=&quot;Slide 55 - &amp;quot;Stored Value Card&amp;quot;&quot;/&gt;&lt;property id=&quot;20307&quot; value=&quot;291&quot;/&gt;&lt;/object&gt;&lt;object type=&quot;3&quot; unique_id=&quot;10059&quot;&gt;&lt;property id=&quot;20148&quot; value=&quot;5&quot;/&gt;&lt;property id=&quot;20300&quot; value=&quot;Slide 56 - &amp;quot;Stored Value Card&amp;quot;&quot;/&gt;&lt;property id=&quot;20307&quot; value=&quot;320&quot;/&gt;&lt;/object&gt;&lt;object type=&quot;3&quot; unique_id=&quot;10060&quot;&gt;&lt;property id=&quot;20148&quot; value=&quot;5&quot;/&gt;&lt;property id=&quot;20300&quot; value=&quot;Slide 57 - &amp;quot;Privacy Notices&amp;quot;&quot;/&gt;&lt;property id=&quot;20307&quot; value=&quot;292&quot;/&gt;&lt;/object&gt;&lt;object type=&quot;3&quot; unique_id=&quot;10061&quot;&gt;&lt;property id=&quot;20148&quot; value=&quot;5&quot;/&gt;&lt;property id=&quot;20300&quot; value=&quot;Slide 58 - &amp;quot;Privacy Notices&amp;quot;&quot;/&gt;&lt;property id=&quot;20307&quot; value=&quot;321&quot;/&gt;&lt;/object&gt;&lt;object type=&quot;3&quot; unique_id=&quot;10062&quot;&gt;&lt;property id=&quot;20148&quot; value=&quot;5&quot;/&gt;&lt;property id=&quot;20300&quot; value=&quot;Slide 59 - &amp;quot;Opting Out&amp;quot;&quot;/&gt;&lt;property id=&quot;20307&quot; value=&quot;293&quot;/&gt;&lt;/object&gt;&lt;object type=&quot;3&quot; unique_id=&quot;10063&quot;&gt;&lt;property id=&quot;20148&quot; value=&quot;5&quot;/&gt;&lt;property id=&quot;20300&quot; value=&quot;Slide 60 - &amp;quot;Opting Out&amp;quot;&quot;/&gt;&lt;property id=&quot;20307&quot; value=&quot;294&quot;/&gt;&lt;/object&gt;&lt;object type=&quot;3&quot; unique_id=&quot;10064&quot;&gt;&lt;property id=&quot;20148&quot; value=&quot;5&quot;/&gt;&lt;property id=&quot;20300&quot; value=&quot;Slide 63 - &amp;quot;Important Bank Employees&amp;quot;&quot;/&gt;&lt;property id=&quot;20307&quot; value=&quot;295&quot;/&gt;&lt;/object&gt;&lt;object type=&quot;3&quot; unique_id=&quot;10065&quot;&gt;&lt;property id=&quot;20148&quot; value=&quot;5&quot;/&gt;&lt;property id=&quot;20300&quot; value=&quot;Slide 64 - &amp;quot;Activity 3: Bank Employee Role Play&amp;quot;&quot;/&gt;&lt;property id=&quot;20307&quot; value=&quot;297&quot;/&gt;&lt;/object&gt;&lt;object type=&quot;3&quot; unique_id=&quot;10066&quot;&gt;&lt;property id=&quot;20148&quot; value=&quot;5&quot;/&gt;&lt;property id=&quot;20300&quot; value=&quot;Slide 65 - &amp;quot;Points to Remember&amp;quot;&quot;/&gt;&lt;property id=&quot;20307&quot; value=&quot;296&quot;/&gt;&lt;/object&gt;&lt;object type=&quot;3&quot; unique_id=&quot;10067&quot;&gt;&lt;property id=&quot;20148&quot; value=&quot;5&quot;/&gt;&lt;property id=&quot;20300&quot; value=&quot;Slide 66 - &amp;quot;Post-Test&amp;quot;&quot;/&gt;&lt;property id=&quot;20307&quot; value=&quot;263&quot;/&gt;&lt;/object&gt;&lt;object type=&quot;3&quot; unique_id=&quot;10068&quot;&gt;&lt;property id=&quot;20148&quot; value=&quot;5&quot;/&gt;&lt;property id=&quot;20300&quot; value=&quot;Slide 67 - &amp;quot;Conclusion&amp;quot;&quot;/&gt;&lt;property id=&quot;20307&quot; value=&quot;264&quot;/&gt;&lt;/object&gt;&lt;object type=&quot;3&quot; unique_id=&quot;10069&quot;&gt;&lt;property id=&quot;20148&quot; value=&quot;5&quot;/&gt;&lt;property id=&quot;20300&quot; value=&quot;Slide 68 - &amp;quot;Conclusion&amp;quot;&quot;/&gt;&lt;property id=&quot;20307&quot; value=&quot;265&quot;/&gt;&lt;/object&gt;&lt;object type=&quot;3&quot; unique_id=&quot;10614&quot;&gt;&lt;property id=&quot;20148&quot; value=&quot;5&quot;/&gt;&lt;property id=&quot;20300&quot; value=&quot;Slide 61 - &amp;quot;Privacy Laws&amp;quot;&quot;/&gt;&lt;property id=&quot;20307&quot; value=&quot;322&quot;/&gt;&lt;/object&gt;&lt;object type=&quot;3&quot; unique_id=&quot;10615&quot;&gt;&lt;property id=&quot;20148&quot; value=&quot;5&quot;/&gt;&lt;property id=&quot;20300&quot; value=&quot;Slide 62 - &amp;quot;Privacy Laws&amp;quot;&quot;/&gt;&lt;property id=&quot;20307&quot; value=&quot;323&quot;/&gt;&lt;/object&gt;&lt;/object&gt;&lt;/object&gt;&lt;/database&gt;"/>
  <p:tag name="SECTOMILLISECCONVERTED" val="1"/>
  <p:tag name="ISPRING_RESOURCE_PATHS_HASH_2" val="24e398a77ea59093b4bffff49878650718342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2BE5A30C1776C489351801CE1E06059" ma:contentTypeVersion="0" ma:contentTypeDescription="Create a new document." ma:contentTypeScope="" ma:versionID="f18f4ddc0d1076d1a76ed5372cca9fe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BFEFAECC-FA57-4A55-AA84-07A655E537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6F66869-927C-4473-B7AA-F1B2FA85B57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221A4CD-B099-4905-98D4-1823F09E21F8}">
  <ds:schemaRefs>
    <ds:schemaRef ds:uri="http://purl.org/dc/terms/"/>
    <ds:schemaRef ds:uri="http://purl.org/dc/dcmitype/"/>
    <ds:schemaRef ds:uri="http://purl.org/dc/elements/1.1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1586</Words>
  <Application>Microsoft Office PowerPoint</Application>
  <PresentationFormat>On-screen Show (4:3)</PresentationFormat>
  <Paragraphs>215</Paragraphs>
  <Slides>39</Slides>
  <Notes>39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7" baseType="lpstr">
      <vt:lpstr>ＭＳ Ｐゴシック</vt:lpstr>
      <vt:lpstr>Arial</vt:lpstr>
      <vt:lpstr>Calibri</vt:lpstr>
      <vt:lpstr>Garamond</vt:lpstr>
      <vt:lpstr>Geneva</vt:lpstr>
      <vt:lpstr>Helvetica Neue</vt:lpstr>
      <vt:lpstr>Times New Roman</vt:lpstr>
      <vt:lpstr>Office Theme</vt:lpstr>
      <vt:lpstr>PowerPoint Presentation</vt:lpstr>
      <vt:lpstr>La bienvenida</vt:lpstr>
      <vt:lpstr>Objetivos</vt:lpstr>
      <vt:lpstr>Objetivos (continuación)</vt:lpstr>
      <vt:lpstr>Objetivos (continuación)</vt:lpstr>
      <vt:lpstr>Formulario de conocimientos</vt:lpstr>
      <vt:lpstr>Información crediticia (reporte de crédito)</vt:lpstr>
      <vt:lpstr>Aplicaciones de los reportes de crédito</vt:lpstr>
      <vt:lpstr>Reportes de crédito de negocios </vt:lpstr>
      <vt:lpstr>Reportes de crédito de negocios (continuación)</vt:lpstr>
      <vt:lpstr>Tema para debate n.º 1: reportes de crédito de negocios</vt:lpstr>
      <vt:lpstr>Reportes de crédito de negocios (continuación)</vt:lpstr>
      <vt:lpstr>Las tres principales agencias de información crediticia de negocios</vt:lpstr>
      <vt:lpstr>Agencia de información crediticia de los consumidores</vt:lpstr>
      <vt:lpstr>Tema para debate n.º 2: agencia de información crediticia de los consumidores</vt:lpstr>
      <vt:lpstr>Proporcionar información crediticia de los consumidores permite gestionar riesgos</vt:lpstr>
      <vt:lpstr>Transmisión de datos a agencias de información crediticia</vt:lpstr>
      <vt:lpstr>Requisitos para la transmisión directa de datos</vt:lpstr>
      <vt:lpstr>Transmisión de datos a través de una agencia local o regional</vt:lpstr>
      <vt:lpstr>Servicios adicionales de las agencias</vt:lpstr>
      <vt:lpstr>Servicios adicionales de las agencias (continuación)</vt:lpstr>
      <vt:lpstr>Ley de informe imparcial de crédito</vt:lpstr>
      <vt:lpstr>Ley de informe imparcial de crédito (continuación)</vt:lpstr>
      <vt:lpstr>Ley de informe imparcial de crédito (continuación)</vt:lpstr>
      <vt:lpstr>Tema para debate n.º 3: Ley de informe imparcial de crédito</vt:lpstr>
      <vt:lpstr>Ley de facturación imparcial de crédito</vt:lpstr>
      <vt:lpstr>Riesgos y responsabilidades relacionados con la manipulación de información personal</vt:lpstr>
      <vt:lpstr>Efectos del crédito personal en el negocio</vt:lpstr>
      <vt:lpstr>Crédito personal</vt:lpstr>
      <vt:lpstr>Cómo mejorar la puntuación crediticia personal</vt:lpstr>
      <vt:lpstr>Ventajas de ser garante personal</vt:lpstr>
      <vt:lpstr>Desventajas de ser garante personal</vt:lpstr>
      <vt:lpstr>Tema para debate n.º 4: garante personal </vt:lpstr>
      <vt:lpstr>Los nuevos dueños de pequeños negocios</vt:lpstr>
      <vt:lpstr>Cinco puntos clave para recordar</vt:lpstr>
      <vt:lpstr>Cinco puntos clave para recordar (continuación)</vt:lpstr>
      <vt:lpstr>Resumen</vt:lpstr>
      <vt:lpstr>Conclusión</vt:lpstr>
      <vt:lpstr>Conclusión (continuación)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/>
  <cp:revision>4</cp:revision>
  <dcterms:created xsi:type="dcterms:W3CDTF">2012-03-28T13:44:08Z</dcterms:created>
  <dcterms:modified xsi:type="dcterms:W3CDTF">2016-10-11T19:16:20Z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0x010100C2BE5A30C1776C489351801CE1E06059</vt:lpwstr>
  </property>
</Properties>
</file>