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3"/>
  </p:sldMasterIdLst>
  <p:notesMasterIdLst>
    <p:notesMasterId r:id="rId36"/>
  </p:notesMasterIdLst>
  <p:handoutMasterIdLst>
    <p:handoutMasterId r:id="rId37"/>
  </p:handoutMasterIdLst>
  <p:sldIdLst>
    <p:sldId id="256" r:id="rId4"/>
    <p:sldId id="286" r:id="rId5"/>
    <p:sldId id="258" r:id="rId6"/>
    <p:sldId id="291" r:id="rId7"/>
    <p:sldId id="294" r:id="rId8"/>
    <p:sldId id="260" r:id="rId9"/>
    <p:sldId id="261" r:id="rId10"/>
    <p:sldId id="262" r:id="rId11"/>
    <p:sldId id="263" r:id="rId12"/>
    <p:sldId id="293" r:id="rId13"/>
    <p:sldId id="264" r:id="rId14"/>
    <p:sldId id="265" r:id="rId15"/>
    <p:sldId id="266" r:id="rId16"/>
    <p:sldId id="267" r:id="rId17"/>
    <p:sldId id="282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92" r:id="rId27"/>
    <p:sldId id="276" r:id="rId28"/>
    <p:sldId id="277" r:id="rId29"/>
    <p:sldId id="278" r:id="rId30"/>
    <p:sldId id="279" r:id="rId31"/>
    <p:sldId id="295" r:id="rId32"/>
    <p:sldId id="280" r:id="rId33"/>
    <p:sldId id="281" r:id="rId34"/>
    <p:sldId id="290" r:id="rId35"/>
  </p:sldIdLst>
  <p:sldSz cx="9144000" cy="6858000" type="screen4x3"/>
  <p:notesSz cx="6950075" cy="923607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Calibri" pitchFamily="34" charset="0"/>
        <a:cs typeface="Calibri" pitchFamily="34" charset="0"/>
        <a:sym typeface="Calibri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Calibri" pitchFamily="34" charset="0"/>
        <a:cs typeface="Calibri" pitchFamily="34" charset="0"/>
        <a:sym typeface="Calibri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Calibri" pitchFamily="34" charset="0"/>
        <a:cs typeface="Calibri" pitchFamily="34" charset="0"/>
        <a:sym typeface="Calibri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Calibri" pitchFamily="34" charset="0"/>
        <a:cs typeface="Calibri" pitchFamily="34" charset="0"/>
        <a:sym typeface="Calibri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Calibri" pitchFamily="34" charset="0"/>
        <a:cs typeface="Calibri" pitchFamily="34" charset="0"/>
        <a:sym typeface="Calibri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Calibri" pitchFamily="34" charset="0"/>
        <a:cs typeface="Calibri" pitchFamily="34" charset="0"/>
        <a:sym typeface="Calibri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Calibri" pitchFamily="34" charset="0"/>
        <a:cs typeface="Calibri" pitchFamily="34" charset="0"/>
        <a:sym typeface="Calibri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Calibri" pitchFamily="34" charset="0"/>
        <a:cs typeface="Calibri" pitchFamily="34" charset="0"/>
        <a:sym typeface="Calibri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Calibri" pitchFamily="34" charset="0"/>
        <a:cs typeface="Calibri" pitchFamily="34" charset="0"/>
        <a:sym typeface="Calibri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696">
          <p15:clr>
            <a:srgbClr val="A4A3A4"/>
          </p15:clr>
        </p15:guide>
        <p15:guide id="2" orient="horz" pos="600">
          <p15:clr>
            <a:srgbClr val="A4A3A4"/>
          </p15:clr>
        </p15:guide>
        <p15:guide id="3" pos="5472">
          <p15:clr>
            <a:srgbClr val="A4A3A4"/>
          </p15:clr>
        </p15:guide>
        <p15:guide id="4" pos="2856">
          <p15:clr>
            <a:srgbClr val="A4A3A4"/>
          </p15:clr>
        </p15:guide>
        <p15:guide id="5" pos="33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9">
          <p15:clr>
            <a:srgbClr val="A4A3A4"/>
          </p15:clr>
        </p15:guide>
        <p15:guide id="2" pos="218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32F5A"/>
    <a:srgbClr val="C196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FD7E7"/>
          </a:solidFill>
        </a:fill>
      </a:tcStyle>
    </a:wholeTbl>
    <a:band2H>
      <a:tcTxStyle/>
      <a:tcStyle>
        <a:tcBdr/>
        <a:fill>
          <a:solidFill>
            <a:srgbClr val="E8ECF4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4F81BD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4F81BD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4F81BD"/>
          </a:solidFill>
        </a:fill>
      </a:tcStyle>
    </a:firstRow>
  </a:tblStyle>
  <a:tblStyle styleId="{C7B018BB-80A7-4F77-B60F-C8B233D01FF8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BBB59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BBB59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BBB59"/>
          </a:solidFill>
        </a:fill>
      </a:tcStyle>
    </a:firstRow>
  </a:tblStyle>
  <a:tblStyle styleId="{EEE7283C-3CF3-47DC-8721-378D4A62B228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CDCCE"/>
          </a:solidFill>
        </a:fill>
      </a:tcStyle>
    </a:wholeTbl>
    <a:band2H>
      <a:tcTxStyle/>
      <a:tcStyle>
        <a:tcBdr/>
        <a:fill>
          <a:solidFill>
            <a:srgbClr val="FDEEE8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79646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79646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79646"/>
          </a:solidFill>
        </a:fill>
      </a:tcStyle>
    </a:firstRow>
  </a:tblStyle>
  <a:tblStyle styleId="{CF821DB8-F4EB-4A41-A1BA-3FCAFE7338EE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F81BD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F81BD"/>
          </a:solidFill>
        </a:fill>
      </a:tcStyle>
    </a:firstRow>
  </a:tblStyle>
  <a:tblStyle styleId="{33BA23B1-9221-436E-865A-0063620EA4FD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Row>
  </a:tblStyle>
  <a:tblStyle styleId="{2708684C-4D16-4618-839F-0558EEFCDFE6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78" autoAdjust="0"/>
    <p:restoredTop sz="94660"/>
  </p:normalViewPr>
  <p:slideViewPr>
    <p:cSldViewPr snapToGrid="0">
      <p:cViewPr varScale="1">
        <p:scale>
          <a:sx n="82" d="100"/>
          <a:sy n="82" d="100"/>
        </p:scale>
        <p:origin x="1500" y="78"/>
      </p:cViewPr>
      <p:guideLst>
        <p:guide orient="horz" pos="696"/>
        <p:guide orient="horz" pos="600"/>
        <p:guide pos="5472"/>
        <p:guide pos="2856"/>
        <p:guide pos="33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54" d="100"/>
          <a:sy n="54" d="100"/>
        </p:scale>
        <p:origin x="2820" y="78"/>
      </p:cViewPr>
      <p:guideLst>
        <p:guide orient="horz" pos="2909"/>
        <p:guide pos="218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viewProps" Target="viewProps.xml"/><Relationship Id="rId3" Type="http://schemas.openxmlformats.org/officeDocument/2006/relationships/slideMaster" Target="slideMasters/slideMaster1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3011488" cy="46355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2492" tIns="46246" rIns="92492" bIns="46246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099" name="Date Placeholder 2"/>
          <p:cNvSpPr>
            <a:spLocks noGrp="1"/>
          </p:cNvSpPr>
          <p:nvPr>
            <p:ph type="dt" sz="quarter" idx="1"/>
          </p:nvPr>
        </p:nvSpPr>
        <p:spPr bwMode="auto">
          <a:xfrm>
            <a:off x="3937000" y="0"/>
            <a:ext cx="3011488" cy="46355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2492" tIns="46246" rIns="92492" bIns="46246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27AD1A14-7481-4425-A9A8-36B74F38941C}" type="datetimeFigureOut">
              <a:rPr lang="en-US" altLang="en-US"/>
              <a:pPr>
                <a:defRPr/>
              </a:pPr>
              <a:t>10/11/2016</a:t>
            </a:fld>
            <a:endParaRPr lang="en-US" altLang="en-US"/>
          </a:p>
        </p:txBody>
      </p:sp>
      <p:sp>
        <p:nvSpPr>
          <p:cNvPr id="4100" name="Footer Placeholder 3"/>
          <p:cNvSpPr>
            <a:spLocks noGrp="1"/>
          </p:cNvSpPr>
          <p:nvPr>
            <p:ph type="ftr" sz="quarter" idx="2"/>
          </p:nvPr>
        </p:nvSpPr>
        <p:spPr bwMode="auto">
          <a:xfrm>
            <a:off x="0" y="8772525"/>
            <a:ext cx="3011488" cy="46355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2492" tIns="46246" rIns="92492" bIns="46246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101" name="Slide Number Placeholder 4"/>
          <p:cNvSpPr>
            <a:spLocks noGrp="1"/>
          </p:cNvSpPr>
          <p:nvPr>
            <p:ph type="sldNum" sz="quarter" idx="3"/>
          </p:nvPr>
        </p:nvSpPr>
        <p:spPr bwMode="auto">
          <a:xfrm>
            <a:off x="3937000" y="8772525"/>
            <a:ext cx="3011488" cy="46355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2492" tIns="46246" rIns="92492" bIns="46246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DA679E96-A80C-4347-BF87-DC63E487FE7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61009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hape 16"/>
          <p:cNvSpPr>
            <a:spLocks noGrp="1" noRot="1" noChangeAspect="1"/>
          </p:cNvSpPr>
          <p:nvPr>
            <p:ph type="sldImg"/>
          </p:nvPr>
        </p:nvSpPr>
        <p:spPr bwMode="auto">
          <a:xfrm>
            <a:off x="1165225" y="692150"/>
            <a:ext cx="4619625" cy="346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35843" name="Shape 17"/>
          <p:cNvSpPr>
            <a:spLocks noGrp="1"/>
          </p:cNvSpPr>
          <p:nvPr>
            <p:ph type="body" sz="quarter" idx="1"/>
          </p:nvPr>
        </p:nvSpPr>
        <p:spPr bwMode="auto">
          <a:xfrm>
            <a:off x="927100" y="4387850"/>
            <a:ext cx="5095875" cy="415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492" tIns="46246" rIns="92492" bIns="46246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121393393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lnSpc>
        <a:spcPct val="118000"/>
      </a:lnSpc>
      <a:spcBef>
        <a:spcPct val="30000"/>
      </a:spcBef>
      <a:spcAft>
        <a:spcPct val="0"/>
      </a:spcAft>
      <a:defRPr sz="2200">
        <a:solidFill>
          <a:schemeClr val="tx1"/>
        </a:solidFill>
        <a:latin typeface="+mn-lt"/>
        <a:ea typeface="+mn-ea"/>
        <a:cs typeface="+mn-cs"/>
        <a:sym typeface="Helvetica Neue"/>
      </a:defRPr>
    </a:lvl1pPr>
    <a:lvl2pPr marL="742950" indent="-285750" algn="l" defTabSz="457200" rtl="0" eaLnBrk="0" fontAlgn="base" hangingPunct="0">
      <a:lnSpc>
        <a:spcPct val="118000"/>
      </a:lnSpc>
      <a:spcBef>
        <a:spcPct val="30000"/>
      </a:spcBef>
      <a:spcAft>
        <a:spcPct val="0"/>
      </a:spcAft>
      <a:defRPr sz="2200">
        <a:solidFill>
          <a:schemeClr val="tx1"/>
        </a:solidFill>
        <a:latin typeface="+mn-lt"/>
        <a:ea typeface="+mn-ea"/>
        <a:cs typeface="+mn-cs"/>
        <a:sym typeface="Helvetica Neue"/>
      </a:defRPr>
    </a:lvl2pPr>
    <a:lvl3pPr marL="1143000" indent="-228600" algn="l" defTabSz="457200" rtl="0" eaLnBrk="0" fontAlgn="base" hangingPunct="0">
      <a:lnSpc>
        <a:spcPct val="118000"/>
      </a:lnSpc>
      <a:spcBef>
        <a:spcPct val="30000"/>
      </a:spcBef>
      <a:spcAft>
        <a:spcPct val="0"/>
      </a:spcAft>
      <a:defRPr sz="2200">
        <a:solidFill>
          <a:schemeClr val="tx1"/>
        </a:solidFill>
        <a:latin typeface="+mn-lt"/>
        <a:ea typeface="+mn-ea"/>
        <a:cs typeface="+mn-cs"/>
        <a:sym typeface="Helvetica Neue"/>
      </a:defRPr>
    </a:lvl3pPr>
    <a:lvl4pPr marL="1600200" indent="-228600" algn="l" defTabSz="457200" rtl="0" eaLnBrk="0" fontAlgn="base" hangingPunct="0">
      <a:lnSpc>
        <a:spcPct val="118000"/>
      </a:lnSpc>
      <a:spcBef>
        <a:spcPct val="30000"/>
      </a:spcBef>
      <a:spcAft>
        <a:spcPct val="0"/>
      </a:spcAft>
      <a:defRPr sz="2200">
        <a:solidFill>
          <a:schemeClr val="tx1"/>
        </a:solidFill>
        <a:latin typeface="+mn-lt"/>
        <a:ea typeface="+mn-ea"/>
        <a:cs typeface="+mn-cs"/>
        <a:sym typeface="Helvetica Neue"/>
      </a:defRPr>
    </a:lvl4pPr>
    <a:lvl5pPr marL="2057400" indent="-228600" algn="l" defTabSz="457200" rtl="0" eaLnBrk="0" fontAlgn="base" hangingPunct="0">
      <a:lnSpc>
        <a:spcPct val="118000"/>
      </a:lnSpc>
      <a:spcBef>
        <a:spcPct val="30000"/>
      </a:spcBef>
      <a:spcAft>
        <a:spcPct val="0"/>
      </a:spcAft>
      <a:defRPr sz="2200">
        <a:solidFill>
          <a:schemeClr val="tx1"/>
        </a:solidFill>
        <a:latin typeface="+mn-lt"/>
        <a:ea typeface="+mn-ea"/>
        <a:cs typeface="+mn-cs"/>
        <a:sym typeface="Helvetica Neue"/>
      </a:defRPr>
    </a:lvl5pPr>
    <a:lvl6pPr indent="11430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5302250" y="6667500"/>
            <a:ext cx="4056063" cy="350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492" tIns="46246" rIns="92492" bIns="46246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fld id="{E62F729A-9028-4C57-9B70-7845FBA7995E}" type="slidenum">
              <a:rPr lang="en-US" altLang="en-US">
                <a:solidFill>
                  <a:srgbClr val="000000"/>
                </a:solidFill>
                <a:ea typeface="Helvetica Neue"/>
                <a:cs typeface="Helvetica Neue"/>
              </a:rPr>
              <a:pPr/>
              <a:t>2</a:t>
            </a:fld>
            <a:endParaRPr lang="en-US" altLang="en-US">
              <a:solidFill>
                <a:srgbClr val="000000"/>
              </a:solidFill>
              <a:ea typeface="Helvetica Neue"/>
              <a:cs typeface="Helvetica Neue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hape 45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8915" name="Shape 46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defTabSz="914400">
              <a:lnSpc>
                <a:spcPct val="100000"/>
              </a:lnSpc>
              <a:spcBef>
                <a:spcPts val="400"/>
              </a:spcBef>
            </a:pPr>
            <a:r>
              <a:rPr lang="en-US" altLang="en-US" sz="1800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Antes de comenzar, veamos lo que saben sobre la gestión financiera para pequeños negocios. 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4024313" y="8918575"/>
            <a:ext cx="3078162" cy="469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492" tIns="46246" rIns="92492" bIns="46246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fld id="{518B2236-B5DF-4D8F-B8D7-330FBF3F7EAB}" type="slidenum">
              <a:rPr lang="en-US" altLang="en-US">
                <a:solidFill>
                  <a:srgbClr val="000000"/>
                </a:solidFill>
                <a:ea typeface="Helvetica Neue"/>
                <a:cs typeface="Helvetica Neue"/>
              </a:rPr>
              <a:pPr/>
              <a:t>15</a:t>
            </a:fld>
            <a:endParaRPr lang="en-US" altLang="en-US">
              <a:solidFill>
                <a:srgbClr val="000000"/>
              </a:solidFill>
              <a:ea typeface="Helvetica Neue"/>
              <a:cs typeface="Helvetica Neue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hape 84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3011" name="Shape 85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defTabSz="923925" eaLnBrk="1" hangingPunct="1">
              <a:lnSpc>
                <a:spcPct val="100000"/>
              </a:lnSpc>
              <a:spcBef>
                <a:spcPts val="400"/>
              </a:spcBef>
            </a:pPr>
            <a:r>
              <a:rPr lang="en-US" altLang="en-US" sz="1200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 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r>
              <a:rPr/>
              <a:t>Click to edit Master title style</a:t>
            </a:r>
          </a:p>
        </p:txBody>
      </p:sp>
      <p:sp>
        <p:nvSpPr>
          <p:cNvPr id="8" name="Shape 8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r>
              <a:rPr/>
              <a:t>Click to edit Master subtitle style</a:t>
            </a:r>
          </a:p>
        </p:txBody>
      </p:sp>
      <p:sp>
        <p:nvSpPr>
          <p:cNvPr id="4" name="Shape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D13AB6-25C5-42E1-9F22-59E2F5963DA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7468415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63050" cy="6877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5" name="Shape 12"/>
          <p:cNvSpPr>
            <a:spLocks noChangeArrowheads="1"/>
          </p:cNvSpPr>
          <p:nvPr/>
        </p:nvSpPr>
        <p:spPr bwMode="auto">
          <a:xfrm>
            <a:off x="6650038" y="6440488"/>
            <a:ext cx="1676400" cy="246062"/>
          </a:xfrm>
          <a:prstGeom prst="rect">
            <a:avLst/>
          </a:prstGeom>
          <a:noFill/>
          <a:ln>
            <a:noFill/>
          </a:ln>
          <a:extLst/>
        </p:spPr>
        <p:txBody>
          <a:bodyPr lIns="45719" rIns="45719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algn="r">
              <a:buSzPct val="100000"/>
              <a:defRPr/>
            </a:pPr>
            <a:r>
              <a:rPr lang="en-US" altLang="en-US" sz="1000" dirty="0">
                <a:solidFill>
                  <a:schemeClr val="bg1"/>
                </a:solidFill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SERVICIOS</a:t>
            </a:r>
            <a:r>
              <a:rPr lang="en-US" altLang="en-US" sz="1000" dirty="0">
                <a:solidFill>
                  <a:srgbClr val="132F5A"/>
                </a:solidFill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BANCARIOS</a:t>
            </a:r>
          </a:p>
        </p:txBody>
      </p:sp>
      <p:sp>
        <p:nvSpPr>
          <p:cNvPr id="6" name="Shape 13"/>
          <p:cNvSpPr>
            <a:spLocks noChangeArrowheads="1"/>
          </p:cNvSpPr>
          <p:nvPr/>
        </p:nvSpPr>
        <p:spPr bwMode="auto">
          <a:xfrm>
            <a:off x="8305800" y="6400800"/>
            <a:ext cx="5461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19" rIns="45719">
            <a:spAutoFit/>
          </a:bodyPr>
          <a:lstStyle/>
          <a:p>
            <a:pPr algn="r">
              <a:buSzPct val="100000"/>
            </a:pPr>
            <a:fld id="{E6C1737B-E854-42C9-87CC-09F1734BDE57}" type="slidenum">
              <a:rPr lang="en-US" altLang="en-US" sz="1200">
                <a:solidFill>
                  <a:srgbClr val="132F5A"/>
                </a:solidFill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pPr algn="r">
                <a:buSzPct val="100000"/>
              </a:pPr>
              <a:t>‹#›</a:t>
            </a:fld>
            <a:endParaRPr lang="en-US" altLang="en-US" sz="1200">
              <a:solidFill>
                <a:srgbClr val="132F5A"/>
              </a:solidFill>
              <a:latin typeface="12 pt. Helvetica* 85 Heavy   08"/>
              <a:ea typeface="12 pt. Helvetica* 85 Heavy   08"/>
              <a:cs typeface="12 pt. Helvetica* 85 Heavy   08"/>
              <a:sym typeface="12 pt. Helvetica* 85 Heavy   08"/>
            </a:endParaRPr>
          </a:p>
        </p:txBody>
      </p:sp>
      <p:sp>
        <p:nvSpPr>
          <p:cNvPr id="14" name="Shape 14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1"/>
          </a:xfrm>
          <a:prstGeom prst="rect">
            <a:avLst/>
          </a:prstGeom>
        </p:spPr>
        <p:txBody>
          <a:bodyPr anchor="t"/>
          <a:lstStyle>
            <a:lvl1pPr algn="l">
              <a:defRPr sz="3600">
                <a:solidFill>
                  <a:srgbClr val="C1961C"/>
                </a:solidFill>
                <a:latin typeface="12 pt. Helvetica* 85 Heavy   08472"/>
                <a:ea typeface="12 pt. Helvetica* 85 Heavy   08472"/>
                <a:cs typeface="12 pt. Helvetica* 85 Heavy   08472"/>
                <a:sym typeface="12 pt. Helvetica* 85 Heavy   08472"/>
              </a:defRPr>
            </a:lvl1pPr>
          </a:lstStyle>
          <a:p>
            <a:pPr lvl="0"/>
            <a:r>
              <a:rPr/>
              <a:t>Click to edit Master title style</a:t>
            </a:r>
          </a:p>
        </p:txBody>
      </p:sp>
      <p:sp>
        <p:nvSpPr>
          <p:cNvPr id="15" name="Shape 15"/>
          <p:cNvSpPr>
            <a:spLocks noGrp="1"/>
          </p:cNvSpPr>
          <p:nvPr>
            <p:ph type="body" idx="1"/>
          </p:nvPr>
        </p:nvSpPr>
        <p:spPr>
          <a:xfrm>
            <a:off x="457200" y="990600"/>
            <a:ext cx="8229600" cy="4267201"/>
          </a:xfrm>
          <a:prstGeom prst="rect">
            <a:avLst/>
          </a:prstGeom>
        </p:spPr>
        <p:txBody>
          <a:bodyPr/>
          <a:lstStyle>
            <a:lvl1pPr marL="342900" indent="-342900" algn="l">
              <a:buSzPct val="100000"/>
              <a:buFont typeface="Arial"/>
              <a:buChar char="•"/>
              <a:defRPr sz="3000">
                <a:solidFill>
                  <a:srgbClr val="132F5A"/>
                </a:solidFill>
                <a:latin typeface="12 pt. Helvetica* 85 Heavy   08472"/>
                <a:ea typeface="12 pt. Helvetica* 85 Heavy   08472"/>
                <a:cs typeface="12 pt. Helvetica* 85 Heavy   08472"/>
                <a:sym typeface="12 pt. Helvetica* 85 Heavy   08472"/>
              </a:defRPr>
            </a:lvl1pPr>
            <a:lvl2pPr marL="763360" indent="-306160" algn="l">
              <a:buSzPct val="100000"/>
              <a:buFont typeface="Arial"/>
              <a:buChar char="•"/>
              <a:defRPr sz="3000">
                <a:solidFill>
                  <a:srgbClr val="132F5A"/>
                </a:solidFill>
                <a:latin typeface="12 pt. Helvetica* 85 Heavy   08472"/>
                <a:ea typeface="12 pt. Helvetica* 85 Heavy   08472"/>
                <a:cs typeface="12 pt. Helvetica* 85 Heavy   08472"/>
                <a:sym typeface="12 pt. Helvetica* 85 Heavy   08472"/>
              </a:defRPr>
            </a:lvl2pPr>
            <a:lvl3pPr marL="1159328" indent="-244928" algn="l">
              <a:buSzPct val="100000"/>
              <a:buFont typeface="Arial"/>
              <a:buChar char="•"/>
              <a:defRPr sz="3000">
                <a:solidFill>
                  <a:srgbClr val="132F5A"/>
                </a:solidFill>
                <a:latin typeface="12 pt. Helvetica* 85 Heavy   08472"/>
                <a:ea typeface="12 pt. Helvetica* 85 Heavy   08472"/>
                <a:cs typeface="12 pt. Helvetica* 85 Heavy   08472"/>
                <a:sym typeface="12 pt. Helvetica* 85 Heavy   08472"/>
              </a:defRPr>
            </a:lvl3pPr>
            <a:lvl4pPr marL="1616528" indent="-244928" algn="l">
              <a:buSzPct val="100000"/>
              <a:buFont typeface="Arial"/>
              <a:buChar char="–"/>
              <a:defRPr sz="3000">
                <a:solidFill>
                  <a:srgbClr val="132F5A"/>
                </a:solidFill>
                <a:latin typeface="12 pt. Helvetica* 85 Heavy   08472"/>
                <a:ea typeface="12 pt. Helvetica* 85 Heavy   08472"/>
                <a:cs typeface="12 pt. Helvetica* 85 Heavy   08472"/>
                <a:sym typeface="12 pt. Helvetica* 85 Heavy   08472"/>
              </a:defRPr>
            </a:lvl4pPr>
            <a:lvl5pPr marL="2073728" indent="-244928" algn="l">
              <a:buSzPct val="100000"/>
              <a:buFont typeface="Arial"/>
              <a:buChar char="»"/>
              <a:defRPr sz="3000">
                <a:solidFill>
                  <a:srgbClr val="132F5A"/>
                </a:solidFill>
                <a:latin typeface="12 pt. Helvetica* 85 Heavy   08472"/>
                <a:ea typeface="12 pt. Helvetica* 85 Heavy   08472"/>
                <a:cs typeface="12 pt. Helvetica* 85 Heavy   08472"/>
                <a:sym typeface="12 pt. Helvetica* 85 Heavy   08472"/>
              </a:defRPr>
            </a:lvl5pPr>
          </a:lstStyle>
          <a:p>
            <a:pPr lvl="0"/>
            <a:r>
              <a:rPr dirty="0"/>
              <a:t>Click to edit Master text styles</a:t>
            </a:r>
          </a:p>
          <a:p>
            <a:pPr lvl="1"/>
            <a:r>
              <a:rPr dirty="0"/>
              <a:t>Second level</a:t>
            </a:r>
          </a:p>
          <a:p>
            <a:pPr lvl="2"/>
            <a:r>
              <a:rPr dirty="0"/>
              <a:t>Third level</a:t>
            </a:r>
          </a:p>
          <a:p>
            <a:pPr lvl="3"/>
            <a:r>
              <a:rPr dirty="0"/>
              <a:t>Fourth level</a:t>
            </a:r>
          </a:p>
          <a:p>
            <a:pPr lvl="4"/>
            <a:r>
              <a:rPr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74904223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image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9050" y="0"/>
            <a:ext cx="9163050" cy="6877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1027" name="Shape 3"/>
          <p:cNvSpPr>
            <a:spLocks noGrp="1"/>
          </p:cNvSpPr>
          <p:nvPr>
            <p:ph type="title"/>
          </p:nvPr>
        </p:nvSpPr>
        <p:spPr bwMode="auto">
          <a:xfrm>
            <a:off x="685800" y="1844675"/>
            <a:ext cx="7772400" cy="204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vert="horz" wrap="square" lIns="45719" tIns="45720" rIns="45719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1028" name="Shape 4"/>
          <p:cNvSpPr>
            <a:spLocks noGrp="1"/>
          </p:cNvSpPr>
          <p:nvPr>
            <p:ph type="body" idx="1"/>
          </p:nvPr>
        </p:nvSpPr>
        <p:spPr bwMode="auto">
          <a:xfrm>
            <a:off x="1371600" y="3886200"/>
            <a:ext cx="6400800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vert="horz" wrap="square" lIns="45719" tIns="45720" rIns="45719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Calibri" pitchFamily="34" charset="0"/>
              </a:rPr>
              <a:t>Click to edit Master subtitle style</a:t>
            </a:r>
          </a:p>
        </p:txBody>
      </p:sp>
      <p:sp>
        <p:nvSpPr>
          <p:cNvPr id="1029" name="Shape 5"/>
          <p:cNvSpPr>
            <a:spLocks noGrp="1"/>
          </p:cNvSpPr>
          <p:nvPr>
            <p:ph type="sldNum" sz="quarter" idx="2"/>
          </p:nvPr>
        </p:nvSpPr>
        <p:spPr bwMode="auto">
          <a:xfrm>
            <a:off x="6553200" y="6415088"/>
            <a:ext cx="2133600" cy="24765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45719" tIns="45720" rIns="45719" bIns="45720" numCol="1" anchor="ctr" anchorCtr="0" compatLnSpc="1">
            <a:prstTxWarp prst="textNoShape">
              <a:avLst/>
            </a:prstTxWarp>
            <a:spAutoFit/>
          </a:bodyPr>
          <a:lstStyle>
            <a:lvl1pPr algn="r" eaLnBrk="1" hangingPunct="1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5B3E5053-1DB1-4034-8EE8-7C3200D555A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</p:sldLayoutIdLst>
  <p:transition spd="med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/>
          <a:ea typeface="Calibri"/>
          <a:cs typeface="Calibri"/>
          <a:sym typeface="Calibri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/>
          <a:ea typeface="Calibri"/>
          <a:cs typeface="Calibri"/>
          <a:sym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/>
          <a:ea typeface="Calibri"/>
          <a:cs typeface="Calibri"/>
          <a:sym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/>
          <a:ea typeface="Calibri"/>
          <a:cs typeface="Calibri"/>
          <a:sym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/>
          <a:ea typeface="Calibri"/>
          <a:cs typeface="Calibri"/>
          <a:sym typeface="Calibri" pitchFamily="34" charset="0"/>
        </a:defRPr>
      </a:lvl5pPr>
      <a:lvl6pPr indent="457200" algn="ctr">
        <a:defRPr sz="4400">
          <a:latin typeface="Calibri"/>
          <a:ea typeface="Calibri"/>
          <a:cs typeface="Calibri"/>
          <a:sym typeface="Calibri"/>
        </a:defRPr>
      </a:lvl6pPr>
      <a:lvl7pPr indent="914400" algn="ctr">
        <a:defRPr sz="4400">
          <a:latin typeface="Calibri"/>
          <a:ea typeface="Calibri"/>
          <a:cs typeface="Calibri"/>
          <a:sym typeface="Calibri"/>
        </a:defRPr>
      </a:lvl7pPr>
      <a:lvl8pPr indent="1371600" algn="ctr">
        <a:defRPr sz="4400">
          <a:latin typeface="Calibri"/>
          <a:ea typeface="Calibri"/>
          <a:cs typeface="Calibri"/>
          <a:sym typeface="Calibri"/>
        </a:defRPr>
      </a:lvl8pPr>
      <a:lvl9pPr indent="1828800" algn="ctr">
        <a:defRPr sz="4400">
          <a:latin typeface="Calibri"/>
          <a:ea typeface="Calibri"/>
          <a:cs typeface="Calibri"/>
          <a:sym typeface="Calibri"/>
        </a:defRPr>
      </a:lvl9pPr>
    </p:titleStyle>
    <p:bodyStyle>
      <a:lvl1pPr marL="342900" indent="-342900" algn="ctr" rtl="0" eaLnBrk="0" fontAlgn="base" hangingPunct="0">
        <a:spcBef>
          <a:spcPts val="700"/>
        </a:spcBef>
        <a:spcAft>
          <a:spcPct val="0"/>
        </a:spcAft>
        <a:defRPr sz="3200">
          <a:solidFill>
            <a:srgbClr val="888888"/>
          </a:solidFill>
          <a:latin typeface="Calibri"/>
          <a:ea typeface="Calibri"/>
          <a:cs typeface="Calibri"/>
          <a:sym typeface="Calibri" pitchFamily="34" charset="0"/>
        </a:defRPr>
      </a:lvl1pPr>
      <a:lvl2pPr marL="742950" indent="-285750" algn="ctr" rtl="0" eaLnBrk="0" fontAlgn="base" hangingPunct="0">
        <a:spcBef>
          <a:spcPts val="700"/>
        </a:spcBef>
        <a:spcAft>
          <a:spcPct val="0"/>
        </a:spcAft>
        <a:defRPr sz="3200">
          <a:solidFill>
            <a:srgbClr val="888888"/>
          </a:solidFill>
          <a:latin typeface="Calibri"/>
          <a:ea typeface="Calibri"/>
          <a:cs typeface="Calibri"/>
          <a:sym typeface="Calibri" pitchFamily="34" charset="0"/>
        </a:defRPr>
      </a:lvl2pPr>
      <a:lvl3pPr marL="1143000" indent="-228600" algn="ctr" rtl="0" eaLnBrk="0" fontAlgn="base" hangingPunct="0">
        <a:spcBef>
          <a:spcPts val="700"/>
        </a:spcBef>
        <a:spcAft>
          <a:spcPct val="0"/>
        </a:spcAft>
        <a:defRPr sz="3200">
          <a:solidFill>
            <a:srgbClr val="888888"/>
          </a:solidFill>
          <a:latin typeface="Calibri"/>
          <a:ea typeface="Calibri"/>
          <a:cs typeface="Calibri"/>
          <a:sym typeface="Calibri" pitchFamily="34" charset="0"/>
        </a:defRPr>
      </a:lvl3pPr>
      <a:lvl4pPr marL="1600200" indent="-228600" algn="ctr" rtl="0" eaLnBrk="0" fontAlgn="base" hangingPunct="0">
        <a:spcBef>
          <a:spcPts val="700"/>
        </a:spcBef>
        <a:spcAft>
          <a:spcPct val="0"/>
        </a:spcAft>
        <a:defRPr sz="3200">
          <a:solidFill>
            <a:srgbClr val="888888"/>
          </a:solidFill>
          <a:latin typeface="Calibri"/>
          <a:ea typeface="Calibri"/>
          <a:cs typeface="Calibri"/>
          <a:sym typeface="Calibri" pitchFamily="34" charset="0"/>
        </a:defRPr>
      </a:lvl4pPr>
      <a:lvl5pPr marL="2057400" indent="-228600" algn="ctr" rtl="0" eaLnBrk="0" fontAlgn="base" hangingPunct="0">
        <a:spcBef>
          <a:spcPts val="700"/>
        </a:spcBef>
        <a:spcAft>
          <a:spcPct val="0"/>
        </a:spcAft>
        <a:defRPr sz="3200">
          <a:solidFill>
            <a:srgbClr val="888888"/>
          </a:solidFill>
          <a:latin typeface="Calibri"/>
          <a:ea typeface="Calibri"/>
          <a:cs typeface="Calibri"/>
          <a:sym typeface="Calibri" pitchFamily="34" charset="0"/>
        </a:defRPr>
      </a:lvl5pPr>
      <a:lvl6pPr indent="2286000" algn="ctr">
        <a:spcBef>
          <a:spcPts val="700"/>
        </a:spcBef>
        <a:defRPr sz="3200">
          <a:solidFill>
            <a:srgbClr val="888888"/>
          </a:solidFill>
          <a:latin typeface="Calibri"/>
          <a:ea typeface="Calibri"/>
          <a:cs typeface="Calibri"/>
          <a:sym typeface="Calibri"/>
        </a:defRPr>
      </a:lvl6pPr>
      <a:lvl7pPr indent="2743200" algn="ctr">
        <a:spcBef>
          <a:spcPts val="700"/>
        </a:spcBef>
        <a:defRPr sz="3200">
          <a:solidFill>
            <a:srgbClr val="888888"/>
          </a:solidFill>
          <a:latin typeface="Calibri"/>
          <a:ea typeface="Calibri"/>
          <a:cs typeface="Calibri"/>
          <a:sym typeface="Calibri"/>
        </a:defRPr>
      </a:lvl7pPr>
      <a:lvl8pPr indent="3200400" algn="ctr">
        <a:spcBef>
          <a:spcPts val="700"/>
        </a:spcBef>
        <a:defRPr sz="3200">
          <a:solidFill>
            <a:srgbClr val="888888"/>
          </a:solidFill>
          <a:latin typeface="Calibri"/>
          <a:ea typeface="Calibri"/>
          <a:cs typeface="Calibri"/>
          <a:sym typeface="Calibri"/>
        </a:defRPr>
      </a:lvl8pPr>
      <a:lvl9pPr indent="3657600" algn="ctr">
        <a:spcBef>
          <a:spcPts val="700"/>
        </a:spcBef>
        <a:defRPr sz="3200">
          <a:solidFill>
            <a:srgbClr val="888888"/>
          </a:solidFill>
          <a:latin typeface="Calibri"/>
          <a:ea typeface="Calibri"/>
          <a:cs typeface="Calibri"/>
          <a:sym typeface="Calibri"/>
        </a:defRPr>
      </a:lvl9pPr>
    </p:bodyStyle>
    <p:otherStyle>
      <a:lvl1pPr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1pPr>
      <a:lvl2pPr indent="4572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2pPr>
      <a:lvl3pPr indent="9144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3pPr>
      <a:lvl4pPr indent="13716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4pPr>
      <a:lvl5pPr indent="18288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5pPr>
      <a:lvl6pPr indent="22860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6pPr>
      <a:lvl7pPr indent="27432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7pPr>
      <a:lvl8pPr indent="32004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8pPr>
      <a:lvl9pPr indent="36576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hape 19"/>
          <p:cNvSpPr>
            <a:spLocks noChangeArrowheads="1"/>
          </p:cNvSpPr>
          <p:nvPr/>
        </p:nvSpPr>
        <p:spPr bwMode="auto">
          <a:xfrm>
            <a:off x="666750" y="2638425"/>
            <a:ext cx="3189288" cy="833438"/>
          </a:xfrm>
          <a:prstGeom prst="rect">
            <a:avLst/>
          </a:prstGeom>
          <a:solidFill>
            <a:srgbClr val="17375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 eaLnBrk="1" hangingPunct="1"/>
            <a:endParaRPr lang="en-US" altLang="en-US" sz="2400">
              <a:solidFill>
                <a:srgbClr val="FFFFFF"/>
              </a:solidFill>
            </a:endParaRPr>
          </a:p>
        </p:txBody>
      </p:sp>
      <p:sp>
        <p:nvSpPr>
          <p:cNvPr id="3075" name="Shape 20"/>
          <p:cNvSpPr>
            <a:spLocks noChangeArrowheads="1"/>
          </p:cNvSpPr>
          <p:nvPr/>
        </p:nvSpPr>
        <p:spPr bwMode="auto">
          <a:xfrm>
            <a:off x="228600" y="838200"/>
            <a:ext cx="4297363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45719" rIns="45719">
            <a:spAutoFit/>
          </a:bodyPr>
          <a:lstStyle/>
          <a:p>
            <a:pPr>
              <a:buSzPct val="100000"/>
            </a:pPr>
            <a:r>
              <a:rPr lang="en-US" altLang="en-US" sz="6000" b="1">
                <a:solidFill>
                  <a:srgbClr val="C1961C"/>
                </a:solidFill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Servicios </a:t>
            </a:r>
          </a:p>
        </p:txBody>
      </p:sp>
      <p:sp>
        <p:nvSpPr>
          <p:cNvPr id="3076" name="Shape 21"/>
          <p:cNvSpPr>
            <a:spLocks noChangeArrowheads="1"/>
          </p:cNvSpPr>
          <p:nvPr/>
        </p:nvSpPr>
        <p:spPr bwMode="auto">
          <a:xfrm>
            <a:off x="533400" y="1600200"/>
            <a:ext cx="79248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45719" rIns="45719">
            <a:spAutoFit/>
          </a:bodyPr>
          <a:lstStyle/>
          <a:p>
            <a:pPr>
              <a:buSzPct val="100000"/>
            </a:pPr>
            <a:r>
              <a:rPr lang="en-US" altLang="en-US" sz="6000" b="1">
                <a:solidFill>
                  <a:srgbClr val="132F5A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bancarios</a:t>
            </a:r>
          </a:p>
        </p:txBody>
      </p:sp>
      <p:sp>
        <p:nvSpPr>
          <p:cNvPr id="3077" name="Shape 22"/>
          <p:cNvSpPr>
            <a:spLocks noChangeArrowheads="1"/>
          </p:cNvSpPr>
          <p:nvPr/>
        </p:nvSpPr>
        <p:spPr bwMode="auto">
          <a:xfrm>
            <a:off x="642938" y="2743200"/>
            <a:ext cx="331946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45719" rIns="45719">
            <a:spAutoFit/>
          </a:bodyPr>
          <a:lstStyle/>
          <a:p>
            <a:pPr>
              <a:buSzPct val="100000"/>
            </a:pPr>
            <a:r>
              <a:rPr lang="en-US" altLang="en-US" sz="2100" b="1">
                <a:solidFill>
                  <a:srgbClr val="FFFFFF"/>
                </a:solidFill>
                <a:latin typeface="Garamond" pitchFamily="18" charset="0"/>
                <a:ea typeface="Garamond" pitchFamily="18" charset="0"/>
                <a:cs typeface="Garamond" pitchFamily="18" charset="0"/>
                <a:sym typeface="Garamond" pitchFamily="18" charset="0"/>
              </a:rPr>
              <a:t>DISPONIBLES PARA</a:t>
            </a:r>
          </a:p>
          <a:p>
            <a:pPr>
              <a:buSzPct val="100000"/>
            </a:pPr>
            <a:r>
              <a:rPr lang="en-US" altLang="en-US" sz="2100" b="1">
                <a:solidFill>
                  <a:srgbClr val="FFFFFF"/>
                </a:solidFill>
                <a:latin typeface="Garamond" pitchFamily="18" charset="0"/>
                <a:ea typeface="Garamond" pitchFamily="18" charset="0"/>
                <a:cs typeface="Garamond" pitchFamily="18" charset="0"/>
                <a:sym typeface="Garamond" pitchFamily="18" charset="0"/>
              </a:rPr>
              <a:t>PEQUEÑOS NEGOCIOS</a:t>
            </a:r>
          </a:p>
        </p:txBody>
      </p:sp>
      <p:pic>
        <p:nvPicPr>
          <p:cNvPr id="3078" name="FDIC_PPT_ART_BankingServic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23"/>
          <a:stretch>
            <a:fillRect/>
          </a:stretch>
        </p:blipFill>
        <p:spPr bwMode="auto">
          <a:xfrm>
            <a:off x="4343400" y="695325"/>
            <a:ext cx="4691063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7010368" y="6486525"/>
            <a:ext cx="144783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atinLnBrk="1">
              <a:spcBef>
                <a:spcPts val="0"/>
              </a:spcBef>
              <a:spcAft>
                <a:spcPts val="0"/>
              </a:spcAft>
            </a:pPr>
            <a:r>
              <a:rPr lang="en-US" sz="1000" b="1" dirty="0" err="1">
                <a:solidFill>
                  <a:srgbClr val="FFFFFF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Actualizado</a:t>
            </a:r>
            <a:r>
              <a:rPr lang="en-US" sz="1000" b="1" dirty="0">
                <a:solidFill>
                  <a:srgbClr val="FFFFFF"/>
                </a:solidFill>
                <a:latin typeface="Arial" panose="020B0604020202020204" pitchFamily="34" charset="0"/>
              </a:rPr>
              <a:t>: 09-2016</a:t>
            </a:r>
            <a:endParaRPr lang="en-US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314325" y="558800"/>
            <a:ext cx="8594725" cy="609600"/>
          </a:xfrm>
        </p:spPr>
        <p:txBody>
          <a:bodyPr/>
          <a:lstStyle/>
          <a:p>
            <a:r>
              <a:rPr lang="en-US" altLang="en-US" sz="2900" b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No mezcle las transacciones de negocios con las personales</a:t>
            </a:r>
          </a:p>
        </p:txBody>
      </p:sp>
      <p:sp>
        <p:nvSpPr>
          <p:cNvPr id="12291" name="Text Placeholder 2"/>
          <p:cNvSpPr>
            <a:spLocks noGrp="1"/>
          </p:cNvSpPr>
          <p:nvPr>
            <p:ph type="body" idx="1"/>
          </p:nvPr>
        </p:nvSpPr>
        <p:spPr>
          <a:xfrm>
            <a:off x="533400" y="1590675"/>
            <a:ext cx="8153400" cy="4267200"/>
          </a:xfrm>
        </p:spPr>
        <p:txBody>
          <a:bodyPr/>
          <a:lstStyle/>
          <a:p>
            <a:pPr marL="0" lvl="1" indent="0">
              <a:spcBef>
                <a:spcPts val="600"/>
              </a:spcBef>
              <a:buSzTx/>
              <a:buFontTx/>
              <a:buNone/>
              <a:tabLst>
                <a:tab pos="342900" algn="l"/>
              </a:tabLst>
            </a:pPr>
            <a:r>
              <a:rPr lang="en-US" altLang="en-US" sz="2800" b="1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Eviten</a:t>
            </a:r>
            <a:r>
              <a:rPr lang="en-US" altLang="en-US" sz="2800" b="1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 “</a:t>
            </a:r>
            <a:r>
              <a:rPr lang="en-US" altLang="en-US" sz="2800" b="1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. Helvetica* 85 Heavy   08"/>
              </a:rPr>
              <a:t>entremezclar</a:t>
            </a:r>
            <a:r>
              <a:rPr lang="en-US" altLang="en-US" sz="2800" b="1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. Helvetica* 85 Heavy   08"/>
              </a:rPr>
              <a:t>”</a:t>
            </a:r>
          </a:p>
          <a:p>
            <a:pPr marL="0" lvl="1" indent="0">
              <a:spcBef>
                <a:spcPts val="600"/>
              </a:spcBef>
              <a:buSzTx/>
              <a:buFontTx/>
              <a:buNone/>
              <a:tabLst>
                <a:tab pos="342900" algn="l"/>
              </a:tabLst>
            </a:pPr>
            <a:endParaRPr lang="en-US" altLang="en-US" sz="2800" b="1" dirty="0">
              <a:solidFill>
                <a:srgbClr val="002060"/>
              </a:solidFill>
              <a:latin typeface="12 pt Helvetica* 55 Roman   054"/>
              <a:ea typeface="12 pt Helvetica* 55 Roman   054"/>
              <a:cs typeface="12 pt Helvetica* 55 Roman   054"/>
              <a:sym typeface="12 pt. Helvetica* 85 Heavy   08"/>
            </a:endParaRPr>
          </a:p>
          <a:p>
            <a:pPr marL="0" lvl="1" indent="0">
              <a:spcBef>
                <a:spcPts val="600"/>
              </a:spcBef>
              <a:buSzTx/>
              <a:buFont typeface="Wingdings" pitchFamily="2" charset="2"/>
              <a:buChar char="§"/>
              <a:tabLst>
                <a:tab pos="342900" algn="l"/>
              </a:tabLst>
            </a:pPr>
            <a:r>
              <a:rPr lang="en-US" altLang="en-US" sz="28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. Helvetica* 85 Heavy   08"/>
              </a:rPr>
              <a:t>Asegurensen</a:t>
            </a:r>
            <a:r>
              <a:rPr lang="en-US" altLang="en-US" sz="28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. Helvetica* 85 Heavy   08"/>
              </a:rPr>
              <a:t> </a:t>
            </a:r>
            <a:r>
              <a:rPr lang="en-US" altLang="en-US" sz="28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. Helvetica* 85 Heavy   08"/>
              </a:rPr>
              <a:t>que</a:t>
            </a:r>
            <a:r>
              <a:rPr lang="en-US" altLang="en-US" sz="28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. Helvetica* 85 Heavy   08"/>
              </a:rPr>
              <a:t> </a:t>
            </a:r>
            <a:r>
              <a:rPr lang="en-US" altLang="en-US" sz="28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. Helvetica* 85 Heavy   08"/>
              </a:rPr>
              <a:t>su</a:t>
            </a:r>
            <a:r>
              <a:rPr lang="en-US" altLang="en-US" sz="28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. Helvetica* 85 Heavy   08"/>
              </a:rPr>
              <a:t> </a:t>
            </a:r>
            <a:r>
              <a:rPr lang="en-US" altLang="en-US" sz="28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. Helvetica* 85 Heavy   08"/>
              </a:rPr>
              <a:t>contabilidad</a:t>
            </a:r>
            <a:r>
              <a:rPr lang="en-US" altLang="en-US" sz="28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. Helvetica* 85 Heavy   08"/>
              </a:rPr>
              <a:t> sea </a:t>
            </a:r>
            <a:r>
              <a:rPr lang="en-US" altLang="en-US" sz="28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. Helvetica* 85 Heavy   08"/>
              </a:rPr>
              <a:t>precisa</a:t>
            </a:r>
            <a:endParaRPr lang="en-US" altLang="en-US" sz="2800" dirty="0">
              <a:solidFill>
                <a:srgbClr val="002060"/>
              </a:solidFill>
              <a:latin typeface="12 pt Helvetica* 55 Roman   054"/>
              <a:ea typeface="12 pt Helvetica* 55 Roman   054"/>
              <a:cs typeface="12 pt Helvetica* 55 Roman   054"/>
              <a:sym typeface="12 pt. Helvetica* 85 Heavy   08"/>
            </a:endParaRPr>
          </a:p>
          <a:p>
            <a:pPr marL="0" lvl="1" indent="0">
              <a:spcBef>
                <a:spcPts val="600"/>
              </a:spcBef>
              <a:buSzTx/>
              <a:buFont typeface="Wingdings" pitchFamily="2" charset="2"/>
              <a:buChar char="§"/>
              <a:tabLst>
                <a:tab pos="342900" algn="l"/>
              </a:tabLst>
            </a:pPr>
            <a:r>
              <a:rPr lang="en-US" altLang="en-US" sz="28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. Helvetica* 85 Heavy   08"/>
              </a:rPr>
              <a:t>Eviten</a:t>
            </a:r>
            <a:r>
              <a:rPr lang="en-US" altLang="en-US" sz="28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. Helvetica* 85 Heavy   08"/>
              </a:rPr>
              <a:t> </a:t>
            </a:r>
            <a:r>
              <a:rPr lang="en-US" altLang="en-US" sz="28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. Helvetica* 85 Heavy   08"/>
              </a:rPr>
              <a:t>las</a:t>
            </a:r>
            <a:r>
              <a:rPr lang="en-US" altLang="en-US" sz="28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. Helvetica* 85 Heavy   08"/>
              </a:rPr>
              <a:t> </a:t>
            </a:r>
            <a:r>
              <a:rPr lang="en-US" altLang="en-US" sz="28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. Helvetica* 85 Heavy   08"/>
              </a:rPr>
              <a:t>consecuencias</a:t>
            </a:r>
            <a:r>
              <a:rPr lang="en-US" altLang="en-US" sz="28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. Helvetica* 85 Heavy   08"/>
              </a:rPr>
              <a:t> de </a:t>
            </a:r>
            <a:r>
              <a:rPr lang="en-US" altLang="en-US" sz="28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. Helvetica* 85 Heavy   08"/>
              </a:rPr>
              <a:t>una</a:t>
            </a:r>
            <a:r>
              <a:rPr lang="en-US" altLang="en-US" sz="28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. Helvetica* 85 Heavy   08"/>
              </a:rPr>
              <a:t> </a:t>
            </a:r>
            <a:r>
              <a:rPr lang="en-US" altLang="en-US" sz="28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. Helvetica* 85 Heavy   08"/>
              </a:rPr>
              <a:t>pobre</a:t>
            </a:r>
            <a:r>
              <a:rPr lang="en-US" altLang="en-US" sz="28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. Helvetica* 85 Heavy   08"/>
              </a:rPr>
              <a:t> </a:t>
            </a:r>
            <a:r>
              <a:rPr lang="en-US" altLang="en-US" sz="28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. Helvetica* 85 Heavy   08"/>
              </a:rPr>
              <a:t>administración</a:t>
            </a:r>
            <a:r>
              <a:rPr lang="en-US" altLang="en-US" sz="28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. Helvetica* 85 Heavy   08"/>
              </a:rPr>
              <a:t> de </a:t>
            </a:r>
            <a:r>
              <a:rPr lang="en-US" altLang="en-US" sz="28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. Helvetica* 85 Heavy   08"/>
              </a:rPr>
              <a:t>impuestos</a:t>
            </a:r>
            <a:endParaRPr lang="en-US" altLang="en-US" sz="2800" dirty="0">
              <a:solidFill>
                <a:srgbClr val="002060"/>
              </a:solidFill>
              <a:latin typeface="12 pt Helvetica* 55 Roman   054"/>
              <a:ea typeface="12 pt Helvetica* 55 Roman   054"/>
              <a:cs typeface="12 pt Helvetica* 55 Roman   054"/>
              <a:sym typeface="12 pt. Helvetica* 85 Heavy   08"/>
            </a:endParaRPr>
          </a:p>
          <a:p>
            <a:pPr marL="0" lvl="1" indent="0">
              <a:spcBef>
                <a:spcPts val="600"/>
              </a:spcBef>
              <a:buSzTx/>
              <a:buFont typeface="Wingdings" pitchFamily="2" charset="2"/>
              <a:buChar char="§"/>
              <a:tabLst>
                <a:tab pos="342900" algn="l"/>
              </a:tabLst>
            </a:pPr>
            <a:endParaRPr lang="en-US" altLang="en-US" sz="2800" dirty="0">
              <a:solidFill>
                <a:srgbClr val="002060"/>
              </a:solidFill>
              <a:latin typeface="12 pt Helvetica* 55 Roman   054"/>
              <a:ea typeface="12 pt Helvetica* 55 Roman   054"/>
              <a:cs typeface="12 pt Helvetica* 55 Roman   054"/>
              <a:sym typeface="12 pt. Helvetica* 85 Heavy   08"/>
            </a:endParaRPr>
          </a:p>
          <a:p>
            <a:pPr marL="0" lvl="1" indent="0">
              <a:spcBef>
                <a:spcPts val="600"/>
              </a:spcBef>
              <a:buSzTx/>
              <a:buFontTx/>
              <a:buNone/>
              <a:tabLst>
                <a:tab pos="342900" algn="l"/>
              </a:tabLst>
            </a:pPr>
            <a:r>
              <a:rPr lang="en-US" altLang="en-US" sz="28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. Helvetica* 85 Heavy   08"/>
              </a:rPr>
              <a:t>Sigan</a:t>
            </a:r>
            <a:r>
              <a:rPr lang="en-US" altLang="en-US" sz="28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. Helvetica* 85 Heavy   08"/>
              </a:rPr>
              <a:t> un </a:t>
            </a:r>
            <a:r>
              <a:rPr lang="en-US" altLang="en-US" sz="28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. Helvetica* 85 Heavy   08"/>
              </a:rPr>
              <a:t>protocolo</a:t>
            </a:r>
            <a:r>
              <a:rPr lang="en-US" altLang="en-US" sz="28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. Helvetica* 85 Heavy   08"/>
              </a:rPr>
              <a:t> </a:t>
            </a:r>
            <a:r>
              <a:rPr lang="en-US" altLang="en-US" sz="28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. Helvetica* 85 Heavy   08"/>
              </a:rPr>
              <a:t>adecuado</a:t>
            </a:r>
            <a:r>
              <a:rPr lang="en-US" altLang="en-US" sz="28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. Helvetica* 85 Heavy   08"/>
              </a:rPr>
              <a:t> para </a:t>
            </a:r>
            <a:r>
              <a:rPr lang="en-US" altLang="en-US" sz="28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. Helvetica* 85 Heavy   08"/>
              </a:rPr>
              <a:t>transferir</a:t>
            </a:r>
            <a:r>
              <a:rPr lang="en-US" altLang="en-US" sz="28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. Helvetica* 85 Heavy   08"/>
              </a:rPr>
              <a:t> </a:t>
            </a:r>
            <a:r>
              <a:rPr lang="en-US" altLang="en-US" sz="28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. Helvetica* 85 Heavy   08"/>
              </a:rPr>
              <a:t>fondos</a:t>
            </a:r>
            <a:r>
              <a:rPr lang="en-US" altLang="en-US" sz="28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. Helvetica* 85 Heavy   08"/>
              </a:rPr>
              <a:t> (</a:t>
            </a:r>
            <a:r>
              <a:rPr lang="en-US" altLang="en-US" sz="28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. Helvetica* 85 Heavy   08"/>
              </a:rPr>
              <a:t>pregunten</a:t>
            </a:r>
            <a:r>
              <a:rPr lang="en-US" altLang="en-US" sz="28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. Helvetica* 85 Heavy   08"/>
              </a:rPr>
              <a:t> </a:t>
            </a:r>
            <a:r>
              <a:rPr lang="en-US" altLang="en-US" sz="28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. Helvetica* 85 Heavy   08"/>
              </a:rPr>
              <a:t>en</a:t>
            </a:r>
            <a:r>
              <a:rPr lang="en-US" altLang="en-US" sz="28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. Helvetica* 85 Heavy   08"/>
              </a:rPr>
              <a:t> </a:t>
            </a:r>
            <a:r>
              <a:rPr lang="en-US" altLang="en-US" sz="28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. Helvetica* 85 Heavy   08"/>
              </a:rPr>
              <a:t>su</a:t>
            </a:r>
            <a:r>
              <a:rPr lang="en-US" altLang="en-US" sz="28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. Helvetica* 85 Heavy   08"/>
              </a:rPr>
              <a:t> banco </a:t>
            </a:r>
            <a:r>
              <a:rPr lang="en-US" altLang="en-US" sz="28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. Helvetica* 85 Heavy   08"/>
              </a:rPr>
              <a:t>cómo</a:t>
            </a:r>
            <a:r>
              <a:rPr lang="en-US" altLang="en-US" sz="28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. Helvetica* 85 Heavy   08"/>
              </a:rPr>
              <a:t> se genera un </a:t>
            </a:r>
            <a:r>
              <a:rPr lang="en-US" altLang="en-US" sz="28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. Helvetica* 85 Heavy   08"/>
              </a:rPr>
              <a:t>registro</a:t>
            </a:r>
            <a:r>
              <a:rPr lang="en-US" altLang="en-US" sz="28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. Helvetica* 85 Heavy   08"/>
              </a:rPr>
              <a:t> de </a:t>
            </a:r>
            <a:r>
              <a:rPr lang="en-US" altLang="en-US" sz="28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. Helvetica* 85 Heavy   08"/>
              </a:rPr>
              <a:t>actividad</a:t>
            </a:r>
            <a:r>
              <a:rPr lang="en-US" altLang="en-US" sz="28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. Helvetica* 85 Heavy   08"/>
              </a:rPr>
              <a:t>)</a:t>
            </a:r>
          </a:p>
          <a:p>
            <a:pPr marL="0" lvl="1" indent="0">
              <a:spcBef>
                <a:spcPts val="600"/>
              </a:spcBef>
              <a:buSzTx/>
              <a:buFont typeface="Wingdings" pitchFamily="2" charset="2"/>
              <a:buChar char="§"/>
              <a:tabLst>
                <a:tab pos="342900" algn="l"/>
              </a:tabLst>
            </a:pPr>
            <a:endParaRPr lang="en-US" altLang="en-US" sz="2800" dirty="0">
              <a:solidFill>
                <a:srgbClr val="002060"/>
              </a:solidFill>
              <a:latin typeface="12 pt Helvetica* 55 Roman   054"/>
              <a:ea typeface="12 pt Helvetica* 55 Roman   054"/>
              <a:cs typeface="12 pt Helvetica* 55 Roman   054"/>
              <a:sym typeface="12 pt. Helvetica* 85 Heavy   08"/>
            </a:endParaRPr>
          </a:p>
          <a:p>
            <a:pPr marL="0" lvl="1" indent="0">
              <a:spcBef>
                <a:spcPts val="600"/>
              </a:spcBef>
              <a:buSzTx/>
              <a:buFontTx/>
              <a:buNone/>
              <a:tabLst>
                <a:tab pos="342900" algn="l"/>
              </a:tabLst>
            </a:pPr>
            <a:endParaRPr lang="en-US" altLang="en-US" sz="2800" dirty="0">
              <a:solidFill>
                <a:srgbClr val="002060"/>
              </a:solidFill>
              <a:latin typeface="12 pt Helvetica* 55 Roman   054"/>
              <a:ea typeface="12 pt Helvetica* 55 Roman   054"/>
              <a:cs typeface="12 pt Helvetica* 55 Roman   054"/>
              <a:sym typeface="12 pt. Helvetica* 85 Heavy   08"/>
            </a:endParaRPr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hape 54"/>
          <p:cNvSpPr>
            <a:spLocks noGrp="1"/>
          </p:cNvSpPr>
          <p:nvPr>
            <p:ph type="title"/>
          </p:nvPr>
        </p:nvSpPr>
        <p:spPr>
          <a:xfrm>
            <a:off x="557213" y="481013"/>
            <a:ext cx="8229600" cy="609600"/>
          </a:xfrm>
        </p:spPr>
        <p:txBody>
          <a:bodyPr lIns="0" tIns="0" rIns="0" bIns="0"/>
          <a:lstStyle/>
          <a:p>
            <a:r>
              <a:rPr lang="en-US" altLang="en-US" b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Servicios bancarios adicionales</a:t>
            </a:r>
          </a:p>
        </p:txBody>
      </p:sp>
      <p:sp>
        <p:nvSpPr>
          <p:cNvPr id="13315" name="Shape 55"/>
          <p:cNvSpPr>
            <a:spLocks noGrp="1"/>
          </p:cNvSpPr>
          <p:nvPr>
            <p:ph type="body" idx="1"/>
          </p:nvPr>
        </p:nvSpPr>
        <p:spPr>
          <a:xfrm>
            <a:off x="528638" y="1141413"/>
            <a:ext cx="8229600" cy="4267200"/>
          </a:xfrm>
        </p:spPr>
        <p:txBody>
          <a:bodyPr lIns="0" tIns="0" rIns="0" bIns="0"/>
          <a:lstStyle/>
          <a:p>
            <a:pPr>
              <a:spcBef>
                <a:spcPts val="713"/>
              </a:spcBef>
              <a:buSzTx/>
              <a:buFontTx/>
              <a:buNone/>
            </a:pPr>
            <a:r>
              <a:rPr lang="en-US" altLang="en-US" b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Servicios de nómina</a:t>
            </a:r>
            <a:r>
              <a:rPr lang="en-US" altLang="en-US" b="1"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</a:p>
          <a:p>
            <a:pPr marL="400050" lvl="1" indent="-400050">
              <a:spcBef>
                <a:spcPts val="600"/>
              </a:spcBef>
              <a:buSzTx/>
              <a:buFont typeface="Wingdings" pitchFamily="2" charset="2"/>
              <a:buChar char="§"/>
            </a:pPr>
            <a:r>
              <a:rPr lang="en-US" altLang="en-US" sz="280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Prevención de posibles fraudes o falsificaciones</a:t>
            </a:r>
          </a:p>
          <a:p>
            <a:pPr marL="400050" lvl="1" indent="-400050">
              <a:spcBef>
                <a:spcPts val="600"/>
              </a:spcBef>
              <a:buSzTx/>
              <a:buFont typeface="Wingdings" pitchFamily="2" charset="2"/>
              <a:buChar char="§"/>
            </a:pPr>
            <a:r>
              <a:rPr lang="en-US" altLang="en-US" sz="280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Mantenimiento de registros</a:t>
            </a:r>
          </a:p>
          <a:p>
            <a:pPr marL="400050" lvl="1" indent="-400050">
              <a:spcBef>
                <a:spcPts val="600"/>
              </a:spcBef>
              <a:buSzTx/>
              <a:buFont typeface="Wingdings" pitchFamily="2" charset="2"/>
              <a:buChar char="§"/>
            </a:pPr>
            <a:r>
              <a:rPr lang="en-US" altLang="en-US" sz="280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Depósito directo</a:t>
            </a:r>
          </a:p>
        </p:txBody>
      </p:sp>
      <p:pic>
        <p:nvPicPr>
          <p:cNvPr id="56" name="image10.jpg" descr="C:\Users\Bruce Soule\Desktop\Current Projects\FDIC PowerPoint\Unit 4 - Banking Services\iStockphoto\iStock_000016412939XSmall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4799013" y="3429000"/>
            <a:ext cx="3908425" cy="2590800"/>
          </a:xfrm>
          <a:prstGeom prst="rect">
            <a:avLst/>
          </a:prstGeom>
          <a:ln>
            <a:solidFill/>
          </a:ln>
          <a:effectLst>
            <a:outerShdw blurRad="50800" dist="38100" dir="2700000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hape 59"/>
          <p:cNvSpPr>
            <a:spLocks noGrp="1"/>
          </p:cNvSpPr>
          <p:nvPr>
            <p:ph type="body" idx="1"/>
          </p:nvPr>
        </p:nvSpPr>
        <p:spPr>
          <a:xfrm>
            <a:off x="557213" y="1119188"/>
            <a:ext cx="8229600" cy="5257800"/>
          </a:xfrm>
        </p:spPr>
        <p:txBody>
          <a:bodyPr lIns="0" tIns="0" rIns="0" bIns="0"/>
          <a:lstStyle/>
          <a:p>
            <a:pPr>
              <a:spcBef>
                <a:spcPts val="713"/>
              </a:spcBef>
              <a:buSzTx/>
              <a:buFontTx/>
              <a:buNone/>
            </a:pPr>
            <a:r>
              <a:rPr lang="en-US" altLang="en-US" b="1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Servicios</a:t>
            </a:r>
            <a:r>
              <a:rPr lang="en-US" altLang="en-US" b="1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de </a:t>
            </a:r>
            <a:r>
              <a:rPr lang="en-US" altLang="en-US" b="1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administración</a:t>
            </a:r>
            <a:r>
              <a:rPr lang="en-US" altLang="en-US" b="1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del </a:t>
            </a:r>
            <a:r>
              <a:rPr lang="en-US" altLang="en-US" b="1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efectivo</a:t>
            </a:r>
            <a:endParaRPr lang="en-US" altLang="en-US" b="1" dirty="0">
              <a:latin typeface="12 pt. Helvetica* 85 Heavy   08"/>
              <a:ea typeface="12 pt. Helvetica* 85 Heavy   08"/>
              <a:cs typeface="12 pt. Helvetica* 85 Heavy   08"/>
              <a:sym typeface="12 pt. Helvetica* 85 Heavy   08"/>
            </a:endParaRPr>
          </a:p>
          <a:p>
            <a:pPr marL="400050" lvl="1" indent="-400050">
              <a:spcBef>
                <a:spcPts val="600"/>
              </a:spcBef>
              <a:buSzTx/>
              <a:buFont typeface="Wingdings" pitchFamily="2" charset="2"/>
              <a:buChar char="§"/>
            </a:pPr>
            <a:r>
              <a:rPr lang="en-US" altLang="en-US" sz="28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Cuenta</a:t>
            </a:r>
            <a:r>
              <a:rPr lang="en-US" altLang="en-US" sz="28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 de </a:t>
            </a:r>
            <a:r>
              <a:rPr lang="en-US" altLang="en-US" sz="28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inversión</a:t>
            </a:r>
            <a:r>
              <a:rPr lang="en-US" altLang="en-US" sz="28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 de </a:t>
            </a:r>
            <a:r>
              <a:rPr lang="en-US" altLang="en-US" sz="28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transferencia</a:t>
            </a:r>
            <a:r>
              <a:rPr lang="en-US" altLang="en-US" sz="28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 </a:t>
            </a:r>
            <a:r>
              <a:rPr lang="en-US" altLang="en-US" sz="28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automática</a:t>
            </a:r>
            <a:endParaRPr lang="en-US" altLang="en-US" sz="2800" dirty="0">
              <a:solidFill>
                <a:srgbClr val="002060"/>
              </a:solidFill>
              <a:latin typeface="12 pt Helvetica* 55 Roman   054"/>
              <a:ea typeface="12 pt Helvetica* 55 Roman   054"/>
              <a:cs typeface="12 pt Helvetica* 55 Roman   054"/>
              <a:sym typeface="12 pt Helvetica* 55 Roman   054"/>
            </a:endParaRPr>
          </a:p>
          <a:p>
            <a:pPr marL="400050" lvl="1" indent="-400050">
              <a:spcBef>
                <a:spcPts val="600"/>
              </a:spcBef>
              <a:buSzTx/>
              <a:buFont typeface="Wingdings" pitchFamily="2" charset="2"/>
              <a:buChar char="§"/>
            </a:pPr>
            <a:r>
              <a:rPr lang="en-US" altLang="en-US" sz="28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Otras</a:t>
            </a:r>
            <a:r>
              <a:rPr lang="en-US" altLang="en-US" sz="28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 </a:t>
            </a:r>
            <a:r>
              <a:rPr lang="en-US" altLang="en-US" sz="28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cuentas</a:t>
            </a:r>
            <a:r>
              <a:rPr lang="en-US" altLang="en-US" sz="28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 de </a:t>
            </a:r>
            <a:r>
              <a:rPr lang="en-US" altLang="en-US" sz="28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transferencia</a:t>
            </a:r>
            <a:r>
              <a:rPr lang="en-US" altLang="en-US" sz="28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 </a:t>
            </a:r>
            <a:r>
              <a:rPr lang="en-US" altLang="en-US" sz="28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automática</a:t>
            </a:r>
            <a:endParaRPr lang="en-US" altLang="en-US" sz="2800" dirty="0">
              <a:solidFill>
                <a:srgbClr val="002060"/>
              </a:solidFill>
              <a:latin typeface="12 pt Helvetica* 55 Roman   054"/>
              <a:ea typeface="12 pt Helvetica* 55 Roman   054"/>
              <a:cs typeface="12 pt Helvetica* 55 Roman   054"/>
              <a:sym typeface="12 pt Helvetica* 55 Roman   054"/>
            </a:endParaRPr>
          </a:p>
          <a:p>
            <a:pPr marL="400050" lvl="1" indent="-400050">
              <a:spcBef>
                <a:spcPts val="600"/>
              </a:spcBef>
              <a:buSzTx/>
              <a:buFont typeface="Wingdings" pitchFamily="2" charset="2"/>
              <a:buChar char="§"/>
            </a:pPr>
            <a:r>
              <a:rPr lang="en-US" altLang="en-US" sz="28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Transferencia</a:t>
            </a:r>
            <a:r>
              <a:rPr lang="en-US" altLang="en-US" sz="28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 de </a:t>
            </a:r>
            <a:r>
              <a:rPr lang="en-US" altLang="en-US" sz="28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fondos</a:t>
            </a:r>
            <a:r>
              <a:rPr lang="en-US" altLang="en-US" sz="28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 </a:t>
            </a:r>
            <a:r>
              <a:rPr lang="en-US" altLang="en-US" sz="28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por</a:t>
            </a:r>
            <a:r>
              <a:rPr lang="en-US" altLang="en-US" sz="28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 Internet</a:t>
            </a:r>
          </a:p>
          <a:p>
            <a:pPr marL="400050" lvl="1" indent="-400050">
              <a:spcBef>
                <a:spcPts val="600"/>
              </a:spcBef>
              <a:buSzTx/>
              <a:buFont typeface="Wingdings" pitchFamily="2" charset="2"/>
              <a:buChar char="§"/>
            </a:pPr>
            <a:r>
              <a:rPr lang="en-US" altLang="en-US" sz="28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Servicio</a:t>
            </a:r>
            <a:r>
              <a:rPr lang="en-US" altLang="en-US" sz="28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 de </a:t>
            </a:r>
            <a:r>
              <a:rPr lang="en-US" altLang="en-US" sz="28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buzón</a:t>
            </a:r>
            <a:r>
              <a:rPr lang="en-US" altLang="en-US" sz="28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 de </a:t>
            </a:r>
            <a:r>
              <a:rPr lang="en-US" altLang="en-US" sz="28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pago</a:t>
            </a:r>
            <a:endParaRPr lang="en-US" altLang="en-US" sz="2800" dirty="0">
              <a:solidFill>
                <a:srgbClr val="002060"/>
              </a:solidFill>
              <a:latin typeface="12 pt Helvetica* 55 Roman   054"/>
              <a:ea typeface="12 pt Helvetica* 55 Roman   054"/>
              <a:cs typeface="12 pt Helvetica* 55 Roman   054"/>
              <a:sym typeface="12 pt Helvetica* 55 Roman   054"/>
            </a:endParaRPr>
          </a:p>
          <a:p>
            <a:pPr marL="400050" lvl="1" indent="-400050">
              <a:spcBef>
                <a:spcPts val="600"/>
              </a:spcBef>
              <a:buSzTx/>
              <a:buFont typeface="Wingdings" pitchFamily="2" charset="2"/>
              <a:buChar char="§"/>
            </a:pPr>
            <a:r>
              <a:rPr lang="en-US" altLang="en-US" sz="28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Pago </a:t>
            </a:r>
            <a:r>
              <a:rPr lang="en-US" altLang="en-US" sz="28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positivo</a:t>
            </a:r>
            <a:endParaRPr lang="en-US" altLang="en-US" sz="2800" dirty="0">
              <a:solidFill>
                <a:srgbClr val="002060"/>
              </a:solidFill>
              <a:latin typeface="12 pt Helvetica* 55 Roman   054"/>
              <a:ea typeface="12 pt Helvetica* 55 Roman   054"/>
              <a:cs typeface="12 pt Helvetica* 55 Roman   054"/>
              <a:sym typeface="12 pt Helvetica* 55 Roman   054"/>
            </a:endParaRPr>
          </a:p>
        </p:txBody>
      </p:sp>
      <p:pic>
        <p:nvPicPr>
          <p:cNvPr id="60" name="image11.jpeg" descr="C:\Users\Bruce Soule\Desktop\Current Projects\FDIC PowerPoint\Unit 4 - Banking Services\iStockphoto\iStock_000017654852XSmall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5310554" y="3710354"/>
            <a:ext cx="3381009" cy="2328496"/>
          </a:xfrm>
          <a:prstGeom prst="rect">
            <a:avLst/>
          </a:prstGeom>
          <a:ln>
            <a:solidFill/>
          </a:ln>
          <a:effectLst>
            <a:outerShdw blurRad="50800" dist="38100" dir="2700000" rotWithShape="0">
              <a:srgbClr val="000000">
                <a:alpha val="40000"/>
              </a:srgbClr>
            </a:outerShdw>
          </a:effectLst>
        </p:spPr>
      </p:pic>
      <p:sp>
        <p:nvSpPr>
          <p:cNvPr id="14340" name="Shape 61"/>
          <p:cNvSpPr>
            <a:spLocks noChangeArrowheads="1"/>
          </p:cNvSpPr>
          <p:nvPr/>
        </p:nvSpPr>
        <p:spPr bwMode="auto">
          <a:xfrm>
            <a:off x="808038" y="4800600"/>
            <a:ext cx="3452812" cy="1077913"/>
          </a:xfrm>
          <a:prstGeom prst="rect">
            <a:avLst/>
          </a:prstGeom>
          <a:solidFill>
            <a:srgbClr val="C1961C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45719" rIns="45719">
            <a:spAutoFit/>
          </a:bodyPr>
          <a:lstStyle/>
          <a:p>
            <a:pPr marL="0" lvl="1" algn="ctr">
              <a:buSzPct val="100000"/>
            </a:pPr>
            <a:r>
              <a:rPr lang="en-US" altLang="en-US" sz="3200">
                <a:solidFill>
                  <a:srgbClr val="000000"/>
                </a:solidFill>
                <a:latin typeface="Helvetica" pitchFamily="34" charset="0"/>
                <a:ea typeface="12 pt. Helvetica* 85 Heavy   08"/>
                <a:cs typeface="12 pt. Helvetica* 85 Heavy   08"/>
                <a:sym typeface="12 pt. Helvetica* 85 Heavy   08"/>
              </a:rPr>
              <a:t>Consulten </a:t>
            </a:r>
            <a:br>
              <a:rPr lang="en-US" altLang="en-US" sz="3200">
                <a:solidFill>
                  <a:srgbClr val="000000"/>
                </a:solidFill>
                <a:latin typeface="Helvetica" pitchFamily="34" charset="0"/>
                <a:ea typeface="12 pt. Helvetica* 85 Heavy   08"/>
                <a:cs typeface="12 pt. Helvetica* 85 Heavy   08"/>
                <a:sym typeface="12 pt. Helvetica* 85 Heavy   08"/>
              </a:rPr>
            </a:br>
            <a:r>
              <a:rPr lang="en-US" altLang="en-US" sz="3200">
                <a:solidFill>
                  <a:srgbClr val="000000"/>
                </a:solidFill>
                <a:latin typeface="Helvetica" pitchFamily="34" charset="0"/>
                <a:ea typeface="12 pt. Helvetica* 85 Heavy   08"/>
                <a:cs typeface="12 pt. Helvetica* 85 Heavy   08"/>
                <a:sym typeface="12 pt. Helvetica* 85 Heavy   08"/>
              </a:rPr>
              <a:t>con su banco</a:t>
            </a:r>
          </a:p>
        </p:txBody>
      </p:sp>
      <p:sp>
        <p:nvSpPr>
          <p:cNvPr id="14341" name="Shape 54"/>
          <p:cNvSpPr>
            <a:spLocks noGrp="1"/>
          </p:cNvSpPr>
          <p:nvPr>
            <p:ph type="title"/>
          </p:nvPr>
        </p:nvSpPr>
        <p:spPr>
          <a:xfrm>
            <a:off x="557213" y="481013"/>
            <a:ext cx="8229600" cy="609600"/>
          </a:xfrm>
        </p:spPr>
        <p:txBody>
          <a:bodyPr lIns="0" tIns="0" rIns="0" bIns="0"/>
          <a:lstStyle/>
          <a:p>
            <a:r>
              <a:rPr lang="en-US" altLang="en-US" b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Servicios bancarios adicionales</a:t>
            </a:r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hape 63"/>
          <p:cNvSpPr>
            <a:spLocks noGrp="1"/>
          </p:cNvSpPr>
          <p:nvPr>
            <p:ph type="title"/>
          </p:nvPr>
        </p:nvSpPr>
        <p:spPr>
          <a:xfrm>
            <a:off x="514350" y="481013"/>
            <a:ext cx="8229600" cy="609600"/>
          </a:xfrm>
        </p:spPr>
        <p:txBody>
          <a:bodyPr lIns="0" tIns="0" rIns="0" bIns="0"/>
          <a:lstStyle/>
          <a:p>
            <a:r>
              <a:rPr lang="en-US" altLang="en-US" b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Aspectos fundamentales de la banca comercial</a:t>
            </a:r>
          </a:p>
        </p:txBody>
      </p:sp>
      <p:sp>
        <p:nvSpPr>
          <p:cNvPr id="15363" name="Shape 64"/>
          <p:cNvSpPr>
            <a:spLocks noGrp="1"/>
          </p:cNvSpPr>
          <p:nvPr>
            <p:ph type="body" idx="1"/>
          </p:nvPr>
        </p:nvSpPr>
        <p:spPr>
          <a:xfrm>
            <a:off x="542925" y="1760538"/>
            <a:ext cx="8394700" cy="3625850"/>
          </a:xfrm>
        </p:spPr>
        <p:txBody>
          <a:bodyPr lIns="0" tIns="0" rIns="0" bIns="0"/>
          <a:lstStyle/>
          <a:p>
            <a:pPr>
              <a:spcBef>
                <a:spcPts val="713"/>
              </a:spcBef>
              <a:buSzTx/>
              <a:buFontTx/>
              <a:buNone/>
            </a:pPr>
            <a:r>
              <a:rPr lang="en-US" altLang="en-US" b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Cuentas de ahorro y certificados de depósito</a:t>
            </a:r>
          </a:p>
          <a:p>
            <a:pPr marL="400050" lvl="1" indent="-400050">
              <a:spcBef>
                <a:spcPts val="600"/>
              </a:spcBef>
              <a:buSzTx/>
              <a:buFont typeface="Wingdings" pitchFamily="2" charset="2"/>
              <a:buChar char="§"/>
            </a:pPr>
            <a:r>
              <a:rPr lang="en-US" altLang="en-US" sz="280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Cuentas de ahorro: limitaciones en los retiros y tipos de cuentas</a:t>
            </a:r>
          </a:p>
          <a:p>
            <a:pPr marL="400050" lvl="1" indent="-400050">
              <a:spcBef>
                <a:spcPts val="600"/>
              </a:spcBef>
              <a:buSzTx/>
              <a:buFont typeface="Wingdings" pitchFamily="2" charset="2"/>
              <a:buChar char="§"/>
            </a:pPr>
            <a:r>
              <a:rPr lang="en-US" altLang="en-US" sz="280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Certificados de depósito</a:t>
            </a:r>
          </a:p>
        </p:txBody>
      </p:sp>
      <p:pic>
        <p:nvPicPr>
          <p:cNvPr id="65" name="image12.jpg" descr="C:\Users\Bruce Soule\Desktop\Current Projects\FDIC PowerPoint\Unit 4 - Banking Services\iStockphoto\iStock_000006648978XSmall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5148263" y="3581400"/>
            <a:ext cx="3754437" cy="2492375"/>
          </a:xfrm>
          <a:prstGeom prst="rect">
            <a:avLst/>
          </a:prstGeom>
          <a:ln>
            <a:solidFill/>
          </a:ln>
          <a:effectLst>
            <a:outerShdw blurRad="50800" dist="38100" dir="2700000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image13.png" descr="C:\Users\Bruce Soule\Desktop\Current Projects\FDIC PowerPoint\Unit 4 - Banking Services\iStockphoto\iStock_000015704993XSma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3313" y="1981200"/>
            <a:ext cx="4230687" cy="4217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16387" name="Shape 68"/>
          <p:cNvSpPr>
            <a:spLocks noGrp="1"/>
          </p:cNvSpPr>
          <p:nvPr>
            <p:ph type="body" idx="1"/>
          </p:nvPr>
        </p:nvSpPr>
        <p:spPr>
          <a:xfrm>
            <a:off x="542925" y="1760538"/>
            <a:ext cx="8229600" cy="4267200"/>
          </a:xfrm>
        </p:spPr>
        <p:txBody>
          <a:bodyPr lIns="0" tIns="0" rIns="0" bIns="0"/>
          <a:lstStyle/>
          <a:p>
            <a:pPr marL="0" indent="0">
              <a:spcBef>
                <a:spcPts val="713"/>
              </a:spcBef>
              <a:buSzTx/>
              <a:buFontTx/>
              <a:buNone/>
            </a:pPr>
            <a:r>
              <a:rPr lang="en-US" altLang="en-US" b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Acceso a las cuentas empresariales</a:t>
            </a:r>
            <a:r>
              <a:rPr lang="en-US" altLang="en-US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</a:p>
          <a:p>
            <a:pPr marL="400050" lvl="1" indent="-400050">
              <a:spcBef>
                <a:spcPts val="600"/>
              </a:spcBef>
              <a:buSzTx/>
              <a:buFont typeface="Wingdings" pitchFamily="2" charset="2"/>
              <a:buChar char="§"/>
            </a:pPr>
            <a:r>
              <a:rPr lang="en-US" altLang="en-US" sz="280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Depósito de las ventas con</a:t>
            </a:r>
            <a:br>
              <a:rPr lang="en-US" altLang="en-US" sz="280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</a:br>
            <a:r>
              <a:rPr lang="en-US" altLang="en-US" sz="280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un escáner de depósito remoto</a:t>
            </a:r>
          </a:p>
          <a:p>
            <a:pPr marL="400050" lvl="1" indent="-400050">
              <a:spcBef>
                <a:spcPts val="600"/>
              </a:spcBef>
              <a:buSzTx/>
              <a:buFont typeface="Wingdings" pitchFamily="2" charset="2"/>
              <a:buChar char="§"/>
            </a:pPr>
            <a:r>
              <a:rPr lang="en-US" altLang="en-US" sz="280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Acceso en línea</a:t>
            </a:r>
          </a:p>
        </p:txBody>
      </p:sp>
      <p:sp>
        <p:nvSpPr>
          <p:cNvPr id="2" name="Rectangle 1"/>
          <p:cNvSpPr/>
          <p:nvPr/>
        </p:nvSpPr>
        <p:spPr>
          <a:xfrm>
            <a:off x="552450" y="4365625"/>
            <a:ext cx="4360863" cy="1200150"/>
          </a:xfrm>
          <a:prstGeom prst="rect">
            <a:avLst/>
          </a:prstGeom>
          <a:solidFill>
            <a:srgbClr val="C1961C"/>
          </a:solidFill>
          <a:ln w="25400" cap="flat">
            <a:noFill/>
            <a:prstDash val="solid"/>
            <a:bevel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lIns="45719" tIns="45719" rIns="45719" bIns="45719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algn="ctr">
              <a:buSzPct val="100000"/>
              <a:defRPr/>
            </a:pPr>
            <a:r>
              <a:rPr lang="en-US" altLang="en-US" sz="3200" dirty="0">
                <a:solidFill>
                  <a:srgbClr val="000000"/>
                </a:solidFill>
                <a:latin typeface="Helvetica" panose="020B0604020202020204" pitchFamily="34" charset="0"/>
              </a:rPr>
              <a:t>¡</a:t>
            </a:r>
            <a:r>
              <a:rPr lang="en-US" altLang="en-US" sz="3200" dirty="0" err="1">
                <a:solidFill>
                  <a:srgbClr val="000000"/>
                </a:solidFill>
                <a:latin typeface="Helvetica" panose="020B0604020202020204" pitchFamily="34" charset="0"/>
              </a:rPr>
              <a:t>Cuidado</a:t>
            </a:r>
            <a:r>
              <a:rPr lang="en-US" altLang="en-US" sz="3200" dirty="0">
                <a:solidFill>
                  <a:srgbClr val="000000"/>
                </a:solidFill>
                <a:latin typeface="Helvetica" panose="020B0604020202020204" pitchFamily="34" charset="0"/>
              </a:rPr>
              <a:t> con el </a:t>
            </a:r>
            <a:br>
              <a:rPr lang="en-US" altLang="en-US" sz="3200" dirty="0">
                <a:solidFill>
                  <a:srgbClr val="000000"/>
                </a:solidFill>
                <a:latin typeface="Helvetica" panose="020B0604020202020204" pitchFamily="34" charset="0"/>
              </a:rPr>
            </a:br>
            <a:r>
              <a:rPr lang="en-US" altLang="en-US" sz="3200" dirty="0" err="1">
                <a:solidFill>
                  <a:srgbClr val="000000"/>
                </a:solidFill>
                <a:latin typeface="Helvetica" panose="020B0604020202020204" pitchFamily="34" charset="0"/>
              </a:rPr>
              <a:t>robo</a:t>
            </a:r>
            <a:r>
              <a:rPr lang="en-US" altLang="en-US" sz="3200" dirty="0">
                <a:solidFill>
                  <a:srgbClr val="000000"/>
                </a:solidFill>
                <a:latin typeface="Helvetica" panose="020B0604020202020204" pitchFamily="34" charset="0"/>
              </a:rPr>
              <a:t> </a:t>
            </a:r>
            <a:r>
              <a:rPr lang="en-US" altLang="en-US" sz="3200" dirty="0" err="1">
                <a:solidFill>
                  <a:srgbClr val="000000"/>
                </a:solidFill>
                <a:latin typeface="Helvetica" panose="020B0604020202020204" pitchFamily="34" charset="0"/>
              </a:rPr>
              <a:t>en</a:t>
            </a:r>
            <a:r>
              <a:rPr lang="en-US" altLang="en-US" sz="3200" dirty="0">
                <a:solidFill>
                  <a:srgbClr val="000000"/>
                </a:solidFill>
                <a:latin typeface="Helvetica" panose="020B0604020202020204" pitchFamily="34" charset="0"/>
              </a:rPr>
              <a:t> </a:t>
            </a:r>
            <a:r>
              <a:rPr lang="en-US" altLang="en-US" sz="3200" dirty="0" err="1">
                <a:solidFill>
                  <a:srgbClr val="000000"/>
                </a:solidFill>
                <a:latin typeface="Helvetica" panose="020B0604020202020204" pitchFamily="34" charset="0"/>
              </a:rPr>
              <a:t>línea</a:t>
            </a:r>
            <a:r>
              <a:rPr lang="en-US" altLang="en-US" sz="3200" dirty="0">
                <a:solidFill>
                  <a:srgbClr val="000000"/>
                </a:solidFill>
                <a:latin typeface="Helvetica" panose="020B0604020202020204" pitchFamily="34" charset="0"/>
              </a:rPr>
              <a:t>!</a:t>
            </a:r>
          </a:p>
        </p:txBody>
      </p:sp>
      <p:sp>
        <p:nvSpPr>
          <p:cNvPr id="16389" name="Shape 63"/>
          <p:cNvSpPr>
            <a:spLocks noGrp="1"/>
          </p:cNvSpPr>
          <p:nvPr>
            <p:ph type="title"/>
          </p:nvPr>
        </p:nvSpPr>
        <p:spPr>
          <a:xfrm>
            <a:off x="514350" y="495300"/>
            <a:ext cx="8229600" cy="609600"/>
          </a:xfrm>
        </p:spPr>
        <p:txBody>
          <a:bodyPr lIns="0" tIns="0" rIns="0" bIns="0"/>
          <a:lstStyle/>
          <a:p>
            <a:r>
              <a:rPr lang="en-US" altLang="en-US" b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Aspectos fundamentales de </a:t>
            </a:r>
            <a:br>
              <a:rPr lang="en-US" altLang="en-US" b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</a:br>
            <a:r>
              <a:rPr lang="en-US" altLang="en-US" b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la banca comercial</a:t>
            </a:r>
          </a:p>
        </p:txBody>
      </p:sp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r>
              <a:rPr lang="en-US" altLang="en-US" b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Seguro de depósitos en detalle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546100" y="1112838"/>
            <a:ext cx="8229600" cy="1143000"/>
          </a:xfrm>
        </p:spPr>
        <p:txBody>
          <a:bodyPr/>
          <a:lstStyle/>
          <a:p>
            <a:pPr marL="0" indent="0">
              <a:spcBef>
                <a:spcPts val="713"/>
              </a:spcBef>
              <a:buSzTx/>
              <a:buFontTx/>
              <a:buNone/>
            </a:pPr>
            <a:r>
              <a:rPr lang="en-US" altLang="en-US" b="1">
                <a:latin typeface="Helvetica" pitchFamily="34" charset="0"/>
                <a:ea typeface="12 pt. Helvetica* 85 Heavy   08"/>
                <a:cs typeface="12 pt. Helvetica* 85 Heavy   08"/>
                <a:sym typeface="12 pt. Helvetica* 85 Heavy   08"/>
              </a:rPr>
              <a:t>El seguro de depósitos cubren negocios que son:</a:t>
            </a:r>
          </a:p>
        </p:txBody>
      </p:sp>
      <p:pic>
        <p:nvPicPr>
          <p:cNvPr id="17412" name="Picture 2" descr="FDIC Teller Sig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4795838"/>
            <a:ext cx="2987675" cy="127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Rectangle 3"/>
          <p:cNvSpPr>
            <a:spLocks noChangeArrowheads="1"/>
          </p:cNvSpPr>
          <p:nvPr/>
        </p:nvSpPr>
        <p:spPr bwMode="auto">
          <a:xfrm>
            <a:off x="528638" y="2120900"/>
            <a:ext cx="8077200" cy="255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511175" lvl="1" indent="-457200">
              <a:spcAft>
                <a:spcPts val="600"/>
              </a:spcAft>
              <a:buFont typeface="Wingdings" pitchFamily="2" charset="2"/>
              <a:buChar char="§"/>
            </a:pPr>
            <a:r>
              <a:rPr lang="en-US" altLang="en-US" sz="3000">
                <a:solidFill>
                  <a:srgbClr val="132F5A"/>
                </a:solidFill>
                <a:latin typeface="Helvetica" pitchFamily="34" charset="0"/>
              </a:rPr>
              <a:t>N</a:t>
            </a:r>
            <a:r>
              <a:rPr lang="en-US" altLang="en-US" sz="3000">
                <a:solidFill>
                  <a:srgbClr val="002060"/>
                </a:solidFill>
                <a:latin typeface="Helvetica" pitchFamily="34" charset="0"/>
                <a:ea typeface="12 pt Helvetica* 55 Roman   054"/>
                <a:cs typeface="12 pt Helvetica* 55 Roman   054"/>
                <a:sym typeface="12 pt. Helvetica* 85 Heavy   08"/>
              </a:rPr>
              <a:t>egocios</a:t>
            </a:r>
            <a:r>
              <a:rPr lang="en-US" altLang="en-US" sz="3000">
                <a:solidFill>
                  <a:srgbClr val="132F5A"/>
                </a:solidFill>
                <a:latin typeface="Helvetica" pitchFamily="34" charset="0"/>
              </a:rPr>
              <a:t> unipersonales</a:t>
            </a:r>
          </a:p>
          <a:p>
            <a:pPr marL="511175" lvl="1" indent="-457200">
              <a:spcAft>
                <a:spcPts val="600"/>
              </a:spcAft>
              <a:buFont typeface="Wingdings" pitchFamily="2" charset="2"/>
              <a:buChar char="§"/>
            </a:pPr>
            <a:r>
              <a:rPr lang="en-US" altLang="en-US" sz="3000">
                <a:solidFill>
                  <a:srgbClr val="132F5A"/>
                </a:solidFill>
                <a:latin typeface="Helvetica" pitchFamily="34" charset="0"/>
              </a:rPr>
              <a:t>Corporaciones, sociedades y asociaciones no incorporadas como asociaciones con y sin fines de lucro</a:t>
            </a:r>
          </a:p>
          <a:p>
            <a:pPr marL="511175" lvl="1" indent="-457200">
              <a:spcAft>
                <a:spcPts val="600"/>
              </a:spcAft>
              <a:buFont typeface="Wingdings" pitchFamily="2" charset="2"/>
              <a:buChar char="§"/>
            </a:pPr>
            <a:r>
              <a:rPr lang="en-US" altLang="en-US" sz="3000">
                <a:solidFill>
                  <a:srgbClr val="132F5A"/>
                </a:solidFill>
                <a:latin typeface="Helvetica" pitchFamily="34" charset="0"/>
              </a:rPr>
              <a:t>Cuentas fiduciarias </a:t>
            </a:r>
          </a:p>
        </p:txBody>
      </p: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hape 72"/>
          <p:cNvSpPr>
            <a:spLocks noGrp="1"/>
          </p:cNvSpPr>
          <p:nvPr>
            <p:ph type="title"/>
          </p:nvPr>
        </p:nvSpPr>
        <p:spPr>
          <a:xfrm>
            <a:off x="528638" y="495300"/>
            <a:ext cx="8229600" cy="609600"/>
          </a:xfrm>
        </p:spPr>
        <p:txBody>
          <a:bodyPr lIns="0" tIns="0" rIns="0" bIns="0"/>
          <a:lstStyle/>
          <a:p>
            <a:r>
              <a:rPr lang="en-US" altLang="en-US" b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Servicios bancarios adicionales</a:t>
            </a:r>
          </a:p>
        </p:txBody>
      </p:sp>
      <p:sp>
        <p:nvSpPr>
          <p:cNvPr id="18435" name="Shape 73"/>
          <p:cNvSpPr>
            <a:spLocks noGrp="1"/>
          </p:cNvSpPr>
          <p:nvPr>
            <p:ph type="body" idx="1"/>
          </p:nvPr>
        </p:nvSpPr>
        <p:spPr>
          <a:xfrm>
            <a:off x="533400" y="1104900"/>
            <a:ext cx="8153400" cy="4152900"/>
          </a:xfrm>
        </p:spPr>
        <p:txBody>
          <a:bodyPr lIns="0" tIns="0" rIns="0" bIns="0"/>
          <a:lstStyle/>
          <a:p>
            <a:pPr>
              <a:spcBef>
                <a:spcPts val="713"/>
              </a:spcBef>
              <a:buSzTx/>
              <a:buFontTx/>
              <a:buNone/>
            </a:pPr>
            <a:r>
              <a:rPr lang="en-US" altLang="en-US" b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Tarjeta de débito para negocios</a:t>
            </a:r>
          </a:p>
          <a:p>
            <a:pPr marL="400050" lvl="1" indent="-400050">
              <a:spcBef>
                <a:spcPts val="600"/>
              </a:spcBef>
              <a:buSzTx/>
              <a:buFont typeface="Wingdings" pitchFamily="2" charset="2"/>
              <a:buChar char="§"/>
            </a:pPr>
            <a:r>
              <a:rPr lang="en-US" altLang="en-US" sz="280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Dueño u otras personas</a:t>
            </a:r>
          </a:p>
          <a:p>
            <a:pPr marL="400050" lvl="1" indent="-400050">
              <a:spcBef>
                <a:spcPts val="600"/>
              </a:spcBef>
              <a:buSzTx/>
              <a:buFont typeface="Wingdings" pitchFamily="2" charset="2"/>
              <a:buChar char="§"/>
            </a:pPr>
            <a:r>
              <a:rPr lang="en-US" altLang="en-US" sz="280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Conveniencia y riesgos</a:t>
            </a:r>
          </a:p>
        </p:txBody>
      </p:sp>
      <p:pic>
        <p:nvPicPr>
          <p:cNvPr id="74" name="image14.jpeg" descr="C:\Users\Bruce Soule\Desktop\Current Projects\FDIC PowerPoint\Unit 4 - Banking Services\iStockphoto\iStock_000015898491XSmall.jpg"/>
          <p:cNvPicPr/>
          <p:nvPr/>
        </p:nvPicPr>
        <p:blipFill>
          <a:blip r:embed="rId3"/>
          <a:stretch>
            <a:fillRect/>
          </a:stretch>
        </p:blipFill>
        <p:spPr>
          <a:xfrm>
            <a:off x="4683125" y="3352800"/>
            <a:ext cx="4019550" cy="2667000"/>
          </a:xfrm>
          <a:prstGeom prst="rect">
            <a:avLst/>
          </a:prstGeom>
          <a:ln>
            <a:solidFill/>
          </a:ln>
          <a:effectLst>
            <a:outerShdw blurRad="50800" dist="38100" dir="2700000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image15.jpeg" descr="C:\Users\Bruce Soule\Desktop\Current Projects\FDIC PowerPoint\Unit 4 - Banking Services\iStockphoto\iStock_000016897940XSmal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33"/>
          <a:stretch>
            <a:fillRect/>
          </a:stretch>
        </p:blipFill>
        <p:spPr bwMode="auto">
          <a:xfrm>
            <a:off x="4019550" y="2895600"/>
            <a:ext cx="5124450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19459" name="Shape 77"/>
          <p:cNvSpPr>
            <a:spLocks noGrp="1"/>
          </p:cNvSpPr>
          <p:nvPr>
            <p:ph type="title"/>
          </p:nvPr>
        </p:nvSpPr>
        <p:spPr>
          <a:xfrm>
            <a:off x="528638" y="466725"/>
            <a:ext cx="8229600" cy="609600"/>
          </a:xfrm>
        </p:spPr>
        <p:txBody>
          <a:bodyPr lIns="0" tIns="0" rIns="0" bIns="0"/>
          <a:lstStyle/>
          <a:p>
            <a:r>
              <a:rPr lang="en-US" altLang="en-US" b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Servicios bancarios adicionales</a:t>
            </a:r>
          </a:p>
        </p:txBody>
      </p:sp>
      <p:sp>
        <p:nvSpPr>
          <p:cNvPr id="19460" name="Shape 78"/>
          <p:cNvSpPr>
            <a:spLocks noGrp="1"/>
          </p:cNvSpPr>
          <p:nvPr>
            <p:ph type="body" idx="1"/>
          </p:nvPr>
        </p:nvSpPr>
        <p:spPr>
          <a:xfrm>
            <a:off x="533400" y="1104900"/>
            <a:ext cx="8153400" cy="4267200"/>
          </a:xfrm>
        </p:spPr>
        <p:txBody>
          <a:bodyPr lIns="0" tIns="0" rIns="0" bIns="0"/>
          <a:lstStyle/>
          <a:p>
            <a:pPr marL="0" indent="0">
              <a:spcBef>
                <a:spcPts val="713"/>
              </a:spcBef>
              <a:buSzTx/>
              <a:buFontTx/>
              <a:buNone/>
            </a:pPr>
            <a:r>
              <a:rPr lang="en-US" altLang="en-US" b="1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Servicios</a:t>
            </a:r>
            <a:r>
              <a:rPr lang="en-US" altLang="en-US" b="1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de </a:t>
            </a:r>
            <a:r>
              <a:rPr lang="en-US" altLang="en-US" b="1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procesamiento</a:t>
            </a:r>
            <a:r>
              <a:rPr lang="en-US" altLang="en-US" b="1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  <a:r>
              <a:rPr lang="en-US" altLang="en-US" b="1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mercantil</a:t>
            </a:r>
            <a:r>
              <a:rPr lang="en-US" altLang="en-US" b="1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: </a:t>
            </a:r>
            <a:r>
              <a:rPr lang="en-US" altLang="en-US" b="1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expansión</a:t>
            </a:r>
            <a:r>
              <a:rPr lang="en-US" altLang="en-US" b="1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de </a:t>
            </a:r>
            <a:r>
              <a:rPr lang="en-US" altLang="en-US" b="1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las</a:t>
            </a:r>
            <a:r>
              <a:rPr lang="en-US" altLang="en-US" b="1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  <a:r>
              <a:rPr lang="en-US" altLang="en-US" b="1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capacidades</a:t>
            </a:r>
            <a:r>
              <a:rPr lang="en-US" altLang="en-US" b="1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y </a:t>
            </a:r>
            <a:r>
              <a:rPr lang="en-US" altLang="en-US" b="1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las</a:t>
            </a:r>
            <a:r>
              <a:rPr lang="en-US" altLang="en-US" b="1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  <a:r>
              <a:rPr lang="en-US" altLang="en-US" b="1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ventas</a:t>
            </a:r>
            <a:endParaRPr lang="en-US" altLang="en-US" b="1" dirty="0">
              <a:latin typeface="12 pt. Helvetica* 85 Heavy   08"/>
              <a:ea typeface="12 pt. Helvetica* 85 Heavy   08"/>
              <a:cs typeface="12 pt. Helvetica* 85 Heavy   08"/>
              <a:sym typeface="12 pt. Helvetica* 85 Heavy   08"/>
            </a:endParaRPr>
          </a:p>
          <a:p>
            <a:pPr marL="400050" lvl="1" indent="-400050">
              <a:spcBef>
                <a:spcPts val="600"/>
              </a:spcBef>
              <a:buSzTx/>
              <a:buFont typeface="Wingdings" pitchFamily="2" charset="2"/>
              <a:buChar char="§"/>
            </a:pPr>
            <a:r>
              <a:rPr lang="en-US" altLang="en-US" sz="28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Tarjetas</a:t>
            </a:r>
            <a:r>
              <a:rPr lang="en-US" altLang="en-US" sz="28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 de </a:t>
            </a:r>
            <a:r>
              <a:rPr lang="en-US" altLang="en-US" sz="28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crédito</a:t>
            </a:r>
            <a:endParaRPr lang="en-US" altLang="en-US" sz="2800" dirty="0">
              <a:solidFill>
                <a:srgbClr val="002060"/>
              </a:solidFill>
              <a:latin typeface="12 pt Helvetica* 55 Roman   054"/>
              <a:ea typeface="12 pt Helvetica* 55 Roman   054"/>
              <a:cs typeface="12 pt Helvetica* 55 Roman   054"/>
              <a:sym typeface="12 pt Helvetica* 55 Roman   054"/>
            </a:endParaRPr>
          </a:p>
          <a:p>
            <a:pPr marL="400050" lvl="1" indent="-400050">
              <a:spcBef>
                <a:spcPts val="600"/>
              </a:spcBef>
              <a:buSzTx/>
              <a:buFont typeface="Wingdings" pitchFamily="2" charset="2"/>
              <a:buChar char="§"/>
            </a:pPr>
            <a:r>
              <a:rPr lang="en-US" altLang="en-US" sz="28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Tarjetas</a:t>
            </a:r>
            <a:r>
              <a:rPr lang="en-US" altLang="en-US" sz="28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 de </a:t>
            </a:r>
            <a:r>
              <a:rPr lang="en-US" altLang="en-US" sz="28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debito</a:t>
            </a:r>
            <a:endParaRPr lang="en-US" altLang="en-US" sz="2800" dirty="0">
              <a:solidFill>
                <a:srgbClr val="002060"/>
              </a:solidFill>
              <a:latin typeface="12 pt Helvetica* 55 Roman   054"/>
              <a:ea typeface="12 pt Helvetica* 55 Roman   054"/>
              <a:cs typeface="12 pt Helvetica* 55 Roman   054"/>
              <a:sym typeface="12 pt Helvetica* 55 Roman   054"/>
            </a:endParaRPr>
          </a:p>
          <a:p>
            <a:pPr marL="400050" lvl="1" indent="-400050">
              <a:spcBef>
                <a:spcPts val="600"/>
              </a:spcBef>
              <a:buSzTx/>
              <a:buFont typeface="Wingdings" pitchFamily="2" charset="2"/>
              <a:buChar char="§"/>
            </a:pPr>
            <a:r>
              <a:rPr lang="en-US" altLang="en-US" sz="28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Tarjetas</a:t>
            </a:r>
            <a:r>
              <a:rPr lang="en-US" altLang="en-US" sz="28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 de </a:t>
            </a:r>
            <a:r>
              <a:rPr lang="en-US" altLang="en-US" sz="28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regalo</a:t>
            </a:r>
            <a:endParaRPr lang="en-US" altLang="en-US" sz="2800" dirty="0">
              <a:solidFill>
                <a:srgbClr val="002060"/>
              </a:solidFill>
              <a:latin typeface="12 pt Helvetica* 55 Roman   054"/>
              <a:ea typeface="12 pt Helvetica* 55 Roman   054"/>
              <a:cs typeface="12 pt Helvetica* 55 Roman   054"/>
              <a:sym typeface="12 pt Helvetica* 55 Roman   054"/>
            </a:endParaRPr>
          </a:p>
          <a:p>
            <a:pPr marL="400050" lvl="1" indent="-400050">
              <a:spcBef>
                <a:spcPts val="600"/>
              </a:spcBef>
              <a:buSzTx/>
              <a:buFont typeface="Wingdings" pitchFamily="2" charset="2"/>
              <a:buChar char="§"/>
            </a:pPr>
            <a:r>
              <a:rPr lang="en-US" altLang="en-US" sz="28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Pagos</a:t>
            </a:r>
            <a:r>
              <a:rPr lang="en-US" altLang="en-US" sz="28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 y </a:t>
            </a:r>
            <a:r>
              <a:rPr lang="en-US" altLang="en-US" sz="28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ventas</a:t>
            </a:r>
            <a:br>
              <a:rPr lang="en-US" altLang="en-US" sz="28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</a:br>
            <a:r>
              <a:rPr lang="en-US" altLang="en-US" sz="28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en</a:t>
            </a:r>
            <a:r>
              <a:rPr lang="en-US" altLang="en-US" sz="28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 </a:t>
            </a:r>
            <a:r>
              <a:rPr lang="en-US" altLang="en-US" sz="28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línea</a:t>
            </a:r>
            <a:endParaRPr lang="en-US" altLang="en-US" sz="2800" dirty="0">
              <a:solidFill>
                <a:srgbClr val="002060"/>
              </a:solidFill>
              <a:latin typeface="12 pt Helvetica* 55 Roman   054"/>
              <a:ea typeface="12 pt Helvetica* 55 Roman   054"/>
              <a:cs typeface="12 pt Helvetica* 55 Roman   054"/>
              <a:sym typeface="12 pt Helvetica* 55 Roman   054"/>
            </a:endParaRPr>
          </a:p>
        </p:txBody>
      </p:sp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hape 80"/>
          <p:cNvSpPr>
            <a:spLocks noGrp="1"/>
          </p:cNvSpPr>
          <p:nvPr>
            <p:ph type="title"/>
          </p:nvPr>
        </p:nvSpPr>
        <p:spPr>
          <a:xfrm>
            <a:off x="500063" y="420688"/>
            <a:ext cx="8229600" cy="609600"/>
          </a:xfrm>
        </p:spPr>
        <p:txBody>
          <a:bodyPr lIns="0" tIns="0" rIns="0" bIns="0"/>
          <a:lstStyle/>
          <a:p>
            <a:pPr defTabSz="722313"/>
            <a:r>
              <a:rPr lang="en-US" altLang="en-US" b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Tema para debate n.º 2: Necesidades de servicios bancarios</a:t>
            </a:r>
          </a:p>
        </p:txBody>
      </p:sp>
      <p:sp>
        <p:nvSpPr>
          <p:cNvPr id="20483" name="Shape 81"/>
          <p:cNvSpPr>
            <a:spLocks noGrp="1"/>
          </p:cNvSpPr>
          <p:nvPr>
            <p:ph type="body" idx="1"/>
          </p:nvPr>
        </p:nvSpPr>
        <p:spPr>
          <a:xfrm>
            <a:off x="457200" y="1027113"/>
            <a:ext cx="8229600" cy="4267200"/>
          </a:xfrm>
        </p:spPr>
        <p:txBody>
          <a:bodyPr lIns="0" tIns="0" rIns="0" bIns="0"/>
          <a:lstStyle/>
          <a:p>
            <a:pPr marL="0" indent="0" eaLnBrk="1" hangingPunct="1">
              <a:spcBef>
                <a:spcPts val="600"/>
              </a:spcBef>
              <a:buSzTx/>
              <a:buFontTx/>
              <a:buNone/>
            </a:pPr>
            <a:r>
              <a:rPr lang="en-US" altLang="en-US" sz="2800">
                <a:solidFill>
                  <a:srgbClr val="1F497D"/>
                </a:solidFill>
                <a:latin typeface="Calibri" pitchFamily="34" charset="0"/>
                <a:ea typeface="Calibri" pitchFamily="34" charset="0"/>
                <a:cs typeface="Calibri" pitchFamily="34" charset="0"/>
                <a:sym typeface="Calibri" pitchFamily="34" charset="0"/>
              </a:rPr>
              <a:t> </a:t>
            </a:r>
          </a:p>
        </p:txBody>
      </p:sp>
      <p:pic>
        <p:nvPicPr>
          <p:cNvPr id="20484" name="image7.png" descr="Penci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95600"/>
            <a:ext cx="1619250" cy="271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83" name="Shape 83"/>
          <p:cNvSpPr/>
          <p:nvPr/>
        </p:nvSpPr>
        <p:spPr>
          <a:xfrm>
            <a:off x="1582738" y="1436688"/>
            <a:ext cx="7337425" cy="4708981"/>
          </a:xfrm>
          <a:prstGeom prst="rect">
            <a:avLst/>
          </a:prstGeom>
          <a:ln w="12700">
            <a:miter lim="400000"/>
          </a:ln>
          <a:extLst/>
        </p:spPr>
        <p:txBody>
          <a:bodyPr lIns="45719" rIns="45719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>
              <a:lnSpc>
                <a:spcPts val="3000"/>
              </a:lnSpc>
              <a:spcBef>
                <a:spcPts val="600"/>
              </a:spcBef>
              <a:buSzPct val="100000"/>
              <a:defRPr/>
            </a:pPr>
            <a:r>
              <a:rPr lang="es-ES" altLang="en-US" sz="2400" b="1" dirty="0">
                <a:solidFill>
                  <a:srgbClr val="1F497D"/>
                </a:solidFill>
              </a:rPr>
              <a:t>Consulten la página 16 de la Guía del participante</a:t>
            </a:r>
          </a:p>
          <a:p>
            <a:pPr>
              <a:lnSpc>
                <a:spcPts val="3000"/>
              </a:lnSpc>
              <a:spcBef>
                <a:spcPts val="600"/>
              </a:spcBef>
              <a:buSzPct val="100000"/>
              <a:defRPr/>
            </a:pPr>
            <a:r>
              <a:rPr lang="es-ES" altLang="en-US" sz="2600" b="1" dirty="0">
                <a:solidFill>
                  <a:srgbClr val="1F497D"/>
                </a:solidFill>
              </a:rPr>
              <a:t>Usen las tres columnas</a:t>
            </a:r>
          </a:p>
          <a:p>
            <a:pPr marL="365760" indent="-365760">
              <a:lnSpc>
                <a:spcPts val="3000"/>
              </a:lnSpc>
              <a:spcBef>
                <a:spcPts val="600"/>
              </a:spcBef>
              <a:buClr>
                <a:srgbClr val="1F497D"/>
              </a:buClr>
              <a:buSzPct val="100000"/>
              <a:buFont typeface="Calibri" panose="020F0502020204030204" pitchFamily="34" charset="0"/>
              <a:buAutoNum type="arabicPeriod"/>
              <a:defRPr/>
            </a:pPr>
            <a:r>
              <a:rPr lang="es-ES" altLang="en-US" sz="2400" dirty="0">
                <a:solidFill>
                  <a:srgbClr val="1F497D"/>
                </a:solidFill>
              </a:rPr>
              <a:t>Columna 1: escriban los servicios que necesitan ahora</a:t>
            </a:r>
          </a:p>
          <a:p>
            <a:pPr marL="365760" indent="-365760">
              <a:lnSpc>
                <a:spcPts val="3000"/>
              </a:lnSpc>
              <a:spcBef>
                <a:spcPts val="600"/>
              </a:spcBef>
              <a:buClr>
                <a:srgbClr val="1F497D"/>
              </a:buClr>
              <a:buSzPct val="100000"/>
              <a:buFont typeface="Calibri" panose="020F0502020204030204" pitchFamily="34" charset="0"/>
              <a:buAutoNum type="arabicPeriod"/>
              <a:defRPr/>
            </a:pPr>
            <a:r>
              <a:rPr lang="es-ES" altLang="en-US" sz="2400" dirty="0">
                <a:solidFill>
                  <a:srgbClr val="1F497D"/>
                </a:solidFill>
              </a:rPr>
              <a:t> Columna 2: escriban los servicios que anticipan necesitarán entre los próximos seis a doce meses</a:t>
            </a:r>
          </a:p>
          <a:p>
            <a:pPr marL="365760" indent="-365760">
              <a:lnSpc>
                <a:spcPts val="3000"/>
              </a:lnSpc>
              <a:spcBef>
                <a:spcPts val="600"/>
              </a:spcBef>
              <a:buClr>
                <a:srgbClr val="1F497D"/>
              </a:buClr>
              <a:buSzPct val="100000"/>
              <a:buFont typeface="Calibri" panose="020F0502020204030204" pitchFamily="34" charset="0"/>
              <a:buAutoNum type="arabicPeriod"/>
              <a:defRPr/>
            </a:pPr>
            <a:r>
              <a:rPr lang="es-ES" altLang="en-US" sz="2400" dirty="0">
                <a:solidFill>
                  <a:srgbClr val="1F497D"/>
                </a:solidFill>
              </a:rPr>
              <a:t> Columna 3: escriban los servicios que piensan obtener en los próximos dos años o que creen que serán necesarios para el negocio en el futuro</a:t>
            </a:r>
          </a:p>
          <a:p>
            <a:pPr marL="365760" indent="-365760">
              <a:lnSpc>
                <a:spcPts val="3000"/>
              </a:lnSpc>
              <a:spcBef>
                <a:spcPts val="600"/>
              </a:spcBef>
              <a:buClr>
                <a:srgbClr val="1F497D"/>
              </a:buClr>
              <a:buSzPct val="100000"/>
              <a:buFont typeface="Calibri" panose="020F0502020204030204" pitchFamily="34" charset="0"/>
              <a:buAutoNum type="arabicPeriod"/>
              <a:defRPr/>
            </a:pPr>
            <a:r>
              <a:rPr lang="es-ES" altLang="en-US" sz="2400" spc="-20" dirty="0">
                <a:solidFill>
                  <a:srgbClr val="1F497D"/>
                </a:solidFill>
              </a:rPr>
              <a:t> Asignen la fecha de implementación o revaluación de cada servicio. ¿De qué forma cambiarán sus necesidades de servicios bancarios en los próximos dos años?</a:t>
            </a:r>
          </a:p>
        </p:txBody>
      </p:sp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hape 88"/>
          <p:cNvSpPr>
            <a:spLocks noGrp="1"/>
          </p:cNvSpPr>
          <p:nvPr>
            <p:ph type="body" idx="1"/>
          </p:nvPr>
        </p:nvSpPr>
        <p:spPr>
          <a:xfrm>
            <a:off x="533400" y="1725613"/>
            <a:ext cx="8229600" cy="4267200"/>
          </a:xfrm>
        </p:spPr>
        <p:txBody>
          <a:bodyPr lIns="0" tIns="0" rIns="0" bIns="0"/>
          <a:lstStyle/>
          <a:p>
            <a:pPr>
              <a:spcBef>
                <a:spcPts val="713"/>
              </a:spcBef>
              <a:buSzTx/>
              <a:buFontTx/>
              <a:buNone/>
            </a:pPr>
            <a:r>
              <a:rPr lang="en-US" altLang="en-US" b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Conciliación de cuentas</a:t>
            </a:r>
          </a:p>
          <a:p>
            <a:pPr marL="400050" lvl="1" indent="-400050">
              <a:spcBef>
                <a:spcPts val="600"/>
              </a:spcBef>
              <a:buSzTx/>
              <a:buFont typeface="Wingdings" pitchFamily="2" charset="2"/>
              <a:buChar char="§"/>
            </a:pPr>
            <a:r>
              <a:rPr lang="en-US" altLang="en-US" sz="280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Cuentas de depósito</a:t>
            </a:r>
          </a:p>
          <a:p>
            <a:pPr marL="400050" lvl="1" indent="-400050">
              <a:spcBef>
                <a:spcPts val="600"/>
              </a:spcBef>
              <a:buSzTx/>
              <a:buFont typeface="Wingdings" pitchFamily="2" charset="2"/>
              <a:buChar char="§"/>
            </a:pPr>
            <a:r>
              <a:rPr lang="en-US" altLang="en-US" sz="280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Escáner de depósito remoto</a:t>
            </a:r>
          </a:p>
          <a:p>
            <a:pPr marL="400050" lvl="1" indent="-400050">
              <a:spcBef>
                <a:spcPts val="600"/>
              </a:spcBef>
              <a:buSzTx/>
              <a:buFont typeface="Wingdings" pitchFamily="2" charset="2"/>
              <a:buChar char="§"/>
            </a:pPr>
            <a:r>
              <a:rPr lang="en-US" altLang="en-US" sz="280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Intereses</a:t>
            </a:r>
          </a:p>
          <a:p>
            <a:pPr marL="400050" lvl="1" indent="-400050">
              <a:spcBef>
                <a:spcPts val="600"/>
              </a:spcBef>
              <a:buSzTx/>
              <a:buFont typeface="Wingdings" pitchFamily="2" charset="2"/>
              <a:buChar char="§"/>
            </a:pPr>
            <a:r>
              <a:rPr lang="en-US" altLang="en-US" sz="280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Préstamos</a:t>
            </a:r>
          </a:p>
        </p:txBody>
      </p:sp>
      <p:pic>
        <p:nvPicPr>
          <p:cNvPr id="89" name="image16.jpg" descr="C:\Users\Bruce Soule\Desktop\Current Projects\FDIC PowerPoint\Unit 4 - Banking Services\iStockphoto\iStock_000002760690XSmall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4876800" y="3505200"/>
            <a:ext cx="3792538" cy="2514600"/>
          </a:xfrm>
          <a:prstGeom prst="rect">
            <a:avLst/>
          </a:prstGeom>
          <a:ln>
            <a:solidFill/>
          </a:ln>
          <a:effectLst>
            <a:outerShdw blurRad="50800" dist="38100" dir="2700000" rotWithShape="0">
              <a:srgbClr val="000000">
                <a:alpha val="40000"/>
              </a:srgbClr>
            </a:outerShdw>
          </a:effectLst>
        </p:spPr>
      </p:pic>
      <p:sp>
        <p:nvSpPr>
          <p:cNvPr id="21508" name="Shape 63"/>
          <p:cNvSpPr>
            <a:spLocks noGrp="1"/>
          </p:cNvSpPr>
          <p:nvPr>
            <p:ph type="title"/>
          </p:nvPr>
        </p:nvSpPr>
        <p:spPr>
          <a:xfrm>
            <a:off x="547688" y="500063"/>
            <a:ext cx="8229600" cy="609600"/>
          </a:xfrm>
        </p:spPr>
        <p:txBody>
          <a:bodyPr lIns="0" tIns="0" rIns="0" bIns="0"/>
          <a:lstStyle/>
          <a:p>
            <a:r>
              <a:rPr lang="en-US" altLang="en-US" b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Aspectos fundamentales de </a:t>
            </a:r>
            <a:br>
              <a:rPr lang="en-US" altLang="en-US" b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</a:br>
            <a:r>
              <a:rPr lang="en-US" altLang="en-US" b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la banca comercial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500063" y="466725"/>
            <a:ext cx="8229600" cy="609600"/>
          </a:xfrm>
        </p:spPr>
        <p:txBody>
          <a:bodyPr/>
          <a:lstStyle/>
          <a:p>
            <a:r>
              <a:rPr lang="en-US" altLang="en-US" b="1" dirty="0">
                <a:latin typeface="12 pt. Helvetica* 85 Heavy   08"/>
                <a:ea typeface="Helvetica Neue"/>
                <a:cs typeface="12 pt. Helvetica* 85 Heavy   08"/>
                <a:sym typeface="12 pt. Helvetica* 85 Heavy   08"/>
              </a:rPr>
              <a:t>Agenda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549275" y="964263"/>
            <a:ext cx="8137525" cy="5216813"/>
          </a:xfrm>
        </p:spPr>
        <p:txBody>
          <a:bodyPr anchor="ctr">
            <a:spAutoFit/>
          </a:bodyPr>
          <a:lstStyle/>
          <a:p>
            <a:pPr>
              <a:spcBef>
                <a:spcPct val="0"/>
              </a:spcBef>
              <a:spcAft>
                <a:spcPts val="600"/>
              </a:spcAft>
              <a:buSzTx/>
              <a:buFont typeface="Wingdings" pitchFamily="2" charset="2"/>
              <a:buChar char="§"/>
            </a:pPr>
            <a:r>
              <a:rPr lang="es-ES" altLang="en-US" sz="2800" b="1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La bienvenida, cuestionario previo a la capacitación, agenda y objetivos de aprendizaje</a:t>
            </a:r>
          </a:p>
          <a:p>
            <a:pPr>
              <a:spcBef>
                <a:spcPct val="0"/>
              </a:spcBef>
              <a:spcAft>
                <a:spcPts val="600"/>
              </a:spcAft>
              <a:buSzTx/>
              <a:buFont typeface="Wingdings" pitchFamily="2" charset="2"/>
              <a:buChar char="§"/>
            </a:pPr>
            <a:r>
              <a:rPr lang="es-ES" altLang="en-US" sz="2800" b="1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Aspectos fundamentales de la banca comercial</a:t>
            </a:r>
          </a:p>
          <a:p>
            <a:pPr>
              <a:spcBef>
                <a:spcPct val="0"/>
              </a:spcBef>
              <a:spcAft>
                <a:spcPts val="600"/>
              </a:spcAft>
              <a:buSzTx/>
              <a:buFont typeface="Wingdings" pitchFamily="2" charset="2"/>
              <a:buChar char="§"/>
            </a:pPr>
            <a:r>
              <a:rPr lang="es-ES" altLang="en-US" sz="2800" b="1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Eligiendo el banco adecuado</a:t>
            </a:r>
          </a:p>
          <a:p>
            <a:pPr>
              <a:spcBef>
                <a:spcPct val="0"/>
              </a:spcBef>
              <a:spcAft>
                <a:spcPts val="600"/>
              </a:spcAft>
              <a:buSzTx/>
              <a:buFont typeface="Wingdings" pitchFamily="2" charset="2"/>
              <a:buChar char="§"/>
            </a:pPr>
            <a:r>
              <a:rPr lang="es-ES" altLang="en-US" sz="2800" b="1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Servicios bancarios adicionales</a:t>
            </a:r>
          </a:p>
          <a:p>
            <a:pPr>
              <a:spcBef>
                <a:spcPct val="0"/>
              </a:spcBef>
              <a:spcAft>
                <a:spcPts val="600"/>
              </a:spcAft>
              <a:buSzTx/>
              <a:buFont typeface="Wingdings" pitchFamily="2" charset="2"/>
              <a:buChar char="§"/>
            </a:pPr>
            <a:r>
              <a:rPr lang="es-ES" altLang="en-US" sz="2800" b="1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Mejoren sus posibilidades de obtener un préstamo</a:t>
            </a:r>
          </a:p>
          <a:p>
            <a:pPr>
              <a:spcBef>
                <a:spcPct val="0"/>
              </a:spcBef>
              <a:spcAft>
                <a:spcPts val="600"/>
              </a:spcAft>
              <a:buSzTx/>
              <a:buFont typeface="Wingdings" pitchFamily="2" charset="2"/>
              <a:buChar char="§"/>
            </a:pPr>
            <a:r>
              <a:rPr lang="es-ES" altLang="en-US" sz="2800" b="1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Resumen, cuestionario de evaluación de conocimientos y formulario de evaluación</a:t>
            </a:r>
          </a:p>
        </p:txBody>
      </p:sp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hape 92"/>
          <p:cNvSpPr>
            <a:spLocks noGrp="1"/>
          </p:cNvSpPr>
          <p:nvPr>
            <p:ph type="body" idx="1"/>
          </p:nvPr>
        </p:nvSpPr>
        <p:spPr>
          <a:xfrm>
            <a:off x="533400" y="1797050"/>
            <a:ext cx="8243888" cy="4846638"/>
          </a:xfrm>
        </p:spPr>
        <p:txBody>
          <a:bodyPr lIns="0" tIns="0" rIns="0" bIns="0"/>
          <a:lstStyle/>
          <a:p>
            <a:pPr marL="0" indent="0">
              <a:spcBef>
                <a:spcPts val="713"/>
              </a:spcBef>
              <a:buSzTx/>
              <a:buFontTx/>
              <a:buNone/>
            </a:pPr>
            <a:r>
              <a:rPr lang="en-US" altLang="en-US" sz="2800" b="1" dirty="0" err="1">
                <a:latin typeface="Helvetica" pitchFamily="34" charset="0"/>
                <a:ea typeface="12 pt. Helvetica* 85 Heavy   08"/>
                <a:cs typeface="12 pt. Helvetica* 85 Heavy   08"/>
                <a:sym typeface="12 pt. Helvetica* 85 Heavy   08"/>
              </a:rPr>
              <a:t>Protegiendo</a:t>
            </a:r>
            <a:r>
              <a:rPr lang="en-US" altLang="en-US" sz="2800" b="1" dirty="0">
                <a:latin typeface="Helvetica" pitchFamily="34" charset="0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  <a:r>
              <a:rPr lang="en-US" altLang="en-US" sz="2800" b="1" dirty="0" err="1">
                <a:latin typeface="Helvetica" pitchFamily="34" charset="0"/>
                <a:ea typeface="12 pt. Helvetica* 85 Heavy   08"/>
                <a:cs typeface="12 pt. Helvetica* 85 Heavy   08"/>
                <a:sym typeface="12 pt. Helvetica* 85 Heavy   08"/>
              </a:rPr>
              <a:t>sus</a:t>
            </a:r>
            <a:r>
              <a:rPr lang="en-US" altLang="en-US" sz="2800" b="1" dirty="0">
                <a:latin typeface="Helvetica" pitchFamily="34" charset="0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  <a:r>
              <a:rPr lang="en-US" altLang="en-US" sz="2800" b="1" dirty="0" err="1">
                <a:latin typeface="Helvetica" pitchFamily="34" charset="0"/>
                <a:ea typeface="12 pt. Helvetica* 85 Heavy   08"/>
                <a:cs typeface="12 pt. Helvetica* 85 Heavy   08"/>
                <a:sym typeface="12 pt. Helvetica* 85 Heavy   08"/>
              </a:rPr>
              <a:t>negocios</a:t>
            </a:r>
            <a:r>
              <a:rPr lang="en-US" altLang="en-US" sz="2800" b="1" dirty="0">
                <a:latin typeface="Helvetica" pitchFamily="34" charset="0"/>
                <a:ea typeface="12 pt. Helvetica* 85 Heavy   08"/>
                <a:cs typeface="12 pt. Helvetica* 85 Heavy   08"/>
                <a:sym typeface="12 pt. Helvetica* 85 Heavy   08"/>
              </a:rPr>
              <a:t> del </a:t>
            </a:r>
            <a:r>
              <a:rPr lang="en-US" altLang="en-US" sz="2800" b="1" dirty="0" err="1">
                <a:latin typeface="Helvetica" pitchFamily="34" charset="0"/>
                <a:ea typeface="12 pt. Helvetica* 85 Heavy   08"/>
                <a:cs typeface="12 pt. Helvetica* 85 Heavy   08"/>
                <a:sym typeface="12 pt. Helvetica* 85 Heavy   08"/>
              </a:rPr>
              <a:t>robo</a:t>
            </a:r>
            <a:r>
              <a:rPr lang="en-US" altLang="en-US" sz="2800" b="1" dirty="0">
                <a:latin typeface="Helvetica" pitchFamily="34" charset="0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  <a:r>
              <a:rPr lang="en-US" altLang="en-US" sz="2800" b="1" dirty="0" err="1">
                <a:latin typeface="Helvetica" pitchFamily="34" charset="0"/>
                <a:ea typeface="12 pt. Helvetica* 85 Heavy   08"/>
                <a:cs typeface="12 pt. Helvetica* 85 Heavy   08"/>
                <a:sym typeface="12 pt. Helvetica* 85 Heavy   08"/>
              </a:rPr>
              <a:t>en</a:t>
            </a:r>
            <a:r>
              <a:rPr lang="en-US" altLang="en-US" sz="2800" b="1" dirty="0">
                <a:latin typeface="Helvetica" pitchFamily="34" charset="0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  <a:r>
              <a:rPr lang="en-US" altLang="en-US" sz="2800" b="1" dirty="0" err="1">
                <a:latin typeface="Helvetica" pitchFamily="34" charset="0"/>
                <a:ea typeface="12 pt. Helvetica* 85 Heavy   08"/>
                <a:cs typeface="12 pt. Helvetica* 85 Heavy   08"/>
                <a:sym typeface="12 pt. Helvetica* 85 Heavy   08"/>
              </a:rPr>
              <a:t>línea</a:t>
            </a:r>
            <a:endParaRPr lang="en-US" altLang="en-US" sz="2800" b="1" dirty="0">
              <a:latin typeface="Helvetica" pitchFamily="34" charset="0"/>
              <a:ea typeface="12 pt. Helvetica* 85 Heavy   08"/>
              <a:cs typeface="12 pt. Helvetica* 85 Heavy   08"/>
              <a:sym typeface="12 pt. Helvetica* 85 Heavy   08"/>
            </a:endParaRPr>
          </a:p>
          <a:p>
            <a:pPr marL="400050" lvl="1" indent="-400050">
              <a:spcBef>
                <a:spcPts val="600"/>
              </a:spcBef>
              <a:buClr>
                <a:srgbClr val="002060"/>
              </a:buClr>
              <a:buSzTx/>
              <a:buFont typeface="Wingdings" pitchFamily="2" charset="2"/>
              <a:buChar char="§"/>
            </a:pPr>
            <a:r>
              <a:rPr lang="es-ES" altLang="en-US" sz="20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Usen contraseñas sólidas y cámbienlas con frecuencia.</a:t>
            </a:r>
          </a:p>
          <a:p>
            <a:pPr marL="400050" lvl="1" indent="-400050">
              <a:spcBef>
                <a:spcPts val="600"/>
              </a:spcBef>
              <a:buClr>
                <a:srgbClr val="002060"/>
              </a:buClr>
              <a:buSzTx/>
              <a:buFont typeface="Wingdings" pitchFamily="2" charset="2"/>
              <a:buChar char="§"/>
            </a:pPr>
            <a:r>
              <a:rPr lang="es-ES" altLang="en-US" sz="20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Asegúrense de que las computadoras tengan los sistemas operativos y las actualizaciones de seguridad antivirus más recientes.</a:t>
            </a:r>
          </a:p>
          <a:p>
            <a:pPr marL="400050" lvl="1" indent="-400050">
              <a:spcBef>
                <a:spcPts val="600"/>
              </a:spcBef>
              <a:buClr>
                <a:srgbClr val="002060"/>
              </a:buClr>
              <a:buSzTx/>
              <a:buFont typeface="Wingdings" pitchFamily="2" charset="2"/>
              <a:buChar char="§"/>
            </a:pPr>
            <a:r>
              <a:rPr lang="es-ES" altLang="en-US" sz="20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Eviten usar zonas de cobertura inalámbrica pública en lugares como aeropuertos y cafeterías para llevar a cabo sus actividades bancarias.</a:t>
            </a:r>
          </a:p>
          <a:p>
            <a:pPr marL="400050" lvl="1" indent="-400050">
              <a:spcBef>
                <a:spcPts val="600"/>
              </a:spcBef>
              <a:buClr>
                <a:srgbClr val="002060"/>
              </a:buClr>
              <a:buSzTx/>
              <a:buFont typeface="Wingdings" pitchFamily="2" charset="2"/>
              <a:buChar char="§"/>
            </a:pPr>
            <a:r>
              <a:rPr lang="es-ES" altLang="en-US" sz="20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Asegúrense de que el personal piense de forma crítica acerca de los correos electrónicos y las llamadas telefónicas a fin de identificar actividades sospechosas. </a:t>
            </a:r>
          </a:p>
          <a:p>
            <a:pPr marL="400050" lvl="1" indent="-400050">
              <a:spcBef>
                <a:spcPts val="600"/>
              </a:spcBef>
              <a:buClr>
                <a:srgbClr val="002060"/>
              </a:buClr>
              <a:buSzTx/>
              <a:buFont typeface="Wingdings" pitchFamily="2" charset="2"/>
              <a:buChar char="§"/>
            </a:pPr>
            <a:r>
              <a:rPr lang="es-ES" altLang="en-US" sz="20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Consideren la posibilidad de tener una computadora dedicada para las actividades bancarias y la administración del efectivo en línea.</a:t>
            </a:r>
          </a:p>
        </p:txBody>
      </p:sp>
      <p:sp>
        <p:nvSpPr>
          <p:cNvPr id="22531" name="Shape 63"/>
          <p:cNvSpPr>
            <a:spLocks noGrp="1"/>
          </p:cNvSpPr>
          <p:nvPr>
            <p:ph type="title"/>
          </p:nvPr>
        </p:nvSpPr>
        <p:spPr>
          <a:xfrm>
            <a:off x="547688" y="500063"/>
            <a:ext cx="8229600" cy="609600"/>
          </a:xfrm>
        </p:spPr>
        <p:txBody>
          <a:bodyPr lIns="0" tIns="0" rIns="0" bIns="0"/>
          <a:lstStyle/>
          <a:p>
            <a:r>
              <a:rPr lang="en-US" altLang="en-US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Aspectos fundamentales de la banca comercial</a:t>
            </a:r>
          </a:p>
        </p:txBody>
      </p:sp>
    </p:spTree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hape 94"/>
          <p:cNvSpPr>
            <a:spLocks noGrp="1"/>
          </p:cNvSpPr>
          <p:nvPr>
            <p:ph type="title"/>
          </p:nvPr>
        </p:nvSpPr>
        <p:spPr>
          <a:xfrm>
            <a:off x="533400" y="495300"/>
            <a:ext cx="8229600" cy="609600"/>
          </a:xfrm>
        </p:spPr>
        <p:txBody>
          <a:bodyPr lIns="0" tIns="0" rIns="0" bIns="0"/>
          <a:lstStyle/>
          <a:p>
            <a:r>
              <a:rPr lang="en-US" altLang="en-US" b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Servicios bancarios adicionales</a:t>
            </a:r>
          </a:p>
        </p:txBody>
      </p:sp>
      <p:sp>
        <p:nvSpPr>
          <p:cNvPr id="23555" name="Shape 95"/>
          <p:cNvSpPr>
            <a:spLocks noGrp="1"/>
          </p:cNvSpPr>
          <p:nvPr>
            <p:ph type="body" idx="1"/>
          </p:nvPr>
        </p:nvSpPr>
        <p:spPr>
          <a:xfrm>
            <a:off x="533400" y="1104900"/>
            <a:ext cx="8440738" cy="5181600"/>
          </a:xfrm>
        </p:spPr>
        <p:txBody>
          <a:bodyPr lIns="0" tIns="0" rIns="0" bIns="0"/>
          <a:lstStyle/>
          <a:p>
            <a:pPr>
              <a:spcBef>
                <a:spcPts val="713"/>
              </a:spcBef>
              <a:buSzTx/>
              <a:buFontTx/>
              <a:buNone/>
            </a:pPr>
            <a:r>
              <a:rPr lang="en-US" altLang="en-US" b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Préstamos comerciales</a:t>
            </a:r>
          </a:p>
          <a:p>
            <a:pPr marL="400050" lvl="1" indent="-400050">
              <a:spcBef>
                <a:spcPts val="600"/>
              </a:spcBef>
              <a:buSzTx/>
              <a:buFont typeface="Wingdings" pitchFamily="2" charset="2"/>
              <a:buChar char="§"/>
            </a:pPr>
            <a:r>
              <a:rPr lang="en-US" altLang="en-US" sz="280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Financiamiento de las cuentas por cobrar y del inventario comprado</a:t>
            </a:r>
          </a:p>
          <a:p>
            <a:pPr marL="400050" lvl="1" indent="-400050">
              <a:spcBef>
                <a:spcPts val="600"/>
              </a:spcBef>
              <a:buSzTx/>
              <a:buFont typeface="Wingdings" pitchFamily="2" charset="2"/>
              <a:buChar char="§"/>
            </a:pPr>
            <a:r>
              <a:rPr lang="en-US" altLang="en-US" sz="280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Líneas de crédito</a:t>
            </a:r>
          </a:p>
          <a:p>
            <a:pPr marL="400050" lvl="1" indent="-400050">
              <a:spcBef>
                <a:spcPts val="600"/>
              </a:spcBef>
              <a:buSzTx/>
              <a:buFont typeface="Wingdings" pitchFamily="2" charset="2"/>
              <a:buChar char="§"/>
            </a:pPr>
            <a:r>
              <a:rPr lang="en-US" altLang="en-US" sz="280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Préstamos a plazo para activos fijos</a:t>
            </a:r>
          </a:p>
        </p:txBody>
      </p:sp>
      <p:pic>
        <p:nvPicPr>
          <p:cNvPr id="96" name="image17.jpg" descr="C:\Users\Bruce Soule\Desktop\Current Projects\FDIC PowerPoint\Unit 4 - Banking Services\iStockphoto\iStock_000002116286XSmall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4905375" y="3505200"/>
            <a:ext cx="3792538" cy="2514600"/>
          </a:xfrm>
          <a:prstGeom prst="rect">
            <a:avLst/>
          </a:prstGeom>
          <a:ln>
            <a:solidFill/>
          </a:ln>
          <a:effectLst>
            <a:outerShdw blurRad="50800" dist="38100" dir="2700000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hape 98"/>
          <p:cNvSpPr>
            <a:spLocks noGrp="1"/>
          </p:cNvSpPr>
          <p:nvPr>
            <p:ph type="title"/>
          </p:nvPr>
        </p:nvSpPr>
        <p:spPr>
          <a:xfrm>
            <a:off x="557213" y="495300"/>
            <a:ext cx="8229600" cy="609600"/>
          </a:xfrm>
        </p:spPr>
        <p:txBody>
          <a:bodyPr lIns="0" tIns="0" rIns="0" bIns="0"/>
          <a:lstStyle/>
          <a:p>
            <a:r>
              <a:rPr lang="en-US" altLang="en-US" b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Servicios bancarios adicionales</a:t>
            </a:r>
          </a:p>
        </p:txBody>
      </p:sp>
      <p:sp>
        <p:nvSpPr>
          <p:cNvPr id="24579" name="Shape 99"/>
          <p:cNvSpPr>
            <a:spLocks noGrp="1"/>
          </p:cNvSpPr>
          <p:nvPr>
            <p:ph type="body" idx="1"/>
          </p:nvPr>
        </p:nvSpPr>
        <p:spPr>
          <a:xfrm>
            <a:off x="557213" y="1133475"/>
            <a:ext cx="8229600" cy="4267200"/>
          </a:xfrm>
        </p:spPr>
        <p:txBody>
          <a:bodyPr lIns="0" tIns="0" rIns="0" bIns="0"/>
          <a:lstStyle/>
          <a:p>
            <a:pPr>
              <a:spcBef>
                <a:spcPts val="713"/>
              </a:spcBef>
              <a:buSzTx/>
              <a:buFontTx/>
              <a:buNone/>
            </a:pPr>
            <a:r>
              <a:rPr lang="en-US" altLang="en-US" b="1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Tarjeta</a:t>
            </a:r>
            <a:r>
              <a:rPr lang="en-US" altLang="en-US" b="1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de </a:t>
            </a:r>
            <a:r>
              <a:rPr lang="en-US" altLang="en-US" b="1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crédito</a:t>
            </a:r>
            <a:r>
              <a:rPr lang="en-US" altLang="en-US" b="1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para </a:t>
            </a:r>
            <a:r>
              <a:rPr lang="en-US" altLang="en-US" b="1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negocios</a:t>
            </a:r>
            <a:endParaRPr lang="en-US" altLang="en-US" b="1" dirty="0">
              <a:latin typeface="12 pt. Helvetica* 85 Heavy   08"/>
              <a:ea typeface="12 pt. Helvetica* 85 Heavy   08"/>
              <a:cs typeface="12 pt. Helvetica* 85 Heavy   08"/>
              <a:sym typeface="12 pt. Helvetica* 85 Heavy   08"/>
            </a:endParaRPr>
          </a:p>
          <a:p>
            <a:pPr marL="400050" lvl="1" indent="-400050">
              <a:spcBef>
                <a:spcPts val="600"/>
              </a:spcBef>
              <a:buSzTx/>
              <a:buFont typeface="Wingdings" pitchFamily="2" charset="2"/>
              <a:buChar char="§"/>
            </a:pPr>
            <a:r>
              <a:rPr lang="en-US" altLang="en-US" sz="28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Dueño</a:t>
            </a:r>
            <a:r>
              <a:rPr lang="en-US" altLang="en-US" sz="28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 u </a:t>
            </a:r>
            <a:r>
              <a:rPr lang="en-US" altLang="en-US" sz="28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otras</a:t>
            </a:r>
            <a:r>
              <a:rPr lang="en-US" altLang="en-US" sz="28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 personas</a:t>
            </a:r>
          </a:p>
          <a:p>
            <a:pPr marL="400050" lvl="1" indent="-400050">
              <a:spcBef>
                <a:spcPts val="600"/>
              </a:spcBef>
              <a:buSzTx/>
              <a:buFont typeface="Wingdings" pitchFamily="2" charset="2"/>
              <a:buChar char="§"/>
            </a:pPr>
            <a:r>
              <a:rPr lang="en-US" altLang="en-US" sz="28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Conveniencia</a:t>
            </a:r>
            <a:r>
              <a:rPr lang="en-US" altLang="en-US" sz="28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 y </a:t>
            </a:r>
            <a:r>
              <a:rPr lang="en-US" altLang="en-US" sz="28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riesgos</a:t>
            </a:r>
            <a:endParaRPr lang="en-US" altLang="en-US" sz="2800" dirty="0">
              <a:solidFill>
                <a:srgbClr val="002060"/>
              </a:solidFill>
              <a:latin typeface="12 pt Helvetica* 55 Roman   054"/>
              <a:ea typeface="12 pt Helvetica* 55 Roman   054"/>
              <a:cs typeface="12 pt Helvetica* 55 Roman   054"/>
              <a:sym typeface="12 pt Helvetica* 55 Roman   054"/>
            </a:endParaRPr>
          </a:p>
        </p:txBody>
      </p:sp>
      <p:pic>
        <p:nvPicPr>
          <p:cNvPr id="24580" name="image18.jpeg" descr="C:\Users\Bruce Soule\Desktop\Current Projects\FDIC PowerPoint\Unit 4 - Banking Services\image\iStock_000009529520XSmall_bd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2900" y="3352800"/>
            <a:ext cx="4991100" cy="261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hape 102"/>
          <p:cNvSpPr>
            <a:spLocks noGrp="1"/>
          </p:cNvSpPr>
          <p:nvPr>
            <p:ph type="title"/>
          </p:nvPr>
        </p:nvSpPr>
        <p:spPr>
          <a:xfrm>
            <a:off x="528638" y="495300"/>
            <a:ext cx="8229600" cy="609600"/>
          </a:xfrm>
        </p:spPr>
        <p:txBody>
          <a:bodyPr lIns="0" tIns="0" rIns="0" bIns="0"/>
          <a:lstStyle/>
          <a:p>
            <a:r>
              <a:rPr lang="en-US" altLang="en-US" b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Servicios bancarios adicionales</a:t>
            </a:r>
          </a:p>
        </p:txBody>
      </p:sp>
      <p:sp>
        <p:nvSpPr>
          <p:cNvPr id="25603" name="Shape 103"/>
          <p:cNvSpPr>
            <a:spLocks noGrp="1"/>
          </p:cNvSpPr>
          <p:nvPr>
            <p:ph type="body" idx="1"/>
          </p:nvPr>
        </p:nvSpPr>
        <p:spPr>
          <a:xfrm>
            <a:off x="557213" y="1119187"/>
            <a:ext cx="8129587" cy="4871303"/>
          </a:xfrm>
        </p:spPr>
        <p:txBody>
          <a:bodyPr lIns="0" tIns="0" rIns="0" bIns="0"/>
          <a:lstStyle/>
          <a:p>
            <a:pPr>
              <a:spcBef>
                <a:spcPts val="713"/>
              </a:spcBef>
              <a:buSzTx/>
              <a:buFontTx/>
              <a:buNone/>
            </a:pPr>
            <a:r>
              <a:rPr lang="en-US" altLang="en-US" sz="3600" b="1" dirty="0" err="1">
                <a:solidFill>
                  <a:srgbClr val="000000"/>
                </a:solidFill>
                <a:latin typeface="Helvetica" pitchFamily="34" charset="0"/>
                <a:ea typeface="12 pt. Helvetica* 85 Heavy   08"/>
                <a:cs typeface="12 pt. Helvetica* 85 Heavy   08"/>
                <a:sym typeface="12 pt. Helvetica* 85 Heavy   08"/>
              </a:rPr>
              <a:t>Préstamos</a:t>
            </a:r>
            <a:r>
              <a:rPr lang="en-US" altLang="en-US" sz="3600" b="1" dirty="0">
                <a:solidFill>
                  <a:srgbClr val="000000"/>
                </a:solidFill>
                <a:latin typeface="Helvetica" pitchFamily="34" charset="0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  <a:r>
              <a:rPr lang="en-US" altLang="en-US" sz="3600" b="1" dirty="0" err="1">
                <a:solidFill>
                  <a:srgbClr val="000000"/>
                </a:solidFill>
                <a:latin typeface="Helvetica" pitchFamily="34" charset="0"/>
                <a:ea typeface="12 pt. Helvetica* 85 Heavy   08"/>
                <a:cs typeface="12 pt. Helvetica* 85 Heavy   08"/>
                <a:sym typeface="12 pt. Helvetica* 85 Heavy   08"/>
              </a:rPr>
              <a:t>comerciales</a:t>
            </a:r>
            <a:endParaRPr lang="en-US" altLang="en-US" sz="3600" b="1" dirty="0">
              <a:solidFill>
                <a:srgbClr val="000000"/>
              </a:solidFill>
              <a:latin typeface="Helvetica" pitchFamily="34" charset="0"/>
              <a:ea typeface="12 pt. Helvetica* 85 Heavy   08"/>
              <a:cs typeface="12 pt. Helvetica* 85 Heavy   08"/>
              <a:sym typeface="12 pt. Helvetica* 85 Heavy   08"/>
            </a:endParaRPr>
          </a:p>
          <a:p>
            <a:pPr>
              <a:spcBef>
                <a:spcPts val="713"/>
              </a:spcBef>
              <a:buSzTx/>
              <a:buFontTx/>
              <a:buNone/>
            </a:pPr>
            <a:endParaRPr lang="en-US" altLang="en-US" sz="2000" dirty="0">
              <a:solidFill>
                <a:srgbClr val="000000"/>
              </a:solidFill>
              <a:latin typeface="Helvetica" pitchFamily="34" charset="0"/>
              <a:ea typeface="12 pt. Helvetica* 85 Heavy   08"/>
              <a:cs typeface="12 pt. Helvetica* 85 Heavy   08"/>
              <a:sym typeface="12 pt. Helvetica* 85 Heavy   08"/>
            </a:endParaRPr>
          </a:p>
          <a:p>
            <a:pPr algn="ctr">
              <a:spcBef>
                <a:spcPts val="1013"/>
              </a:spcBef>
              <a:buSzTx/>
              <a:buFontTx/>
              <a:buNone/>
            </a:pPr>
            <a:r>
              <a:rPr lang="es-ES" altLang="en-US" sz="3600" dirty="0">
                <a:solidFill>
                  <a:srgbClr val="000000"/>
                </a:solidFill>
                <a:latin typeface="Helvetica" pitchFamily="34" charset="0"/>
                <a:ea typeface="12 pt Helvetica* 55 Roman   054"/>
                <a:cs typeface="12 pt Helvetica* 55 Roman   054"/>
                <a:sym typeface="12 pt Helvetica* 55 Roman   054"/>
              </a:rPr>
              <a:t> Garantías de préstamo</a:t>
            </a:r>
          </a:p>
          <a:p>
            <a:pPr algn="ctr">
              <a:spcBef>
                <a:spcPts val="1013"/>
              </a:spcBef>
              <a:buSzTx/>
              <a:buFontTx/>
              <a:buNone/>
            </a:pPr>
            <a:r>
              <a:rPr lang="es-ES" altLang="en-US" sz="3600" dirty="0">
                <a:solidFill>
                  <a:srgbClr val="000000"/>
                </a:solidFill>
                <a:latin typeface="Helvetica" pitchFamily="34" charset="0"/>
                <a:ea typeface="12 pt Helvetica* 55 Roman   054"/>
                <a:cs typeface="12 pt Helvetica* 55 Roman   054"/>
                <a:sym typeface="12 pt Helvetica* 55 Roman   054"/>
              </a:rPr>
              <a:t>de la Agencia Federal para el Desarrollo de la Pequeña Empresa</a:t>
            </a:r>
            <a:endParaRPr lang="en-US" altLang="en-US" sz="3600" dirty="0">
              <a:solidFill>
                <a:srgbClr val="000000"/>
              </a:solidFill>
              <a:latin typeface="Helvetica" pitchFamily="34" charset="0"/>
              <a:ea typeface="12 pt. Helvetica* 85 Heavy   08"/>
              <a:cs typeface="12 pt. Helvetica* 85 Heavy   08"/>
              <a:sym typeface="12 pt. Helvetica* 85 Heavy   08"/>
            </a:endParaRPr>
          </a:p>
        </p:txBody>
      </p:sp>
      <p:pic>
        <p:nvPicPr>
          <p:cNvPr id="25604" name="image1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1169" y="4246838"/>
            <a:ext cx="4960694" cy="1743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388938" y="476250"/>
            <a:ext cx="8412162" cy="609600"/>
          </a:xfrm>
        </p:spPr>
        <p:txBody>
          <a:bodyPr/>
          <a:lstStyle/>
          <a:p>
            <a:r>
              <a:rPr lang="en-US" altLang="en-US" sz="3200" b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Mejorando la posibilidad de obtener un buen préstamo comercial</a:t>
            </a:r>
          </a:p>
        </p:txBody>
      </p:sp>
      <p:sp>
        <p:nvSpPr>
          <p:cNvPr id="26627" name="Text Placeholder 2"/>
          <p:cNvSpPr>
            <a:spLocks noGrp="1"/>
          </p:cNvSpPr>
          <p:nvPr>
            <p:ph type="body" idx="1"/>
          </p:nvPr>
        </p:nvSpPr>
        <p:spPr>
          <a:xfrm>
            <a:off x="533400" y="1666874"/>
            <a:ext cx="8229600" cy="4448175"/>
          </a:xfrm>
        </p:spPr>
        <p:txBody>
          <a:bodyPr/>
          <a:lstStyle/>
          <a:p>
            <a:pPr marL="395288" lvl="1" indent="-395288">
              <a:spcBef>
                <a:spcPts val="600"/>
              </a:spcBef>
              <a:buSzTx/>
              <a:buFont typeface="Wingdings" pitchFamily="2" charset="2"/>
              <a:buChar char="§"/>
            </a:pPr>
            <a:r>
              <a:rPr lang="en-US" altLang="en-US" sz="2800" dirty="0" err="1">
                <a:solidFill>
                  <a:srgbClr val="002060"/>
                </a:solidFill>
                <a:latin typeface="12 pt. Helvetica* 85 Heavy   08"/>
                <a:ea typeface="12 pt Helvetica* 55 Roman   054"/>
                <a:cs typeface="12 pt Helvetica* 55 Roman   054"/>
                <a:sym typeface="12 pt Helvetica* 55 Roman   054"/>
              </a:rPr>
              <a:t>Desarrollen</a:t>
            </a:r>
            <a:r>
              <a:rPr lang="en-US" altLang="en-US" sz="2800" dirty="0">
                <a:solidFill>
                  <a:srgbClr val="002060"/>
                </a:solidFill>
                <a:latin typeface="12 pt. Helvetica* 85 Heavy   08"/>
                <a:ea typeface="12 pt Helvetica* 55 Roman   054"/>
                <a:cs typeface="12 pt Helvetica* 55 Roman   054"/>
                <a:sym typeface="12 pt Helvetica* 55 Roman   054"/>
              </a:rPr>
              <a:t> los </a:t>
            </a:r>
            <a:r>
              <a:rPr lang="en-US" altLang="en-US" sz="2800" dirty="0" err="1">
                <a:solidFill>
                  <a:srgbClr val="002060"/>
                </a:solidFill>
                <a:latin typeface="12 pt. Helvetica* 85 Heavy   08"/>
                <a:ea typeface="12 pt Helvetica* 55 Roman   054"/>
                <a:cs typeface="12 pt Helvetica* 55 Roman   054"/>
                <a:sym typeface="12 pt Helvetica* 55 Roman   054"/>
              </a:rPr>
              <a:t>cinco</a:t>
            </a:r>
            <a:r>
              <a:rPr lang="en-US" altLang="en-US" sz="2800" dirty="0">
                <a:solidFill>
                  <a:srgbClr val="002060"/>
                </a:solidFill>
                <a:latin typeface="12 pt. Helvetica* 85 Heavy   08"/>
                <a:ea typeface="12 pt Helvetica* 55 Roman   054"/>
                <a:cs typeface="12 pt Helvetica* 55 Roman   054"/>
                <a:sym typeface="12 pt Helvetica* 55 Roman   054"/>
              </a:rPr>
              <a:t> </a:t>
            </a:r>
            <a:r>
              <a:rPr lang="en-US" altLang="en-US" sz="2800" dirty="0" err="1">
                <a:solidFill>
                  <a:srgbClr val="002060"/>
                </a:solidFill>
                <a:latin typeface="12 pt. Helvetica* 85 Heavy   08"/>
                <a:ea typeface="12 pt Helvetica* 55 Roman   054"/>
                <a:cs typeface="12 pt Helvetica* 55 Roman   054"/>
                <a:sym typeface="12 pt Helvetica* 55 Roman   054"/>
              </a:rPr>
              <a:t>pilares</a:t>
            </a:r>
            <a:r>
              <a:rPr lang="en-US" altLang="en-US" sz="2800" dirty="0">
                <a:solidFill>
                  <a:srgbClr val="002060"/>
                </a:solidFill>
                <a:latin typeface="12 pt. Helvetica* 85 Heavy   08"/>
                <a:ea typeface="12 pt Helvetica* 55 Roman   054"/>
                <a:cs typeface="12 pt Helvetica* 55 Roman   054"/>
                <a:sym typeface="12 pt Helvetica* 55 Roman   054"/>
              </a:rPr>
              <a:t> del </a:t>
            </a:r>
            <a:r>
              <a:rPr lang="en-US" altLang="en-US" sz="2800" dirty="0" err="1">
                <a:solidFill>
                  <a:srgbClr val="002060"/>
                </a:solidFill>
                <a:latin typeface="12 pt. Helvetica* 85 Heavy   08"/>
                <a:ea typeface="12 pt Helvetica* 55 Roman   054"/>
                <a:cs typeface="12 pt Helvetica* 55 Roman   054"/>
                <a:sym typeface="12 pt Helvetica* 55 Roman   054"/>
              </a:rPr>
              <a:t>crédito</a:t>
            </a:r>
            <a:endParaRPr lang="en-US" altLang="en-US" sz="2800" dirty="0">
              <a:solidFill>
                <a:srgbClr val="002060"/>
              </a:solidFill>
              <a:latin typeface="12 pt. Helvetica* 85 Heavy   08"/>
              <a:ea typeface="12 pt Helvetica* 55 Roman   054"/>
              <a:cs typeface="12 pt Helvetica* 55 Roman   054"/>
              <a:sym typeface="12 pt Helvetica* 55 Roman   054"/>
            </a:endParaRPr>
          </a:p>
          <a:p>
            <a:pPr marL="395288" lvl="1" indent="-395288">
              <a:spcBef>
                <a:spcPts val="600"/>
              </a:spcBef>
              <a:buSzTx/>
              <a:buFont typeface="Wingdings" pitchFamily="2" charset="2"/>
              <a:buChar char="§"/>
            </a:pPr>
            <a:r>
              <a:rPr lang="en-US" altLang="en-US" sz="2800" dirty="0" err="1">
                <a:solidFill>
                  <a:srgbClr val="002060"/>
                </a:solidFill>
                <a:latin typeface="12 pt. Helvetica* 85 Heavy   08"/>
                <a:ea typeface="12 pt Helvetica* 55 Roman   054"/>
                <a:cs typeface="12 pt Helvetica* 55 Roman   054"/>
                <a:sym typeface="12 pt Helvetica* 55 Roman   054"/>
              </a:rPr>
              <a:t>Investiguen</a:t>
            </a:r>
            <a:r>
              <a:rPr lang="en-US" altLang="en-US" sz="2800" dirty="0">
                <a:solidFill>
                  <a:srgbClr val="002060"/>
                </a:solidFill>
                <a:latin typeface="12 pt. Helvetica* 85 Heavy   08"/>
                <a:ea typeface="12 pt Helvetica* 55 Roman   054"/>
                <a:cs typeface="12 pt Helvetica* 55 Roman   054"/>
                <a:sym typeface="12 pt Helvetica* 55 Roman   054"/>
              </a:rPr>
              <a:t>, </a:t>
            </a:r>
            <a:r>
              <a:rPr lang="en-US" altLang="en-US" sz="2800" dirty="0" err="1">
                <a:solidFill>
                  <a:srgbClr val="002060"/>
                </a:solidFill>
                <a:latin typeface="12 pt. Helvetica* 85 Heavy   08"/>
                <a:ea typeface="12 pt Helvetica* 55 Roman   054"/>
                <a:cs typeface="12 pt Helvetica* 55 Roman   054"/>
                <a:sym typeface="12 pt Helvetica* 55 Roman   054"/>
              </a:rPr>
              <a:t>hagan</a:t>
            </a:r>
            <a:r>
              <a:rPr lang="en-US" altLang="en-US" sz="2800" dirty="0">
                <a:solidFill>
                  <a:srgbClr val="002060"/>
                </a:solidFill>
                <a:latin typeface="12 pt. Helvetica* 85 Heavy   08"/>
                <a:ea typeface="12 pt Helvetica* 55 Roman   054"/>
                <a:cs typeface="12 pt Helvetica* 55 Roman   054"/>
                <a:sym typeface="12 pt Helvetica* 55 Roman   054"/>
              </a:rPr>
              <a:t> </a:t>
            </a:r>
            <a:r>
              <a:rPr lang="en-US" altLang="en-US" sz="2800" dirty="0" err="1">
                <a:solidFill>
                  <a:srgbClr val="002060"/>
                </a:solidFill>
                <a:latin typeface="12 pt. Helvetica* 85 Heavy   08"/>
                <a:ea typeface="12 pt Helvetica* 55 Roman   054"/>
                <a:cs typeface="12 pt Helvetica* 55 Roman   054"/>
                <a:sym typeface="12 pt Helvetica* 55 Roman   054"/>
              </a:rPr>
              <a:t>preguntas</a:t>
            </a:r>
            <a:endParaRPr lang="en-US" altLang="en-US" sz="2800" dirty="0">
              <a:solidFill>
                <a:srgbClr val="002060"/>
              </a:solidFill>
              <a:latin typeface="12 pt. Helvetica* 85 Heavy   08"/>
              <a:ea typeface="12 pt Helvetica* 55 Roman   054"/>
              <a:cs typeface="12 pt Helvetica* 55 Roman   054"/>
              <a:sym typeface="12 pt Helvetica* 55 Roman   054"/>
            </a:endParaRPr>
          </a:p>
          <a:p>
            <a:pPr marL="395288" lvl="1" indent="-395288">
              <a:spcBef>
                <a:spcPts val="600"/>
              </a:spcBef>
              <a:buSzTx/>
              <a:buFont typeface="Wingdings" pitchFamily="2" charset="2"/>
              <a:buChar char="§"/>
            </a:pPr>
            <a:r>
              <a:rPr lang="en-US" altLang="en-US" sz="2800" dirty="0" err="1">
                <a:solidFill>
                  <a:srgbClr val="002060"/>
                </a:solidFill>
                <a:latin typeface="12 pt. Helvetica* 85 Heavy   08"/>
                <a:ea typeface="12 pt Helvetica* 55 Roman   054"/>
                <a:cs typeface="12 pt Helvetica* 55 Roman   054"/>
                <a:sym typeface="12 pt Helvetica* 55 Roman   054"/>
              </a:rPr>
              <a:t>Construyan</a:t>
            </a:r>
            <a:r>
              <a:rPr lang="en-US" altLang="en-US" sz="2800" dirty="0">
                <a:solidFill>
                  <a:srgbClr val="002060"/>
                </a:solidFill>
                <a:latin typeface="12 pt. Helvetica* 85 Heavy   08"/>
                <a:ea typeface="12 pt Helvetica* 55 Roman   054"/>
                <a:cs typeface="12 pt Helvetica* 55 Roman   054"/>
                <a:sym typeface="12 pt Helvetica* 55 Roman   054"/>
              </a:rPr>
              <a:t> </a:t>
            </a:r>
            <a:r>
              <a:rPr lang="en-US" altLang="en-US" sz="2800" dirty="0" err="1">
                <a:solidFill>
                  <a:srgbClr val="002060"/>
                </a:solidFill>
                <a:latin typeface="12 pt. Helvetica* 85 Heavy   08"/>
                <a:ea typeface="12 pt Helvetica* 55 Roman   054"/>
                <a:cs typeface="12 pt Helvetica* 55 Roman   054"/>
                <a:sym typeface="12 pt Helvetica* 55 Roman   054"/>
              </a:rPr>
              <a:t>relaciones</a:t>
            </a:r>
            <a:r>
              <a:rPr lang="en-US" altLang="en-US" sz="2800" dirty="0">
                <a:solidFill>
                  <a:srgbClr val="002060"/>
                </a:solidFill>
                <a:latin typeface="12 pt. Helvetica* 85 Heavy   08"/>
                <a:ea typeface="12 pt Helvetica* 55 Roman   054"/>
                <a:cs typeface="12 pt Helvetica* 55 Roman   054"/>
                <a:sym typeface="12 pt Helvetica* 55 Roman   054"/>
              </a:rPr>
              <a:t> a largo </a:t>
            </a:r>
            <a:r>
              <a:rPr lang="en-US" altLang="en-US" sz="2800" dirty="0" err="1">
                <a:solidFill>
                  <a:srgbClr val="002060"/>
                </a:solidFill>
                <a:latin typeface="12 pt. Helvetica* 85 Heavy   08"/>
                <a:ea typeface="12 pt Helvetica* 55 Roman   054"/>
                <a:cs typeface="12 pt Helvetica* 55 Roman   054"/>
                <a:sym typeface="12 pt Helvetica* 55 Roman   054"/>
              </a:rPr>
              <a:t>plazo</a:t>
            </a:r>
            <a:r>
              <a:rPr lang="en-US" altLang="en-US" sz="2800" dirty="0">
                <a:solidFill>
                  <a:srgbClr val="002060"/>
                </a:solidFill>
                <a:latin typeface="12 pt. Helvetica* 85 Heavy   08"/>
                <a:ea typeface="12 pt Helvetica* 55 Roman   054"/>
                <a:cs typeface="12 pt Helvetica* 55 Roman   054"/>
                <a:sym typeface="12 pt Helvetica* 55 Roman   054"/>
              </a:rPr>
              <a:t> con </a:t>
            </a:r>
            <a:r>
              <a:rPr lang="en-US" altLang="en-US" sz="2800" dirty="0" err="1">
                <a:solidFill>
                  <a:srgbClr val="002060"/>
                </a:solidFill>
                <a:latin typeface="12 pt. Helvetica* 85 Heavy   08"/>
                <a:ea typeface="12 pt Helvetica* 55 Roman   054"/>
                <a:cs typeface="12 pt Helvetica* 55 Roman   054"/>
                <a:sym typeface="12 pt Helvetica* 55 Roman   054"/>
              </a:rPr>
              <a:t>su</a:t>
            </a:r>
            <a:r>
              <a:rPr lang="en-US" altLang="en-US" sz="2800" dirty="0">
                <a:solidFill>
                  <a:srgbClr val="002060"/>
                </a:solidFill>
                <a:latin typeface="12 pt. Helvetica* 85 Heavy   08"/>
                <a:ea typeface="12 pt Helvetica* 55 Roman   054"/>
                <a:cs typeface="12 pt Helvetica* 55 Roman   054"/>
                <a:sym typeface="12 pt Helvetica* 55 Roman   054"/>
              </a:rPr>
              <a:t> </a:t>
            </a:r>
            <a:r>
              <a:rPr lang="en-US" altLang="en-US" sz="2800" dirty="0" err="1">
                <a:solidFill>
                  <a:srgbClr val="002060"/>
                </a:solidFill>
                <a:latin typeface="12 pt. Helvetica* 85 Heavy   08"/>
                <a:ea typeface="12 pt Helvetica* 55 Roman   054"/>
                <a:cs typeface="12 pt Helvetica* 55 Roman   054"/>
                <a:sym typeface="12 pt Helvetica* 55 Roman   054"/>
              </a:rPr>
              <a:t>banquero</a:t>
            </a:r>
            <a:endParaRPr lang="en-US" altLang="en-US" sz="2800" dirty="0">
              <a:solidFill>
                <a:srgbClr val="002060"/>
              </a:solidFill>
              <a:latin typeface="12 pt. Helvetica* 85 Heavy   08"/>
              <a:ea typeface="12 pt Helvetica* 55 Roman   054"/>
              <a:cs typeface="12 pt Helvetica* 55 Roman   054"/>
              <a:sym typeface="12 pt Helvetica* 55 Roman   054"/>
            </a:endParaRPr>
          </a:p>
          <a:p>
            <a:pPr marL="395288" lvl="1" indent="-395288">
              <a:spcBef>
                <a:spcPts val="600"/>
              </a:spcBef>
              <a:buSzTx/>
              <a:buFont typeface="Wingdings" pitchFamily="2" charset="2"/>
              <a:buChar char="§"/>
            </a:pPr>
            <a:r>
              <a:rPr lang="en-US" altLang="en-US" sz="2800" dirty="0" err="1">
                <a:solidFill>
                  <a:srgbClr val="002060"/>
                </a:solidFill>
                <a:latin typeface="12 pt. Helvetica* 85 Heavy   08"/>
                <a:ea typeface="12 pt. Helvetica* 85 Heavy   08"/>
                <a:cs typeface="12 pt. Helvetica* 85 Heavy   08"/>
                <a:sym typeface="12 pt Helvetica* 55 Roman   054"/>
              </a:rPr>
              <a:t>Mejoren</a:t>
            </a:r>
            <a:r>
              <a:rPr lang="en-US" altLang="en-US" sz="2800" dirty="0">
                <a:solidFill>
                  <a:srgbClr val="002060"/>
                </a:solidFill>
                <a:latin typeface="12 pt. Helvetica* 85 Heavy   08"/>
                <a:ea typeface="12 pt. Helvetica* 85 Heavy   08"/>
                <a:cs typeface="12 pt. Helvetica* 85 Heavy   08"/>
                <a:sym typeface="12 pt Helvetica* 55 Roman   054"/>
              </a:rPr>
              <a:t> </a:t>
            </a:r>
            <a:r>
              <a:rPr lang="en-US" altLang="en-US" sz="2800" dirty="0" err="1">
                <a:solidFill>
                  <a:srgbClr val="002060"/>
                </a:solidFill>
                <a:latin typeface="12 pt. Helvetica* 85 Heavy   08"/>
                <a:ea typeface="12 pt. Helvetica* 85 Heavy   08"/>
                <a:cs typeface="12 pt. Helvetica* 85 Heavy   08"/>
                <a:sym typeface="12 pt Helvetica* 55 Roman   054"/>
              </a:rPr>
              <a:t>su</a:t>
            </a:r>
            <a:r>
              <a:rPr lang="en-US" altLang="en-US" sz="2800" dirty="0">
                <a:solidFill>
                  <a:srgbClr val="002060"/>
                </a:solidFill>
                <a:latin typeface="12 pt. Helvetica* 85 Heavy   08"/>
                <a:ea typeface="12 pt. Helvetica* 85 Heavy   08"/>
                <a:cs typeface="12 pt. Helvetica* 85 Heavy   08"/>
                <a:sym typeface="12 pt Helvetica* 55 Roman   054"/>
              </a:rPr>
              <a:t> </a:t>
            </a:r>
            <a:r>
              <a:rPr lang="en-US" altLang="en-US" sz="2800" dirty="0" err="1">
                <a:solidFill>
                  <a:srgbClr val="002060"/>
                </a:solidFill>
                <a:latin typeface="12 pt. Helvetica* 85 Heavy   08"/>
                <a:ea typeface="12 pt. Helvetica* 85 Heavy   08"/>
                <a:cs typeface="12 pt. Helvetica* 85 Heavy   08"/>
                <a:sym typeface="12 pt Helvetica* 55 Roman   054"/>
              </a:rPr>
              <a:t>puntaje</a:t>
            </a:r>
            <a:r>
              <a:rPr lang="en-US" altLang="en-US" sz="2800" dirty="0">
                <a:solidFill>
                  <a:srgbClr val="002060"/>
                </a:solidFill>
                <a:latin typeface="12 pt. Helvetica* 85 Heavy   08"/>
                <a:ea typeface="12 pt. Helvetica* 85 Heavy   08"/>
                <a:cs typeface="12 pt. Helvetica* 85 Heavy   08"/>
                <a:sym typeface="12 pt Helvetica* 55 Roman   054"/>
              </a:rPr>
              <a:t> de </a:t>
            </a:r>
            <a:r>
              <a:rPr lang="en-US" altLang="en-US" sz="2800" dirty="0" err="1">
                <a:solidFill>
                  <a:srgbClr val="002060"/>
                </a:solidFill>
                <a:latin typeface="12 pt. Helvetica* 85 Heavy   08"/>
                <a:ea typeface="12 pt. Helvetica* 85 Heavy   08"/>
                <a:cs typeface="12 pt. Helvetica* 85 Heavy   08"/>
                <a:sym typeface="12 pt Helvetica* 55 Roman   054"/>
              </a:rPr>
              <a:t>crédito</a:t>
            </a:r>
            <a:r>
              <a:rPr lang="en-US" altLang="en-US" sz="2800" dirty="0">
                <a:solidFill>
                  <a:srgbClr val="002060"/>
                </a:solidFill>
                <a:latin typeface="12 pt. Helvetica* 85 Heavy   08"/>
                <a:ea typeface="12 pt. Helvetica* 85 Heavy   08"/>
                <a:cs typeface="12 pt. Helvetica* 85 Heavy   08"/>
                <a:sym typeface="12 pt Helvetica* 55 Roman   054"/>
              </a:rPr>
              <a:t> personal</a:t>
            </a:r>
          </a:p>
        </p:txBody>
      </p:sp>
      <p:pic>
        <p:nvPicPr>
          <p:cNvPr id="26628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810004" y="4194175"/>
            <a:ext cx="2870691" cy="192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hape 107"/>
          <p:cNvSpPr>
            <a:spLocks noGrp="1"/>
          </p:cNvSpPr>
          <p:nvPr>
            <p:ph type="body" idx="1"/>
          </p:nvPr>
        </p:nvSpPr>
        <p:spPr>
          <a:xfrm>
            <a:off x="557213" y="1119188"/>
            <a:ext cx="8229600" cy="2024062"/>
          </a:xfrm>
        </p:spPr>
        <p:txBody>
          <a:bodyPr lIns="0" tIns="0" rIns="0" bIns="0"/>
          <a:lstStyle/>
          <a:p>
            <a:pPr>
              <a:spcBef>
                <a:spcPts val="713"/>
              </a:spcBef>
              <a:buSzTx/>
              <a:buFontTx/>
              <a:buNone/>
            </a:pPr>
            <a:r>
              <a:rPr lang="en-US" altLang="en-US" sz="3200" b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. Helvetica* 85 Heavy   08"/>
              </a:rPr>
              <a:t>El financiamiento</a:t>
            </a:r>
          </a:p>
          <a:p>
            <a:pPr marL="400050" lvl="1" indent="-400050">
              <a:spcBef>
                <a:spcPts val="600"/>
              </a:spcBef>
              <a:buSzTx/>
              <a:buFont typeface="Wingdings" pitchFamily="2" charset="2"/>
              <a:buChar char="§"/>
            </a:pPr>
            <a:r>
              <a:rPr lang="en-US" altLang="en-US" sz="280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Comparación de las ofertas</a:t>
            </a:r>
          </a:p>
          <a:p>
            <a:pPr marL="400050" lvl="1" indent="-400050">
              <a:spcBef>
                <a:spcPts val="600"/>
              </a:spcBef>
              <a:buSzTx/>
              <a:buFont typeface="Wingdings" pitchFamily="2" charset="2"/>
              <a:buChar char="§"/>
            </a:pPr>
            <a:r>
              <a:rPr lang="en-US" altLang="en-US" sz="280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Comprensión de los tipos de financiamiento</a:t>
            </a:r>
          </a:p>
        </p:txBody>
      </p:sp>
      <p:pic>
        <p:nvPicPr>
          <p:cNvPr id="27651" name="image2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71344" y="3810000"/>
            <a:ext cx="3322487" cy="2193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652" name="Shape 102"/>
          <p:cNvSpPr>
            <a:spLocks noGrp="1"/>
          </p:cNvSpPr>
          <p:nvPr>
            <p:ph type="title"/>
          </p:nvPr>
        </p:nvSpPr>
        <p:spPr>
          <a:xfrm>
            <a:off x="528638" y="495300"/>
            <a:ext cx="8229600" cy="609600"/>
          </a:xfrm>
        </p:spPr>
        <p:txBody>
          <a:bodyPr lIns="0" tIns="0" rIns="0" bIns="0"/>
          <a:lstStyle/>
          <a:p>
            <a:r>
              <a:rPr lang="en-US" altLang="en-US" b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Servicios bancarios adicionales</a:t>
            </a:r>
          </a:p>
        </p:txBody>
      </p:sp>
    </p:spTree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hape 111"/>
          <p:cNvSpPr>
            <a:spLocks noGrp="1"/>
          </p:cNvSpPr>
          <p:nvPr>
            <p:ph type="title"/>
          </p:nvPr>
        </p:nvSpPr>
        <p:spPr>
          <a:xfrm>
            <a:off x="557213" y="481013"/>
            <a:ext cx="8229600" cy="609600"/>
          </a:xfrm>
        </p:spPr>
        <p:txBody>
          <a:bodyPr lIns="0" tIns="0" rIns="0" bIns="0"/>
          <a:lstStyle/>
          <a:p>
            <a:r>
              <a:rPr lang="en-US" altLang="en-US" b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Servicios bancarios adicionales</a:t>
            </a:r>
          </a:p>
        </p:txBody>
      </p:sp>
      <p:sp>
        <p:nvSpPr>
          <p:cNvPr id="28675" name="Shape 112"/>
          <p:cNvSpPr>
            <a:spLocks noGrp="1"/>
          </p:cNvSpPr>
          <p:nvPr>
            <p:ph type="body" idx="1"/>
          </p:nvPr>
        </p:nvSpPr>
        <p:spPr>
          <a:xfrm>
            <a:off x="571500" y="1104900"/>
            <a:ext cx="8382000" cy="4267200"/>
          </a:xfrm>
        </p:spPr>
        <p:txBody>
          <a:bodyPr lIns="0" tIns="0" rIns="0" bIns="0"/>
          <a:lstStyle/>
          <a:p>
            <a:pPr>
              <a:spcBef>
                <a:spcPts val="713"/>
              </a:spcBef>
              <a:buSzTx/>
              <a:buFontTx/>
              <a:buNone/>
            </a:pPr>
            <a:r>
              <a:rPr lang="en-US" altLang="en-US" b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Préstamos comerciales</a:t>
            </a:r>
          </a:p>
          <a:p>
            <a:pPr>
              <a:spcBef>
                <a:spcPts val="713"/>
              </a:spcBef>
              <a:buSzTx/>
              <a:buFontTx/>
              <a:buNone/>
            </a:pPr>
            <a:r>
              <a:rPr lang="en-US" altLang="en-US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Consulten lo siguiente:</a:t>
            </a:r>
          </a:p>
          <a:p>
            <a:pPr marL="400050" lvl="1" indent="-400050">
              <a:spcBef>
                <a:spcPts val="600"/>
              </a:spcBef>
              <a:buSzTx/>
              <a:buFont typeface="Wingdings" pitchFamily="2" charset="2"/>
              <a:buChar char="§"/>
            </a:pPr>
            <a:r>
              <a:rPr lang="en-US" altLang="en-US" sz="280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Detalles del préstamo, características, plazos, etc.</a:t>
            </a:r>
          </a:p>
          <a:p>
            <a:pPr marL="400050" lvl="1" indent="-400050">
              <a:spcBef>
                <a:spcPts val="600"/>
              </a:spcBef>
              <a:buSzTx/>
              <a:buFont typeface="Wingdings" pitchFamily="2" charset="2"/>
              <a:buChar char="§"/>
            </a:pPr>
            <a:r>
              <a:rPr lang="en-US" altLang="en-US" sz="280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Tipos de préstamo</a:t>
            </a:r>
          </a:p>
        </p:txBody>
      </p:sp>
      <p:pic>
        <p:nvPicPr>
          <p:cNvPr id="28676" name="image21.jpeg" descr="C:\Users\Bruce Soule\Desktop\Current Projects\FDIC PowerPoint\Unit 4 - Banking Services\iStockphoto\iStock_000011860586XSma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538"/>
          <a:stretch>
            <a:fillRect/>
          </a:stretch>
        </p:blipFill>
        <p:spPr bwMode="auto">
          <a:xfrm>
            <a:off x="4838700" y="3852863"/>
            <a:ext cx="3382963" cy="2103437"/>
          </a:xfrm>
          <a:prstGeom prst="rect">
            <a:avLst/>
          </a:prstGeom>
          <a:solidFill>
            <a:srgbClr val="C1961C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28677" name="Shape 114"/>
          <p:cNvSpPr>
            <a:spLocks noChangeArrowheads="1"/>
          </p:cNvSpPr>
          <p:nvPr/>
        </p:nvSpPr>
        <p:spPr bwMode="auto">
          <a:xfrm>
            <a:off x="557213" y="3884613"/>
            <a:ext cx="3932237" cy="2011362"/>
          </a:xfrm>
          <a:prstGeom prst="rect">
            <a:avLst/>
          </a:prstGeom>
          <a:solidFill>
            <a:srgbClr val="C1961C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45719" rIns="45719">
            <a:spAutoFit/>
          </a:bodyPr>
          <a:lstStyle/>
          <a:p>
            <a:pPr indent="57150" algn="ctr">
              <a:buSzPct val="100000"/>
            </a:pPr>
            <a:r>
              <a:rPr lang="en-US" altLang="en-US" sz="3600">
                <a:solidFill>
                  <a:srgbClr val="000000"/>
                </a:solidFill>
                <a:latin typeface="12 pt Helvetica* 55 Roman   054"/>
                <a:ea typeface="12 pt Helvetica* 55 Roman   054"/>
                <a:cs typeface="12 pt Helvetica* 55 Roman   054"/>
                <a:sym typeface="12 pt. Helvetica* 85 Heavy   08"/>
              </a:rPr>
              <a:t>Averigüen lo que necesitarán</a:t>
            </a:r>
            <a:br>
              <a:rPr lang="en-US" altLang="en-US" sz="3600">
                <a:solidFill>
                  <a:srgbClr val="000000"/>
                </a:solidFill>
                <a:latin typeface="12 pt Helvetica* 55 Roman   054"/>
                <a:ea typeface="12 pt Helvetica* 55 Roman   054"/>
                <a:cs typeface="12 pt Helvetica* 55 Roman   054"/>
                <a:sym typeface="12 pt. Helvetica* 85 Heavy   08"/>
              </a:rPr>
            </a:br>
            <a:r>
              <a:rPr lang="en-US" altLang="en-US" sz="3600">
                <a:solidFill>
                  <a:srgbClr val="000000"/>
                </a:solidFill>
                <a:latin typeface="12 pt Helvetica* 55 Roman   054"/>
                <a:ea typeface="12 pt Helvetica* 55 Roman   054"/>
                <a:cs typeface="12 pt Helvetica* 55 Roman   054"/>
                <a:sym typeface="12 pt. Helvetica* 85 Heavy   08"/>
              </a:rPr>
              <a:t>proveer</a:t>
            </a:r>
          </a:p>
        </p:txBody>
      </p:sp>
    </p:spTree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image22.jpeg" descr="C:\Users\Bruce Soule\Desktop\Current Projects\FDIC PowerPoint\Unit 4 - Banking Services\iStockphoto\iStock_000016925619XSma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5025" y="3214688"/>
            <a:ext cx="3017838" cy="283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29699" name="Shape 117"/>
          <p:cNvSpPr>
            <a:spLocks noGrp="1"/>
          </p:cNvSpPr>
          <p:nvPr>
            <p:ph type="title"/>
          </p:nvPr>
        </p:nvSpPr>
        <p:spPr>
          <a:xfrm>
            <a:off x="571500" y="495300"/>
            <a:ext cx="8229600" cy="609600"/>
          </a:xfrm>
        </p:spPr>
        <p:txBody>
          <a:bodyPr lIns="0" tIns="0" rIns="0" bIns="0"/>
          <a:lstStyle/>
          <a:p>
            <a:r>
              <a:rPr lang="en-US" altLang="en-US" b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Servicios bancarios adicionales</a:t>
            </a:r>
          </a:p>
        </p:txBody>
      </p:sp>
      <p:sp>
        <p:nvSpPr>
          <p:cNvPr id="29700" name="Shape 118"/>
          <p:cNvSpPr>
            <a:spLocks noGrp="1"/>
          </p:cNvSpPr>
          <p:nvPr>
            <p:ph type="body" idx="1"/>
          </p:nvPr>
        </p:nvSpPr>
        <p:spPr>
          <a:xfrm>
            <a:off x="533400" y="1104900"/>
            <a:ext cx="8137525" cy="4267200"/>
          </a:xfrm>
        </p:spPr>
        <p:txBody>
          <a:bodyPr lIns="0" tIns="0" rIns="0" bIns="0"/>
          <a:lstStyle/>
          <a:p>
            <a:pPr marL="0" indent="0">
              <a:spcBef>
                <a:spcPts val="713"/>
              </a:spcBef>
              <a:buSzTx/>
              <a:buFontTx/>
              <a:buNone/>
            </a:pPr>
            <a:r>
              <a:rPr lang="en-US" altLang="en-US" sz="2800" b="1">
                <a:latin typeface="Helvetica" pitchFamily="34" charset="0"/>
                <a:ea typeface="12 pt. Helvetica* 85 Heavy   08"/>
                <a:cs typeface="12 pt. Helvetica* 85 Heavy   08"/>
                <a:sym typeface="12 pt. Helvetica* 85 Heavy   08"/>
              </a:rPr>
              <a:t>Administración patrimonios y planificación para la jubilación</a:t>
            </a:r>
          </a:p>
          <a:p>
            <a:pPr marL="400050" lvl="1" indent="-400050">
              <a:spcBef>
                <a:spcPts val="600"/>
              </a:spcBef>
              <a:buSzTx/>
              <a:buFont typeface="Wingdings" pitchFamily="2" charset="2"/>
              <a:buChar char="§"/>
            </a:pPr>
            <a:r>
              <a:rPr lang="en-US" altLang="en-US" sz="3200">
                <a:solidFill>
                  <a:srgbClr val="002060"/>
                </a:solidFill>
                <a:latin typeface="Helvetica" pitchFamily="34" charset="0"/>
                <a:ea typeface="12 pt Helvetica* 55 Roman   054"/>
                <a:cs typeface="12 pt Helvetica* 55 Roman   054"/>
                <a:sym typeface="12 pt Helvetica* 55 Roman   054"/>
              </a:rPr>
              <a:t>IRA SIMPLE</a:t>
            </a:r>
          </a:p>
          <a:p>
            <a:pPr marL="400050" lvl="1" indent="-400050">
              <a:spcBef>
                <a:spcPts val="600"/>
              </a:spcBef>
              <a:buSzTx/>
              <a:buFont typeface="Wingdings" pitchFamily="2" charset="2"/>
              <a:buChar char="§"/>
            </a:pPr>
            <a:r>
              <a:rPr lang="en-US" altLang="en-US" sz="3200">
                <a:solidFill>
                  <a:srgbClr val="002060"/>
                </a:solidFill>
                <a:latin typeface="Helvetica" pitchFamily="34" charset="0"/>
                <a:ea typeface="12 pt Helvetica* 55 Roman   054"/>
                <a:cs typeface="12 pt Helvetica* 55 Roman   054"/>
                <a:sym typeface="12 pt Helvetica* 55 Roman   054"/>
              </a:rPr>
              <a:t>Plan de ahorro para la jubilación 401(k)</a:t>
            </a:r>
          </a:p>
          <a:p>
            <a:pPr marL="400050" lvl="1" indent="-400050">
              <a:spcBef>
                <a:spcPts val="600"/>
              </a:spcBef>
              <a:buSzTx/>
              <a:buFont typeface="Wingdings" pitchFamily="2" charset="2"/>
              <a:buChar char="§"/>
            </a:pPr>
            <a:r>
              <a:rPr lang="en-US" altLang="en-US" sz="3200">
                <a:solidFill>
                  <a:srgbClr val="002060"/>
                </a:solidFill>
                <a:latin typeface="Helvetica" pitchFamily="34" charset="0"/>
                <a:ea typeface="12 pt Helvetica* 55 Roman   054"/>
                <a:cs typeface="12 pt Helvetica* 55 Roman   054"/>
                <a:sym typeface="12 pt Helvetica* 55 Roman   054"/>
              </a:rPr>
              <a:t>Plan de Pensión Simplificada</a:t>
            </a:r>
            <a:br>
              <a:rPr lang="en-US" altLang="en-US" sz="3200">
                <a:solidFill>
                  <a:srgbClr val="002060"/>
                </a:solidFill>
                <a:latin typeface="Helvetica" pitchFamily="34" charset="0"/>
                <a:ea typeface="12 pt Helvetica* 55 Roman   054"/>
                <a:cs typeface="12 pt Helvetica* 55 Roman   054"/>
                <a:sym typeface="12 pt Helvetica* 55 Roman   054"/>
              </a:rPr>
            </a:br>
            <a:r>
              <a:rPr lang="en-US" altLang="en-US" sz="3200">
                <a:solidFill>
                  <a:srgbClr val="002060"/>
                </a:solidFill>
                <a:latin typeface="Helvetica" pitchFamily="34" charset="0"/>
                <a:ea typeface="12 pt Helvetica* 55 Roman   054"/>
                <a:cs typeface="12 pt Helvetica* 55 Roman   054"/>
                <a:sym typeface="12 pt Helvetica* 55 Roman   054"/>
              </a:rPr>
              <a:t>para Empleados (SEP)</a:t>
            </a:r>
          </a:p>
          <a:p>
            <a:pPr marL="400050" lvl="1" indent="-400050">
              <a:spcBef>
                <a:spcPts val="600"/>
              </a:spcBef>
              <a:buSzTx/>
              <a:buFont typeface="Wingdings" pitchFamily="2" charset="2"/>
              <a:buChar char="§"/>
            </a:pPr>
            <a:r>
              <a:rPr lang="en-US" altLang="en-US" sz="3200">
                <a:solidFill>
                  <a:srgbClr val="002060"/>
                </a:solidFill>
                <a:latin typeface="Helvetica" pitchFamily="34" charset="0"/>
                <a:ea typeface="12 pt Helvetica* 55 Roman   054"/>
                <a:cs typeface="12 pt Helvetica* 55 Roman   054"/>
                <a:sym typeface="12 pt Helvetica* 55 Roman   054"/>
              </a:rPr>
              <a:t>IRA ROTH</a:t>
            </a:r>
          </a:p>
          <a:p>
            <a:pPr marL="400050" lvl="1" indent="-400050">
              <a:spcBef>
                <a:spcPts val="600"/>
              </a:spcBef>
              <a:buSzTx/>
              <a:buFont typeface="Wingdings" pitchFamily="2" charset="2"/>
              <a:buChar char="§"/>
            </a:pPr>
            <a:r>
              <a:rPr lang="en-US" altLang="en-US" sz="3200">
                <a:solidFill>
                  <a:srgbClr val="002060"/>
                </a:solidFill>
                <a:latin typeface="Helvetica" pitchFamily="34" charset="0"/>
                <a:ea typeface="12 pt Helvetica* 55 Roman   054"/>
                <a:cs typeface="12 pt Helvetica* 55 Roman   054"/>
                <a:sym typeface="12 pt Helvetica* 55 Roman   054"/>
              </a:rPr>
              <a:t>Plan de ahorros de salud</a:t>
            </a:r>
          </a:p>
        </p:txBody>
      </p:sp>
    </p:spTree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hape 120"/>
          <p:cNvSpPr>
            <a:spLocks noGrp="1"/>
          </p:cNvSpPr>
          <p:nvPr>
            <p:ph type="title"/>
          </p:nvPr>
        </p:nvSpPr>
        <p:spPr>
          <a:xfrm>
            <a:off x="533400" y="495300"/>
            <a:ext cx="8229600" cy="609600"/>
          </a:xfrm>
        </p:spPr>
        <p:txBody>
          <a:bodyPr lIns="0" tIns="0" rIns="0" bIns="0"/>
          <a:lstStyle/>
          <a:p>
            <a:r>
              <a:rPr lang="en-US" altLang="en-US" b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Puntos clave para recordar</a:t>
            </a:r>
          </a:p>
        </p:txBody>
      </p:sp>
      <p:sp>
        <p:nvSpPr>
          <p:cNvPr id="30723" name="Shape 121"/>
          <p:cNvSpPr>
            <a:spLocks noGrp="1"/>
          </p:cNvSpPr>
          <p:nvPr>
            <p:ph type="body" idx="1"/>
          </p:nvPr>
        </p:nvSpPr>
        <p:spPr>
          <a:xfrm>
            <a:off x="547688" y="1119188"/>
            <a:ext cx="8153400" cy="5018087"/>
          </a:xfrm>
        </p:spPr>
        <p:txBody>
          <a:bodyPr lIns="0" tIns="0" rIns="0" bIns="0"/>
          <a:lstStyle/>
          <a:p>
            <a:pPr>
              <a:spcBef>
                <a:spcPts val="713"/>
              </a:spcBef>
              <a:buSzTx/>
              <a:buFontTx/>
              <a:buChar char="•"/>
            </a:pPr>
            <a:r>
              <a:rPr lang="en-US" altLang="en-US" sz="2800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Elijan</a:t>
            </a:r>
            <a:r>
              <a:rPr lang="en-US" altLang="en-US" sz="2800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el banco </a:t>
            </a:r>
            <a:r>
              <a:rPr lang="en-US" altLang="en-US" sz="2800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adecuado</a:t>
            </a:r>
            <a:r>
              <a:rPr lang="en-US" altLang="en-US" sz="2800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para </a:t>
            </a:r>
            <a:r>
              <a:rPr lang="en-US" altLang="en-US" sz="2800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sus</a:t>
            </a:r>
            <a:r>
              <a:rPr lang="en-US" altLang="en-US" sz="2800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  <a:r>
              <a:rPr lang="en-US" altLang="en-US" sz="2800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necesidades</a:t>
            </a:r>
            <a:r>
              <a:rPr lang="en-US" altLang="en-US" sz="2800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  <a:r>
              <a:rPr lang="en-US" altLang="en-US" sz="2800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financieras</a:t>
            </a:r>
            <a:r>
              <a:rPr lang="en-US" altLang="en-US" sz="2800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. </a:t>
            </a:r>
          </a:p>
          <a:p>
            <a:pPr>
              <a:spcBef>
                <a:spcPts val="713"/>
              </a:spcBef>
              <a:buSzTx/>
              <a:buFontTx/>
              <a:buChar char="•"/>
            </a:pPr>
            <a:r>
              <a:rPr lang="en-US" altLang="en-US" sz="2800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Los </a:t>
            </a:r>
            <a:r>
              <a:rPr lang="en-US" altLang="en-US" sz="2800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bancos</a:t>
            </a:r>
            <a:r>
              <a:rPr lang="en-US" altLang="en-US" sz="2800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  <a:r>
              <a:rPr lang="en-US" altLang="en-US" sz="2800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ofrecen</a:t>
            </a:r>
            <a:r>
              <a:rPr lang="en-US" altLang="en-US" sz="2800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  <a:r>
              <a:rPr lang="en-US" altLang="en-US" sz="2800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una</a:t>
            </a:r>
            <a:r>
              <a:rPr lang="en-US" altLang="en-US" sz="2800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gran </a:t>
            </a:r>
            <a:r>
              <a:rPr lang="en-US" altLang="en-US" sz="2800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variedad</a:t>
            </a:r>
            <a:r>
              <a:rPr lang="en-US" altLang="en-US" sz="2800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de </a:t>
            </a:r>
            <a:r>
              <a:rPr lang="en-US" altLang="en-US" sz="2800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productos</a:t>
            </a:r>
            <a:r>
              <a:rPr lang="en-US" altLang="en-US" sz="2800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y </a:t>
            </a:r>
            <a:r>
              <a:rPr lang="en-US" altLang="en-US" sz="2800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servicios</a:t>
            </a:r>
            <a:r>
              <a:rPr lang="en-US" altLang="en-US" sz="2800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de </a:t>
            </a:r>
            <a:r>
              <a:rPr lang="en-US" altLang="en-US" sz="2800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préstamos</a:t>
            </a:r>
            <a:r>
              <a:rPr lang="en-US" altLang="en-US" sz="2800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y </a:t>
            </a:r>
            <a:r>
              <a:rPr lang="en-US" altLang="en-US" sz="2800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depósitos</a:t>
            </a:r>
            <a:r>
              <a:rPr lang="en-US" altLang="en-US" sz="2800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para </a:t>
            </a:r>
            <a:r>
              <a:rPr lang="en-US" altLang="en-US" sz="2800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satisfacer</a:t>
            </a:r>
            <a:r>
              <a:rPr lang="en-US" altLang="en-US" sz="2800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  <a:r>
              <a:rPr lang="en-US" altLang="en-US" sz="2800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sus</a:t>
            </a:r>
            <a:r>
              <a:rPr lang="en-US" altLang="en-US" sz="2800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  <a:r>
              <a:rPr lang="en-US" altLang="en-US" sz="2800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necesidades</a:t>
            </a:r>
            <a:r>
              <a:rPr lang="en-US" altLang="en-US" sz="2800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. Compare </a:t>
            </a:r>
            <a:r>
              <a:rPr lang="en-US" altLang="en-US" sz="2800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las</a:t>
            </a:r>
            <a:r>
              <a:rPr lang="en-US" altLang="en-US" sz="2800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  <a:r>
              <a:rPr lang="en-US" altLang="en-US" sz="2800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ofertas</a:t>
            </a:r>
            <a:r>
              <a:rPr lang="en-US" altLang="en-US" sz="2800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.</a:t>
            </a:r>
          </a:p>
          <a:p>
            <a:pPr>
              <a:spcBef>
                <a:spcPts val="713"/>
              </a:spcBef>
              <a:buSzTx/>
              <a:buFontTx/>
              <a:buChar char="•"/>
            </a:pPr>
            <a:r>
              <a:rPr lang="en-US" altLang="en-US" sz="2800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Mantengan</a:t>
            </a:r>
            <a:r>
              <a:rPr lang="en-US" altLang="en-US" sz="2800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  <a:r>
              <a:rPr lang="en-US" altLang="en-US" sz="2800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sus</a:t>
            </a:r>
            <a:r>
              <a:rPr lang="en-US" altLang="en-US" sz="2800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  <a:r>
              <a:rPr lang="en-US" altLang="en-US" sz="2800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cuentas</a:t>
            </a:r>
            <a:r>
              <a:rPr lang="en-US" altLang="en-US" sz="2800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  <a:r>
              <a:rPr lang="en-US" altLang="en-US" sz="2800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personales</a:t>
            </a:r>
            <a:r>
              <a:rPr lang="en-US" altLang="en-US" sz="2800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y de </a:t>
            </a:r>
            <a:r>
              <a:rPr lang="en-US" altLang="en-US" sz="2800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negocios</a:t>
            </a:r>
            <a:r>
              <a:rPr lang="en-US" altLang="en-US" sz="2800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  <a:r>
              <a:rPr lang="en-US" altLang="en-US" sz="2800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separadas</a:t>
            </a:r>
            <a:r>
              <a:rPr lang="en-US" altLang="en-US" sz="2800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. </a:t>
            </a:r>
          </a:p>
          <a:p>
            <a:pPr>
              <a:spcBef>
                <a:spcPts val="713"/>
              </a:spcBef>
              <a:buSzTx/>
              <a:buFontTx/>
              <a:buChar char="•"/>
            </a:pPr>
            <a:r>
              <a:rPr lang="en-US" altLang="en-US" sz="2800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Tomen </a:t>
            </a:r>
            <a:r>
              <a:rPr lang="en-US" altLang="en-US" sz="2800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precauciones</a:t>
            </a:r>
            <a:r>
              <a:rPr lang="en-US" altLang="en-US" sz="2800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para </a:t>
            </a:r>
            <a:r>
              <a:rPr lang="en-US" altLang="en-US" sz="2800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evitar</a:t>
            </a:r>
            <a:r>
              <a:rPr lang="en-US" altLang="en-US" sz="2800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  <a:r>
              <a:rPr lang="en-US" altLang="en-US" sz="2800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fraude</a:t>
            </a:r>
            <a:r>
              <a:rPr lang="en-US" altLang="en-US" sz="2800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o </a:t>
            </a:r>
            <a:r>
              <a:rPr lang="en-US" altLang="en-US" sz="2800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otras</a:t>
            </a:r>
            <a:r>
              <a:rPr lang="en-US" altLang="en-US" sz="2800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  <a:r>
              <a:rPr lang="en-US" altLang="en-US" sz="2800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pérdidas</a:t>
            </a:r>
            <a:r>
              <a:rPr lang="en-US" altLang="en-US" sz="2800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  <a:r>
              <a:rPr lang="en-US" altLang="en-US" sz="2800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evitables</a:t>
            </a:r>
            <a:r>
              <a:rPr lang="en-US" altLang="en-US" sz="2800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.</a:t>
            </a:r>
          </a:p>
        </p:txBody>
      </p:sp>
    </p:spTree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hape 120"/>
          <p:cNvSpPr>
            <a:spLocks noGrp="1"/>
          </p:cNvSpPr>
          <p:nvPr>
            <p:ph type="title"/>
          </p:nvPr>
        </p:nvSpPr>
        <p:spPr>
          <a:xfrm>
            <a:off x="533400" y="495300"/>
            <a:ext cx="8229600" cy="609600"/>
          </a:xfrm>
        </p:spPr>
        <p:txBody>
          <a:bodyPr lIns="0" tIns="0" rIns="0" bIns="0"/>
          <a:lstStyle/>
          <a:p>
            <a:r>
              <a:rPr lang="en-US" altLang="en-US" b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Puntos clave para recordar, continuación</a:t>
            </a:r>
          </a:p>
        </p:txBody>
      </p:sp>
      <p:sp>
        <p:nvSpPr>
          <p:cNvPr id="31747" name="Shape 121"/>
          <p:cNvSpPr>
            <a:spLocks noGrp="1"/>
          </p:cNvSpPr>
          <p:nvPr>
            <p:ph type="body" idx="1"/>
          </p:nvPr>
        </p:nvSpPr>
        <p:spPr>
          <a:xfrm>
            <a:off x="547688" y="1739900"/>
            <a:ext cx="8215312" cy="5018088"/>
          </a:xfrm>
        </p:spPr>
        <p:txBody>
          <a:bodyPr lIns="0" tIns="0" rIns="0" bIns="0"/>
          <a:lstStyle/>
          <a:p>
            <a:pPr>
              <a:spcBef>
                <a:spcPts val="713"/>
              </a:spcBef>
              <a:buSzTx/>
              <a:buFontTx/>
              <a:buChar char="•"/>
            </a:pPr>
            <a:r>
              <a:rPr lang="en-US" altLang="en-US" sz="260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Guarde algo de dinero, quizás en una cuenta de ahorro, para gastos imprevistos. </a:t>
            </a:r>
          </a:p>
          <a:p>
            <a:pPr>
              <a:spcBef>
                <a:spcPts val="713"/>
              </a:spcBef>
              <a:buSzTx/>
              <a:buFontTx/>
              <a:buChar char="•"/>
            </a:pPr>
            <a:r>
              <a:rPr lang="en-US" altLang="en-US" sz="260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Sepan cuál es su puntaje de crédito personal. Si está bajo, tomen medidas para aumentarlo.</a:t>
            </a:r>
          </a:p>
          <a:p>
            <a:pPr>
              <a:spcBef>
                <a:spcPts val="713"/>
              </a:spcBef>
              <a:buSzTx/>
              <a:buFontTx/>
              <a:buChar char="•"/>
            </a:pPr>
            <a:r>
              <a:rPr lang="en-US" altLang="en-US" sz="260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Para mejorar sus posibilidades de obtener un préstamo, desarrollen los cinco pilares del crédito. </a:t>
            </a:r>
          </a:p>
          <a:p>
            <a:pPr>
              <a:spcBef>
                <a:spcPts val="713"/>
              </a:spcBef>
              <a:buSzTx/>
              <a:buFontTx/>
              <a:buChar char="•"/>
            </a:pPr>
            <a:r>
              <a:rPr lang="en-US" altLang="en-US" sz="260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Construyan una relación sólida con el prestamista antes, durante y después del proceso del préstamo.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hape 29"/>
          <p:cNvSpPr>
            <a:spLocks noGrp="1"/>
          </p:cNvSpPr>
          <p:nvPr>
            <p:ph type="title"/>
          </p:nvPr>
        </p:nvSpPr>
        <p:spPr>
          <a:xfrm>
            <a:off x="528638" y="495300"/>
            <a:ext cx="8229600" cy="609600"/>
          </a:xfrm>
        </p:spPr>
        <p:txBody>
          <a:bodyPr lIns="0" tIns="0" rIns="0" bIns="0"/>
          <a:lstStyle/>
          <a:p>
            <a:r>
              <a:rPr lang="en-US" altLang="en-US" b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Objetivos de aprendizaje</a:t>
            </a:r>
          </a:p>
        </p:txBody>
      </p:sp>
      <p:sp>
        <p:nvSpPr>
          <p:cNvPr id="5123" name="Shape 30"/>
          <p:cNvSpPr>
            <a:spLocks noGrp="1"/>
          </p:cNvSpPr>
          <p:nvPr>
            <p:ph type="body" idx="1"/>
          </p:nvPr>
        </p:nvSpPr>
        <p:spPr>
          <a:xfrm>
            <a:off x="528638" y="1143000"/>
            <a:ext cx="8158162" cy="5105400"/>
          </a:xfrm>
        </p:spPr>
        <p:txBody>
          <a:bodyPr lIns="0" tIns="0" rIns="0" bIns="0"/>
          <a:lstStyle/>
          <a:p>
            <a:pPr>
              <a:spcBef>
                <a:spcPts val="713"/>
              </a:spcBef>
              <a:buSzTx/>
              <a:buFontTx/>
              <a:buChar char="•"/>
            </a:pPr>
            <a:r>
              <a:rPr lang="en-US" altLang="en-US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Identificar</a:t>
            </a:r>
            <a:r>
              <a:rPr lang="en-US" altLang="en-US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los </a:t>
            </a:r>
            <a:r>
              <a:rPr lang="en-US" altLang="en-US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servicios</a:t>
            </a:r>
            <a:r>
              <a:rPr lang="en-US" altLang="en-US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  <a:r>
              <a:rPr lang="en-US" altLang="en-US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bancarios</a:t>
            </a:r>
            <a:r>
              <a:rPr lang="en-US" altLang="en-US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  <a:r>
              <a:rPr lang="en-US" altLang="en-US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comúnmente</a:t>
            </a:r>
            <a:r>
              <a:rPr lang="en-US" altLang="en-US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  <a:r>
              <a:rPr lang="en-US" altLang="en-US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disponibles</a:t>
            </a:r>
            <a:r>
              <a:rPr lang="en-US" altLang="en-US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para </a:t>
            </a:r>
            <a:r>
              <a:rPr lang="en-US" altLang="en-US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pequeños</a:t>
            </a:r>
            <a:r>
              <a:rPr lang="en-US" altLang="en-US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  <a:r>
              <a:rPr lang="en-US" altLang="en-US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negocios</a:t>
            </a:r>
            <a:r>
              <a:rPr lang="en-US" altLang="en-US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y </a:t>
            </a:r>
            <a:r>
              <a:rPr lang="en-US" altLang="en-US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explicar</a:t>
            </a:r>
            <a:r>
              <a:rPr lang="en-US" altLang="en-US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  <a:r>
              <a:rPr lang="en-US" altLang="en-US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cómo</a:t>
            </a:r>
            <a:r>
              <a:rPr lang="en-US" altLang="en-US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  <a:r>
              <a:rPr lang="en-US" altLang="en-US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funcionan</a:t>
            </a:r>
            <a:r>
              <a:rPr lang="en-US" altLang="en-US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  <a:r>
              <a:rPr lang="en-US" altLang="en-US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estos</a:t>
            </a:r>
            <a:r>
              <a:rPr lang="en-US" altLang="en-US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  <a:r>
              <a:rPr lang="en-US" altLang="en-US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servicios</a:t>
            </a:r>
            <a:r>
              <a:rPr lang="en-US" altLang="en-US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.</a:t>
            </a:r>
          </a:p>
          <a:p>
            <a:pPr>
              <a:spcBef>
                <a:spcPts val="713"/>
              </a:spcBef>
              <a:buSzTx/>
              <a:buFontTx/>
              <a:buChar char="•"/>
            </a:pPr>
            <a:r>
              <a:rPr lang="en-US" altLang="en-US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Identificar</a:t>
            </a:r>
            <a:r>
              <a:rPr lang="en-US" altLang="en-US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  <a:r>
              <a:rPr lang="en-US" altLang="en-US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las</a:t>
            </a:r>
            <a:r>
              <a:rPr lang="en-US" altLang="en-US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  <a:r>
              <a:rPr lang="en-US" altLang="en-US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ventajas</a:t>
            </a:r>
            <a:r>
              <a:rPr lang="en-US" altLang="en-US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y </a:t>
            </a:r>
            <a:r>
              <a:rPr lang="en-US" altLang="en-US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desventajas</a:t>
            </a:r>
            <a:r>
              <a:rPr lang="en-US" altLang="en-US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de </a:t>
            </a:r>
            <a:r>
              <a:rPr lang="en-US" altLang="en-US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cada</a:t>
            </a:r>
            <a:r>
              <a:rPr lang="en-US" altLang="en-US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  <a:r>
              <a:rPr lang="en-US" altLang="en-US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servicio</a:t>
            </a:r>
            <a:r>
              <a:rPr lang="en-US" altLang="en-US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  <a:r>
              <a:rPr lang="en-US" altLang="en-US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bancario</a:t>
            </a:r>
            <a:r>
              <a:rPr lang="en-US" altLang="en-US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.</a:t>
            </a:r>
          </a:p>
          <a:p>
            <a:pPr>
              <a:spcBef>
                <a:spcPts val="713"/>
              </a:spcBef>
              <a:buSzTx/>
              <a:buFontTx/>
              <a:buChar char="•"/>
            </a:pPr>
            <a:r>
              <a:rPr lang="en-US" altLang="en-US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Explicar</a:t>
            </a:r>
            <a:r>
              <a:rPr lang="en-US" altLang="en-US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  <a:r>
              <a:rPr lang="en-US" altLang="en-US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cómo</a:t>
            </a:r>
            <a:r>
              <a:rPr lang="en-US" altLang="en-US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  <a:r>
              <a:rPr lang="en-US" altLang="en-US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deciden</a:t>
            </a:r>
            <a:r>
              <a:rPr lang="en-US" altLang="en-US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los </a:t>
            </a:r>
            <a:r>
              <a:rPr lang="en-US" altLang="en-US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dueños</a:t>
            </a:r>
            <a:r>
              <a:rPr lang="en-US" altLang="en-US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de </a:t>
            </a:r>
            <a:r>
              <a:rPr lang="en-US" altLang="en-US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pequeños</a:t>
            </a:r>
            <a:r>
              <a:rPr lang="en-US" altLang="en-US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  <a:r>
              <a:rPr lang="en-US" altLang="en-US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negocios</a:t>
            </a:r>
            <a:r>
              <a:rPr lang="en-US" altLang="en-US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  <a:r>
              <a:rPr lang="en-US" altLang="en-US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qué</a:t>
            </a:r>
            <a:r>
              <a:rPr lang="en-US" altLang="en-US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  <a:r>
              <a:rPr lang="en-US" altLang="en-US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servicios</a:t>
            </a:r>
            <a:r>
              <a:rPr lang="en-US" altLang="en-US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  <a:r>
              <a:rPr lang="en-US" altLang="en-US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bancarios</a:t>
            </a:r>
            <a:r>
              <a:rPr lang="en-US" altLang="en-US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son los </a:t>
            </a:r>
            <a:r>
              <a:rPr lang="en-US" altLang="en-US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mejores</a:t>
            </a:r>
            <a:r>
              <a:rPr lang="en-US" altLang="en-US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para </a:t>
            </a:r>
            <a:r>
              <a:rPr lang="en-US" altLang="en-US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sus</a:t>
            </a:r>
            <a:r>
              <a:rPr lang="en-US" altLang="en-US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  <a:r>
              <a:rPr lang="en-US" altLang="en-US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negocios</a:t>
            </a:r>
            <a:r>
              <a:rPr lang="en-US" altLang="en-US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.</a:t>
            </a:r>
          </a:p>
          <a:p>
            <a:pPr>
              <a:spcBef>
                <a:spcPts val="713"/>
              </a:spcBef>
              <a:buSzTx/>
              <a:buFontTx/>
              <a:buChar char="•"/>
            </a:pPr>
            <a:r>
              <a:rPr lang="en-US" altLang="en-US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Definir</a:t>
            </a:r>
            <a:r>
              <a:rPr lang="en-US" altLang="en-US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  <a:r>
              <a:rPr lang="en-US" altLang="en-US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varias</a:t>
            </a:r>
            <a:r>
              <a:rPr lang="en-US" altLang="en-US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  <a:r>
              <a:rPr lang="en-US" altLang="en-US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formas</a:t>
            </a:r>
            <a:r>
              <a:rPr lang="en-US" altLang="en-US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de </a:t>
            </a:r>
            <a:r>
              <a:rPr lang="en-US" altLang="en-US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seguro</a:t>
            </a:r>
            <a:r>
              <a:rPr lang="en-US" altLang="en-US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de </a:t>
            </a:r>
            <a:r>
              <a:rPr lang="en-US" altLang="en-US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depósitos</a:t>
            </a:r>
            <a:r>
              <a:rPr lang="en-US" altLang="en-US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.</a:t>
            </a:r>
          </a:p>
        </p:txBody>
      </p:sp>
    </p:spTree>
  </p:cSld>
  <p:clrMapOvr>
    <a:masterClrMapping/>
  </p:clrMapOvr>
  <p:transition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hape 123"/>
          <p:cNvSpPr>
            <a:spLocks noGrp="1"/>
          </p:cNvSpPr>
          <p:nvPr>
            <p:ph type="title"/>
          </p:nvPr>
        </p:nvSpPr>
        <p:spPr>
          <a:xfrm>
            <a:off x="528638" y="495300"/>
            <a:ext cx="8229600" cy="609600"/>
          </a:xfrm>
        </p:spPr>
        <p:txBody>
          <a:bodyPr lIns="0" tIns="0" rIns="0" bIns="0"/>
          <a:lstStyle/>
          <a:p>
            <a:r>
              <a:rPr lang="en-US" altLang="en-US" b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Resumen</a:t>
            </a:r>
          </a:p>
        </p:txBody>
      </p:sp>
      <p:sp>
        <p:nvSpPr>
          <p:cNvPr id="32771" name="Shape 124"/>
          <p:cNvSpPr>
            <a:spLocks noGrp="1"/>
          </p:cNvSpPr>
          <p:nvPr>
            <p:ph type="body" idx="1"/>
          </p:nvPr>
        </p:nvSpPr>
        <p:spPr>
          <a:xfrm>
            <a:off x="557213" y="1311275"/>
            <a:ext cx="8229600" cy="4267200"/>
          </a:xfrm>
        </p:spPr>
        <p:txBody>
          <a:bodyPr lIns="0" tIns="0" rIns="0" bIns="0"/>
          <a:lstStyle/>
          <a:p>
            <a:pPr marL="400050" lvl="1" indent="-400050">
              <a:spcBef>
                <a:spcPts val="600"/>
              </a:spcBef>
              <a:buSzTx/>
              <a:buFont typeface="Wingdings" pitchFamily="2" charset="2"/>
              <a:buChar char="§"/>
              <a:tabLst>
                <a:tab pos="342900" algn="l"/>
              </a:tabLst>
            </a:pPr>
            <a:r>
              <a:rPr lang="en-US" altLang="en-US" sz="280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. Helvetica* 85 Heavy   08"/>
              </a:rPr>
              <a:t>¿Qué preguntas finales tienen?</a:t>
            </a:r>
          </a:p>
          <a:p>
            <a:pPr marL="400050" lvl="1" indent="-400050">
              <a:spcBef>
                <a:spcPts val="600"/>
              </a:spcBef>
              <a:buSzTx/>
              <a:buFont typeface="Wingdings" pitchFamily="2" charset="2"/>
              <a:buChar char="§"/>
              <a:tabLst>
                <a:tab pos="342900" algn="l"/>
              </a:tabLst>
            </a:pPr>
            <a:endParaRPr lang="en-US" altLang="en-US" sz="2800">
              <a:solidFill>
                <a:srgbClr val="002060"/>
              </a:solidFill>
              <a:latin typeface="12 pt Helvetica* 55 Roman   054"/>
              <a:ea typeface="12 pt Helvetica* 55 Roman   054"/>
              <a:cs typeface="12 pt Helvetica* 55 Roman   054"/>
              <a:sym typeface="12 pt. Helvetica* 85 Heavy   08"/>
            </a:endParaRPr>
          </a:p>
          <a:p>
            <a:pPr marL="400050" lvl="1" indent="-400050">
              <a:spcBef>
                <a:spcPts val="600"/>
              </a:spcBef>
              <a:buSzTx/>
              <a:buFont typeface="Wingdings" pitchFamily="2" charset="2"/>
              <a:buChar char="§"/>
              <a:tabLst>
                <a:tab pos="342900" algn="l"/>
              </a:tabLst>
            </a:pPr>
            <a:r>
              <a:rPr lang="en-US" altLang="en-US" sz="280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. Helvetica* 85 Heavy   08"/>
              </a:rPr>
              <a:t>¿Qué aprendieron?</a:t>
            </a:r>
          </a:p>
          <a:p>
            <a:pPr marL="400050" lvl="1" indent="-400050">
              <a:spcBef>
                <a:spcPts val="600"/>
              </a:spcBef>
              <a:buSzTx/>
              <a:buFont typeface="Wingdings" pitchFamily="2" charset="2"/>
              <a:buChar char="§"/>
              <a:tabLst>
                <a:tab pos="342900" algn="l"/>
              </a:tabLst>
            </a:pPr>
            <a:endParaRPr lang="en-US" altLang="en-US" sz="2800">
              <a:solidFill>
                <a:srgbClr val="002060"/>
              </a:solidFill>
              <a:latin typeface="12 pt Helvetica* 55 Roman   054"/>
              <a:ea typeface="12 pt Helvetica* 55 Roman   054"/>
              <a:cs typeface="12 pt Helvetica* 55 Roman   054"/>
              <a:sym typeface="12 pt. Helvetica* 85 Heavy   08"/>
            </a:endParaRPr>
          </a:p>
          <a:p>
            <a:pPr marL="400050" lvl="1" indent="-400050">
              <a:spcBef>
                <a:spcPts val="600"/>
              </a:spcBef>
              <a:buSzTx/>
              <a:buFont typeface="Wingdings" pitchFamily="2" charset="2"/>
              <a:buChar char="§"/>
              <a:tabLst>
                <a:tab pos="342900" algn="l"/>
              </a:tabLst>
            </a:pPr>
            <a:r>
              <a:rPr lang="en-US" altLang="en-US" sz="280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. Helvetica* 85 Heavy   08"/>
              </a:rPr>
              <a:t>¿Cómo calificarían la capacitación?</a:t>
            </a:r>
          </a:p>
        </p:txBody>
      </p:sp>
      <p:pic>
        <p:nvPicPr>
          <p:cNvPr id="32772" name="image23.png" descr="Clipboard and penci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000"/>
          <a:stretch>
            <a:fillRect/>
          </a:stretch>
        </p:blipFill>
        <p:spPr bwMode="auto">
          <a:xfrm>
            <a:off x="6705600" y="4038600"/>
            <a:ext cx="2063750" cy="160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hape 127"/>
          <p:cNvSpPr>
            <a:spLocks noGrp="1"/>
          </p:cNvSpPr>
          <p:nvPr>
            <p:ph type="title"/>
          </p:nvPr>
        </p:nvSpPr>
        <p:spPr>
          <a:xfrm>
            <a:off x="542925" y="495300"/>
            <a:ext cx="8229600" cy="609600"/>
          </a:xfrm>
        </p:spPr>
        <p:txBody>
          <a:bodyPr lIns="0" tIns="0" rIns="0" bIns="0"/>
          <a:lstStyle/>
          <a:p>
            <a:r>
              <a:rPr lang="en-US" altLang="en-US" b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Conclusión</a:t>
            </a:r>
          </a:p>
        </p:txBody>
      </p:sp>
      <p:sp>
        <p:nvSpPr>
          <p:cNvPr id="33795" name="Shape 128"/>
          <p:cNvSpPr>
            <a:spLocks noGrp="1"/>
          </p:cNvSpPr>
          <p:nvPr>
            <p:ph type="body" idx="1"/>
          </p:nvPr>
        </p:nvSpPr>
        <p:spPr>
          <a:xfrm>
            <a:off x="542925" y="1114425"/>
            <a:ext cx="8143875" cy="4267200"/>
          </a:xfrm>
        </p:spPr>
        <p:txBody>
          <a:bodyPr lIns="0" tIns="0" rIns="0" bIns="0"/>
          <a:lstStyle/>
          <a:p>
            <a:pPr>
              <a:spcBef>
                <a:spcPts val="713"/>
              </a:spcBef>
              <a:buSzTx/>
              <a:buFontTx/>
              <a:buNone/>
            </a:pPr>
            <a:r>
              <a:rPr lang="en-US" altLang="en-US" b="1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Han </a:t>
            </a:r>
            <a:r>
              <a:rPr lang="en-US" altLang="en-US" b="1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aprendido</a:t>
            </a:r>
            <a:r>
              <a:rPr lang="en-US" altLang="en-US" b="1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  <a:r>
              <a:rPr lang="en-US" altLang="en-US" b="1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sobre</a:t>
            </a:r>
            <a:r>
              <a:rPr lang="en-US" altLang="en-US" b="1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:</a:t>
            </a:r>
          </a:p>
          <a:p>
            <a:pPr marL="400050" lvl="1" indent="-400050">
              <a:spcBef>
                <a:spcPts val="600"/>
              </a:spcBef>
              <a:buSzTx/>
              <a:buFont typeface="Wingdings" pitchFamily="2" charset="2"/>
              <a:buChar char="§"/>
            </a:pPr>
            <a:r>
              <a:rPr lang="en-US" altLang="en-US" sz="28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La </a:t>
            </a:r>
            <a:r>
              <a:rPr lang="en-US" altLang="en-US" sz="28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evaluación</a:t>
            </a:r>
            <a:r>
              <a:rPr lang="en-US" altLang="en-US" sz="28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 de </a:t>
            </a:r>
            <a:r>
              <a:rPr lang="en-US" altLang="en-US" sz="28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sus</a:t>
            </a:r>
            <a:r>
              <a:rPr lang="en-US" altLang="en-US" sz="28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 </a:t>
            </a:r>
            <a:r>
              <a:rPr lang="en-US" altLang="en-US" sz="28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negocios</a:t>
            </a:r>
            <a:r>
              <a:rPr lang="en-US" altLang="en-US" sz="28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 y lo </a:t>
            </a:r>
            <a:r>
              <a:rPr lang="en-US" altLang="en-US" sz="28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que</a:t>
            </a:r>
            <a:r>
              <a:rPr lang="en-US" altLang="en-US" sz="28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 </a:t>
            </a:r>
            <a:r>
              <a:rPr lang="en-US" altLang="en-US" sz="28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ofrecen</a:t>
            </a:r>
            <a:r>
              <a:rPr lang="en-US" altLang="en-US" sz="28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 los </a:t>
            </a:r>
            <a:r>
              <a:rPr lang="en-US" altLang="en-US" sz="28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bancos</a:t>
            </a:r>
            <a:endParaRPr lang="en-US" altLang="en-US" sz="2800" dirty="0">
              <a:solidFill>
                <a:srgbClr val="002060"/>
              </a:solidFill>
              <a:latin typeface="12 pt Helvetica* 55 Roman   054"/>
              <a:ea typeface="12 pt Helvetica* 55 Roman   054"/>
              <a:cs typeface="12 pt Helvetica* 55 Roman   054"/>
              <a:sym typeface="12 pt Helvetica* 55 Roman   054"/>
            </a:endParaRPr>
          </a:p>
          <a:p>
            <a:pPr marL="400050" lvl="1" indent="-400050">
              <a:spcBef>
                <a:spcPts val="600"/>
              </a:spcBef>
              <a:buSzTx/>
              <a:buFont typeface="Wingdings" pitchFamily="2" charset="2"/>
              <a:buChar char="§"/>
            </a:pPr>
            <a:r>
              <a:rPr lang="en-US" altLang="en-US" sz="28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Las </a:t>
            </a:r>
            <a:r>
              <a:rPr lang="en-US" altLang="en-US" sz="28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diferentes</a:t>
            </a:r>
            <a:r>
              <a:rPr lang="en-US" altLang="en-US" sz="28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 </a:t>
            </a:r>
            <a:r>
              <a:rPr lang="en-US" altLang="en-US" sz="28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cuentas</a:t>
            </a:r>
            <a:r>
              <a:rPr lang="en-US" altLang="en-US" sz="28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 y </a:t>
            </a:r>
            <a:r>
              <a:rPr lang="en-US" altLang="en-US" sz="28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servicios</a:t>
            </a:r>
            <a:r>
              <a:rPr lang="en-US" altLang="en-US" sz="28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 </a:t>
            </a:r>
            <a:r>
              <a:rPr lang="en-US" altLang="en-US" sz="28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bancarios</a:t>
            </a:r>
            <a:endParaRPr lang="en-US" altLang="en-US" sz="2800" dirty="0">
              <a:solidFill>
                <a:srgbClr val="002060"/>
              </a:solidFill>
              <a:latin typeface="12 pt Helvetica* 55 Roman   054"/>
              <a:ea typeface="12 pt Helvetica* 55 Roman   054"/>
              <a:cs typeface="12 pt Helvetica* 55 Roman   054"/>
              <a:sym typeface="12 pt Helvetica* 55 Roman   054"/>
            </a:endParaRPr>
          </a:p>
          <a:p>
            <a:pPr marL="400050" lvl="1" indent="-400050">
              <a:spcBef>
                <a:spcPts val="600"/>
              </a:spcBef>
              <a:buSzTx/>
              <a:buFont typeface="Wingdings" pitchFamily="2" charset="2"/>
              <a:buChar char="§"/>
            </a:pPr>
            <a:r>
              <a:rPr lang="en-US" altLang="en-US" sz="28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Las </a:t>
            </a:r>
            <a:r>
              <a:rPr lang="en-US" altLang="en-US" sz="28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preguntas</a:t>
            </a:r>
            <a:r>
              <a:rPr lang="en-US" altLang="en-US" sz="28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 </a:t>
            </a:r>
            <a:r>
              <a:rPr lang="en-US" altLang="en-US" sz="28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que</a:t>
            </a:r>
            <a:r>
              <a:rPr lang="en-US" altLang="en-US" sz="28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 </a:t>
            </a:r>
            <a:r>
              <a:rPr lang="en-US" altLang="en-US" sz="28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deben</a:t>
            </a:r>
            <a:r>
              <a:rPr lang="en-US" altLang="en-US" sz="28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 </a:t>
            </a:r>
            <a:r>
              <a:rPr lang="en-US" altLang="en-US" sz="28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hacer</a:t>
            </a:r>
            <a:endParaRPr lang="en-US" altLang="en-US" sz="2800" dirty="0">
              <a:solidFill>
                <a:srgbClr val="002060"/>
              </a:solidFill>
              <a:latin typeface="12 pt Helvetica* 55 Roman   054"/>
              <a:ea typeface="12 pt Helvetica* 55 Roman   054"/>
              <a:cs typeface="12 pt Helvetica* 55 Roman   054"/>
              <a:sym typeface="12 pt Helvetica* 55 Roman   054"/>
            </a:endParaRPr>
          </a:p>
          <a:p>
            <a:pPr marL="400050" lvl="1" indent="-400050">
              <a:spcBef>
                <a:spcPts val="600"/>
              </a:spcBef>
              <a:buSzTx/>
              <a:buFont typeface="Wingdings" pitchFamily="2" charset="2"/>
              <a:buChar char="§"/>
            </a:pPr>
            <a:r>
              <a:rPr lang="en-US" altLang="en-US" sz="28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El </a:t>
            </a:r>
            <a:r>
              <a:rPr lang="en-US" altLang="en-US" sz="28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modo</a:t>
            </a:r>
            <a:r>
              <a:rPr lang="en-US" altLang="en-US" sz="28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 de </a:t>
            </a:r>
            <a:r>
              <a:rPr lang="en-US" altLang="en-US" sz="28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establecer</a:t>
            </a:r>
            <a:r>
              <a:rPr lang="en-US" altLang="en-US" sz="28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 </a:t>
            </a:r>
            <a:r>
              <a:rPr lang="en-US" altLang="en-US" sz="28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una</a:t>
            </a:r>
            <a:r>
              <a:rPr lang="en-US" altLang="en-US" sz="28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 </a:t>
            </a:r>
            <a:r>
              <a:rPr lang="en-US" altLang="en-US" sz="28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relación</a:t>
            </a:r>
            <a:r>
              <a:rPr lang="en-US" altLang="en-US" sz="28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 </a:t>
            </a:r>
            <a:r>
              <a:rPr lang="en-US" altLang="en-US" sz="28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bancaria</a:t>
            </a:r>
            <a:r>
              <a:rPr lang="en-US" altLang="en-US" sz="28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 con el </a:t>
            </a:r>
            <a:r>
              <a:rPr lang="en-US" altLang="en-US" sz="28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paso</a:t>
            </a:r>
            <a:r>
              <a:rPr lang="en-US" altLang="en-US" sz="28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 del </a:t>
            </a:r>
            <a:r>
              <a:rPr lang="en-US" altLang="en-US" sz="28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tiempo</a:t>
            </a:r>
            <a:r>
              <a:rPr lang="en-US" altLang="en-US" sz="28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 </a:t>
            </a:r>
            <a:r>
              <a:rPr lang="en-US" altLang="en-US" sz="28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según</a:t>
            </a:r>
            <a:r>
              <a:rPr lang="en-US" altLang="en-US" sz="28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 </a:t>
            </a:r>
            <a:r>
              <a:rPr lang="en-US" altLang="en-US" sz="28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sus</a:t>
            </a:r>
            <a:r>
              <a:rPr lang="en-US" altLang="en-US" sz="28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 </a:t>
            </a:r>
            <a:r>
              <a:rPr lang="en-US" altLang="en-US" sz="28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necesidades</a:t>
            </a:r>
            <a:endParaRPr lang="en-US" altLang="en-US" sz="2800" dirty="0">
              <a:solidFill>
                <a:srgbClr val="002060"/>
              </a:solidFill>
              <a:latin typeface="12 pt Helvetica* 55 Roman   054"/>
              <a:ea typeface="12 pt Helvetica* 55 Roman   054"/>
              <a:cs typeface="12 pt Helvetica* 55 Roman   054"/>
              <a:sym typeface="12 pt Helvetica* 55 Roman   054"/>
            </a:endParaRPr>
          </a:p>
        </p:txBody>
      </p:sp>
    </p:spTree>
  </p:cSld>
  <p:clrMapOvr>
    <a:masterClrMapping/>
  </p:clrMapOvr>
  <p:transition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Content Placeholder 2"/>
          <p:cNvSpPr>
            <a:spLocks noGrp="1"/>
          </p:cNvSpPr>
          <p:nvPr>
            <p:ph idx="1"/>
          </p:nvPr>
        </p:nvSpPr>
        <p:spPr>
          <a:xfrm>
            <a:off x="309563" y="2108200"/>
            <a:ext cx="6669087" cy="4267200"/>
          </a:xfrm>
        </p:spPr>
        <p:txBody>
          <a:bodyPr/>
          <a:lstStyle/>
          <a:p>
            <a:pPr>
              <a:spcBef>
                <a:spcPct val="0"/>
              </a:spcBef>
              <a:buSzTx/>
              <a:buFontTx/>
              <a:buChar char="•"/>
            </a:pPr>
            <a:r>
              <a:rPr lang="en-US" altLang="en-US" sz="260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Si aún no lo han hecho, evalúen cuál era su conocimiento sobre este tema </a:t>
            </a:r>
            <a:r>
              <a:rPr lang="en-US" altLang="en-US" sz="2600" i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antes</a:t>
            </a:r>
            <a:r>
              <a:rPr lang="en-US" altLang="en-US" sz="260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de participar en esta clase.</a:t>
            </a:r>
          </a:p>
          <a:p>
            <a:pPr>
              <a:spcBef>
                <a:spcPct val="0"/>
              </a:spcBef>
              <a:buSzTx/>
              <a:buFontTx/>
              <a:buChar char="•"/>
            </a:pPr>
            <a:r>
              <a:rPr lang="en-US" altLang="en-US" sz="260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Evalúen su conocimiento sobre el tema </a:t>
            </a:r>
            <a:r>
              <a:rPr lang="en-US" altLang="en-US" sz="2600" i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después</a:t>
            </a:r>
            <a:r>
              <a:rPr lang="en-US" altLang="en-US" sz="260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de tomar esta clase.</a:t>
            </a:r>
          </a:p>
          <a:p>
            <a:pPr>
              <a:spcBef>
                <a:spcPct val="0"/>
              </a:spcBef>
              <a:buSzTx/>
              <a:buFontTx/>
              <a:buChar char="•"/>
            </a:pPr>
            <a:r>
              <a:rPr lang="en-US" altLang="en-US" sz="260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Completen el formulario de evaluación. ¡Su opinión es de gran ayuda!</a:t>
            </a:r>
          </a:p>
          <a:p>
            <a:pPr>
              <a:spcBef>
                <a:spcPct val="0"/>
              </a:spcBef>
              <a:buSzTx/>
              <a:buFontTx/>
              <a:buChar char="•"/>
            </a:pPr>
            <a:r>
              <a:rPr lang="en-US" altLang="en-US" sz="260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Devuelvan ambos formularios al instructor antes de retirarse. ¡Muchas gracias!</a:t>
            </a:r>
          </a:p>
        </p:txBody>
      </p:sp>
      <p:pic>
        <p:nvPicPr>
          <p:cNvPr id="34820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979733" y="3336925"/>
            <a:ext cx="2017133" cy="181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 rot="11964325" flipH="1" flipV="1">
            <a:off x="6399213" y="1404938"/>
            <a:ext cx="2560637" cy="461962"/>
          </a:xfrm>
          <a:prstGeom prst="rect">
            <a:avLst/>
          </a:prstGeom>
          <a:solidFill>
            <a:srgbClr val="C1961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algn="ctr">
              <a:buSzPct val="100000"/>
              <a:defRPr/>
            </a:pPr>
            <a:r>
              <a:rPr lang="en-US" altLang="en-US" sz="2400">
                <a:solidFill>
                  <a:srgbClr val="FFFFFF"/>
                </a:solidFill>
              </a:rPr>
              <a:t>En su manual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418500" y="405566"/>
            <a:ext cx="8229600" cy="11779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ts val="0"/>
              </a:spcAft>
              <a:defRPr sz="3600" b="1" kern="1200" spc="0" baseline="0">
                <a:solidFill>
                  <a:srgbClr val="C1961C"/>
                </a:solidFill>
                <a:effectLst/>
                <a:latin typeface="Helvetica Neue"/>
                <a:ea typeface="Geneva" pitchFamily="-110" charset="-128"/>
                <a:cs typeface="Helvetica Neue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110" charset="-128"/>
                <a:cs typeface="Geneva" pitchFamily="-11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110" charset="-128"/>
                <a:cs typeface="Geneva" pitchFamily="-11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110" charset="-128"/>
                <a:cs typeface="Geneva" pitchFamily="-11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110" charset="-128"/>
                <a:cs typeface="Geneva" pitchFamily="-11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ES" sz="3400" dirty="0"/>
              <a:t>Cuestionarios previo y después de la capacitación, y evaluación.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hape 29"/>
          <p:cNvSpPr>
            <a:spLocks noGrp="1"/>
          </p:cNvSpPr>
          <p:nvPr>
            <p:ph type="title"/>
          </p:nvPr>
        </p:nvSpPr>
        <p:spPr>
          <a:xfrm>
            <a:off x="338138" y="495300"/>
            <a:ext cx="8615362" cy="609600"/>
          </a:xfrm>
        </p:spPr>
        <p:txBody>
          <a:bodyPr lIns="0" tIns="0" rIns="0" bIns="0"/>
          <a:lstStyle/>
          <a:p>
            <a:r>
              <a:rPr lang="en-US" altLang="en-US" b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Objetivos de aprendizaje, continuación</a:t>
            </a:r>
          </a:p>
        </p:txBody>
      </p:sp>
      <p:sp>
        <p:nvSpPr>
          <p:cNvPr id="6147" name="Shape 30"/>
          <p:cNvSpPr>
            <a:spLocks noGrp="1"/>
          </p:cNvSpPr>
          <p:nvPr>
            <p:ph type="body" idx="1"/>
          </p:nvPr>
        </p:nvSpPr>
        <p:spPr>
          <a:xfrm>
            <a:off x="528638" y="1143000"/>
            <a:ext cx="8158162" cy="5105400"/>
          </a:xfrm>
        </p:spPr>
        <p:txBody>
          <a:bodyPr lIns="0" tIns="0" rIns="0" bIns="0"/>
          <a:lstStyle/>
          <a:p>
            <a:pPr>
              <a:spcBef>
                <a:spcPts val="713"/>
              </a:spcBef>
              <a:buSzTx/>
              <a:buFontTx/>
              <a:buChar char="•"/>
            </a:pPr>
            <a:r>
              <a:rPr lang="en-US" altLang="en-US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Describir algunos beneficios de establecer relaciones efectivas y a largo plazo con su banquero o prestamista.</a:t>
            </a:r>
          </a:p>
          <a:p>
            <a:pPr>
              <a:spcBef>
                <a:spcPts val="713"/>
              </a:spcBef>
              <a:buSzTx/>
              <a:buFontTx/>
              <a:buChar char="•"/>
            </a:pPr>
            <a:r>
              <a:rPr lang="en-US" altLang="en-US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Describir el papel que cumple el puntaje de crédito personal en el proceso de un préstamo. </a:t>
            </a:r>
          </a:p>
          <a:p>
            <a:pPr>
              <a:spcBef>
                <a:spcPts val="713"/>
              </a:spcBef>
              <a:buSzTx/>
              <a:buFontTx/>
              <a:buChar char="•"/>
            </a:pPr>
            <a:r>
              <a:rPr lang="en-US" altLang="en-US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Explicar los beneficios de separar las transacciones bancarias personales de las de negocios.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image5.jpeg" descr="question_mark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2286000"/>
            <a:ext cx="4953000" cy="391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7171" name="Shape 43"/>
          <p:cNvSpPr>
            <a:spLocks noGrp="1"/>
          </p:cNvSpPr>
          <p:nvPr>
            <p:ph type="title"/>
          </p:nvPr>
        </p:nvSpPr>
        <p:spPr>
          <a:xfrm>
            <a:off x="280988" y="428625"/>
            <a:ext cx="8594725" cy="609600"/>
          </a:xfrm>
        </p:spPr>
        <p:txBody>
          <a:bodyPr lIns="0" tIns="0" rIns="0" bIns="0"/>
          <a:lstStyle/>
          <a:p>
            <a:r>
              <a:rPr lang="en-US" altLang="en-US" sz="3200" b="1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Introducciones</a:t>
            </a:r>
            <a:r>
              <a:rPr lang="en-US" altLang="en-US" sz="3200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: ¿</a:t>
            </a:r>
            <a:r>
              <a:rPr lang="en-US" altLang="en-US" sz="3200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Qué</a:t>
            </a:r>
            <a:r>
              <a:rPr lang="en-US" altLang="en-US" sz="3200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  <a:r>
              <a:rPr lang="en-US" altLang="en-US" sz="3200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quieren</a:t>
            </a:r>
            <a:r>
              <a:rPr lang="en-US" altLang="en-US" sz="3200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saber?</a:t>
            </a:r>
          </a:p>
        </p:txBody>
      </p:sp>
      <p:sp>
        <p:nvSpPr>
          <p:cNvPr id="7172" name="Shape 44"/>
          <p:cNvSpPr>
            <a:spLocks noGrp="1"/>
          </p:cNvSpPr>
          <p:nvPr>
            <p:ph type="body" idx="1"/>
          </p:nvPr>
        </p:nvSpPr>
        <p:spPr>
          <a:xfrm>
            <a:off x="533400" y="1096963"/>
            <a:ext cx="5867400" cy="3048000"/>
          </a:xfrm>
        </p:spPr>
        <p:txBody>
          <a:bodyPr lIns="0" tIns="0" rIns="0" bIns="0" anchor="ctr"/>
          <a:lstStyle/>
          <a:p>
            <a:pPr marL="0" indent="0">
              <a:spcBef>
                <a:spcPts val="713"/>
              </a:spcBef>
              <a:buSzTx/>
              <a:buFontTx/>
              <a:buNone/>
            </a:pPr>
            <a:r>
              <a:rPr lang="en-US" altLang="en-US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¿</a:t>
            </a:r>
            <a:r>
              <a:rPr lang="en-US" altLang="en-US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Qué</a:t>
            </a:r>
            <a:r>
              <a:rPr lang="en-US" altLang="en-US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  <a:r>
              <a:rPr lang="en-US" altLang="en-US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saben</a:t>
            </a:r>
            <a:r>
              <a:rPr lang="en-US" altLang="en-US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o </a:t>
            </a:r>
            <a:r>
              <a:rPr lang="en-US" altLang="en-US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qué</a:t>
            </a:r>
            <a:r>
              <a:rPr lang="en-US" altLang="en-US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  <a:r>
              <a:rPr lang="en-US" altLang="en-US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quieren</a:t>
            </a:r>
            <a:r>
              <a:rPr lang="en-US" altLang="en-US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  <a:r>
              <a:rPr lang="en-US" altLang="en-US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aprender</a:t>
            </a:r>
            <a:r>
              <a:rPr lang="en-US" altLang="en-US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  <a:r>
              <a:rPr lang="en-US" altLang="en-US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sobre</a:t>
            </a:r>
            <a:r>
              <a:rPr lang="en-US" altLang="en-US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los </a:t>
            </a:r>
            <a:r>
              <a:rPr lang="en-US" altLang="en-US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servicios</a:t>
            </a:r>
            <a:r>
              <a:rPr lang="en-US" altLang="en-US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  <a:r>
              <a:rPr lang="en-US" altLang="en-US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bancarios</a:t>
            </a:r>
            <a:r>
              <a:rPr lang="en-US" altLang="en-US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?</a:t>
            </a: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hape 36"/>
          <p:cNvSpPr>
            <a:spLocks noGrp="1"/>
          </p:cNvSpPr>
          <p:nvPr>
            <p:ph type="title"/>
          </p:nvPr>
        </p:nvSpPr>
        <p:spPr>
          <a:xfrm>
            <a:off x="528638" y="481013"/>
            <a:ext cx="8229600" cy="609600"/>
          </a:xfrm>
        </p:spPr>
        <p:txBody>
          <a:bodyPr lIns="0" tIns="0" rIns="0" bIns="0"/>
          <a:lstStyle/>
          <a:p>
            <a:r>
              <a:rPr lang="en-US" altLang="en-US" b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Aspectos fundamentales de la </a:t>
            </a:r>
            <a:br>
              <a:rPr lang="en-US" altLang="en-US" b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</a:br>
            <a:r>
              <a:rPr lang="en-US" altLang="en-US" b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banca comercial</a:t>
            </a:r>
          </a:p>
        </p:txBody>
      </p:sp>
      <p:sp>
        <p:nvSpPr>
          <p:cNvPr id="37" name="Shape 37"/>
          <p:cNvSpPr>
            <a:spLocks noGrp="1"/>
          </p:cNvSpPr>
          <p:nvPr>
            <p:ph type="body" idx="1"/>
          </p:nvPr>
        </p:nvSpPr>
        <p:spPr>
          <a:xfrm>
            <a:off x="533400" y="1701800"/>
            <a:ext cx="8137525" cy="5257800"/>
          </a:xfrm>
        </p:spPr>
        <p:txBody>
          <a:bodyPr lIns="0" tIns="0" rIns="0" bIns="0">
            <a:normAutofit/>
          </a:bodyPr>
          <a:lstStyle/>
          <a:p>
            <a:pPr marL="0" indent="0">
              <a:spcBef>
                <a:spcPts val="713"/>
              </a:spcBef>
              <a:buSzTx/>
              <a:buFontTx/>
              <a:buNone/>
              <a:defRPr/>
            </a:pPr>
            <a:r>
              <a:rPr lang="en-US" altLang="en-US" b="1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Factores</a:t>
            </a:r>
            <a:r>
              <a:rPr lang="en-US" altLang="en-US" b="1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que </a:t>
            </a:r>
            <a:r>
              <a:rPr lang="en-US" altLang="en-US" b="1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deben</a:t>
            </a:r>
            <a:r>
              <a:rPr lang="en-US" altLang="en-US" b="1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  <a:r>
              <a:rPr lang="en-US" altLang="en-US" b="1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considerarse</a:t>
            </a:r>
            <a:r>
              <a:rPr lang="en-US" altLang="en-US" b="1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al </a:t>
            </a:r>
            <a:r>
              <a:rPr lang="en-US" altLang="en-US" b="1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momento</a:t>
            </a:r>
            <a:r>
              <a:rPr lang="en-US" altLang="en-US" b="1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de </a:t>
            </a:r>
            <a:r>
              <a:rPr lang="en-US" altLang="en-US" b="1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decidir</a:t>
            </a:r>
            <a:r>
              <a:rPr lang="en-US" altLang="en-US" b="1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  <a:r>
              <a:rPr lang="en-US" altLang="en-US" b="1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los</a:t>
            </a:r>
            <a:r>
              <a:rPr lang="en-US" altLang="en-US" b="1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  <a:r>
              <a:rPr lang="en-US" altLang="en-US" b="1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servicios</a:t>
            </a:r>
            <a:r>
              <a:rPr lang="en-US" altLang="en-US" b="1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  <a:r>
              <a:rPr lang="en-US" altLang="en-US" b="1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bancarios</a:t>
            </a:r>
            <a:r>
              <a:rPr lang="en-US" altLang="en-US" b="1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que </a:t>
            </a:r>
            <a:r>
              <a:rPr lang="en-US" altLang="en-US" b="1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necesitan</a:t>
            </a:r>
            <a:endParaRPr lang="en-US" altLang="en-US" b="1" dirty="0">
              <a:latin typeface="12 pt. Helvetica* 85 Heavy   08"/>
              <a:ea typeface="12 pt. Helvetica* 85 Heavy   08"/>
              <a:cs typeface="12 pt. Helvetica* 85 Heavy   08"/>
              <a:sym typeface="12 pt. Helvetica* 85 Heavy   08"/>
            </a:endParaRPr>
          </a:p>
          <a:p>
            <a:pPr marL="346075" indent="-346075">
              <a:spcBef>
                <a:spcPts val="600"/>
              </a:spcBef>
              <a:buClr>
                <a:srgbClr val="132F5A"/>
              </a:buClr>
              <a:buSzTx/>
              <a:buFont typeface="Wingdings" panose="05000000000000000000" pitchFamily="2" charset="2"/>
              <a:buChar char="§"/>
              <a:defRPr/>
            </a:pPr>
            <a:r>
              <a:rPr lang="en-US" altLang="en-US" sz="2600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Cuentas</a:t>
            </a:r>
            <a:r>
              <a:rPr lang="en-US" altLang="en-US" sz="2600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de </a:t>
            </a:r>
            <a:r>
              <a:rPr lang="en-US" altLang="en-US" sz="2600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cheques</a:t>
            </a:r>
            <a:endParaRPr lang="en-US" altLang="en-US" sz="2600" dirty="0">
              <a:latin typeface="12 pt. Helvetica* 85 Heavy   08"/>
              <a:ea typeface="12 pt. Helvetica* 85 Heavy   08"/>
              <a:cs typeface="12 pt. Helvetica* 85 Heavy   08"/>
              <a:sym typeface="12 pt. Helvetica* 85 Heavy   08"/>
            </a:endParaRPr>
          </a:p>
          <a:p>
            <a:pPr marL="346075" indent="-346075">
              <a:spcBef>
                <a:spcPts val="600"/>
              </a:spcBef>
              <a:buClr>
                <a:srgbClr val="132F5A"/>
              </a:buClr>
              <a:buSzTx/>
              <a:buFont typeface="Wingdings" panose="05000000000000000000" pitchFamily="2" charset="2"/>
              <a:buChar char="§"/>
              <a:defRPr/>
            </a:pPr>
            <a:r>
              <a:rPr lang="en-US" altLang="en-US" sz="2600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Cuentas</a:t>
            </a:r>
            <a:r>
              <a:rPr lang="en-US" altLang="en-US" sz="2600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de </a:t>
            </a:r>
            <a:r>
              <a:rPr lang="en-US" altLang="en-US" sz="2600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ahorro</a:t>
            </a:r>
            <a:r>
              <a:rPr lang="en-US" altLang="en-US" sz="2600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y </a:t>
            </a:r>
            <a:br>
              <a:rPr lang="en-US" altLang="en-US" sz="2600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</a:br>
            <a:r>
              <a:rPr lang="en-US" altLang="en-US" sz="2600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certificados</a:t>
            </a:r>
            <a:r>
              <a:rPr lang="en-US" altLang="en-US" sz="2600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de </a:t>
            </a:r>
            <a:r>
              <a:rPr lang="en-US" altLang="en-US" sz="2600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depósito</a:t>
            </a:r>
            <a:endParaRPr lang="en-US" altLang="en-US" sz="2600" dirty="0">
              <a:latin typeface="12 pt. Helvetica* 85 Heavy   08"/>
              <a:ea typeface="12 pt. Helvetica* 85 Heavy   08"/>
              <a:cs typeface="12 pt. Helvetica* 85 Heavy   08"/>
              <a:sym typeface="12 pt. Helvetica* 85 Heavy   08"/>
            </a:endParaRPr>
          </a:p>
          <a:p>
            <a:pPr marL="346075" indent="-346075">
              <a:spcBef>
                <a:spcPts val="600"/>
              </a:spcBef>
              <a:buClr>
                <a:srgbClr val="132F5A"/>
              </a:buClr>
              <a:buSzTx/>
              <a:buFont typeface="Wingdings" panose="05000000000000000000" pitchFamily="2" charset="2"/>
              <a:buChar char="§"/>
              <a:defRPr/>
            </a:pPr>
            <a:r>
              <a:rPr lang="en-US" altLang="en-US" sz="2600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Acceso</a:t>
            </a:r>
            <a:r>
              <a:rPr lang="en-US" altLang="en-US" sz="2600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a las </a:t>
            </a:r>
            <a:r>
              <a:rPr lang="en-US" altLang="en-US" sz="2600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cuentas</a:t>
            </a:r>
            <a:endParaRPr lang="en-US" altLang="en-US" sz="2600" dirty="0">
              <a:latin typeface="12 pt. Helvetica* 85 Heavy   08"/>
              <a:ea typeface="12 pt. Helvetica* 85 Heavy   08"/>
              <a:cs typeface="12 pt. Helvetica* 85 Heavy   08"/>
              <a:sym typeface="12 pt. Helvetica* 85 Heavy   08"/>
            </a:endParaRPr>
          </a:p>
        </p:txBody>
      </p:sp>
      <p:pic>
        <p:nvPicPr>
          <p:cNvPr id="38" name="image6.jpe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5033" y="3581400"/>
            <a:ext cx="3490071" cy="2362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hape 40"/>
          <p:cNvSpPr>
            <a:spLocks noGrp="1"/>
          </p:cNvSpPr>
          <p:nvPr>
            <p:ph type="title"/>
          </p:nvPr>
        </p:nvSpPr>
        <p:spPr>
          <a:xfrm>
            <a:off x="514350" y="481013"/>
            <a:ext cx="8229600" cy="609600"/>
          </a:xfrm>
        </p:spPr>
        <p:txBody>
          <a:bodyPr lIns="0" tIns="0" rIns="0" bIns="0"/>
          <a:lstStyle/>
          <a:p>
            <a:pPr defTabSz="839788"/>
            <a:r>
              <a:rPr lang="en-US" altLang="en-US" sz="3000" b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Temas para debate N.°1: Servicios bancarios</a:t>
            </a:r>
          </a:p>
        </p:txBody>
      </p:sp>
      <p:sp>
        <p:nvSpPr>
          <p:cNvPr id="9219" name="Shape 41"/>
          <p:cNvSpPr>
            <a:spLocks noGrp="1"/>
          </p:cNvSpPr>
          <p:nvPr>
            <p:ph type="body" idx="1"/>
          </p:nvPr>
        </p:nvSpPr>
        <p:spPr>
          <a:xfrm>
            <a:off x="542925" y="1112838"/>
            <a:ext cx="8229600" cy="4267200"/>
          </a:xfrm>
        </p:spPr>
        <p:txBody>
          <a:bodyPr lIns="0" tIns="0" rIns="0" bIns="0"/>
          <a:lstStyle/>
          <a:p>
            <a:pPr marL="0" indent="0">
              <a:spcBef>
                <a:spcPts val="713"/>
              </a:spcBef>
              <a:buSzTx/>
              <a:buFontTx/>
              <a:buNone/>
            </a:pPr>
            <a:endParaRPr lang="en-US" altLang="en-US" sz="3200" b="1">
              <a:solidFill>
                <a:srgbClr val="1F497D"/>
              </a:solidFill>
              <a:latin typeface="Helvetica" pitchFamily="34" charset="0"/>
              <a:ea typeface="Calibri" pitchFamily="34" charset="0"/>
              <a:cs typeface="Calibri" pitchFamily="34" charset="0"/>
              <a:sym typeface="Calibri" pitchFamily="34" charset="0"/>
            </a:endParaRPr>
          </a:p>
          <a:p>
            <a:pPr marL="0" indent="0">
              <a:spcBef>
                <a:spcPts val="600"/>
              </a:spcBef>
              <a:buSzTx/>
              <a:buFontTx/>
              <a:buNone/>
            </a:pPr>
            <a:r>
              <a:rPr lang="en-US" altLang="en-US" sz="3200" b="1">
                <a:solidFill>
                  <a:srgbClr val="1F497D"/>
                </a:solidFill>
                <a:latin typeface="Helvetica" pitchFamily="34" charset="0"/>
                <a:ea typeface="Calibri" pitchFamily="34" charset="0"/>
                <a:cs typeface="Calibri" pitchFamily="34" charset="0"/>
                <a:sym typeface="Calibri" pitchFamily="34" charset="0"/>
              </a:rPr>
              <a:t>Analicen los servicios bancarios que necesitan.</a:t>
            </a:r>
          </a:p>
        </p:txBody>
      </p:sp>
      <p:pic>
        <p:nvPicPr>
          <p:cNvPr id="9220" name="image7.png" descr="Penci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95600"/>
            <a:ext cx="1619250" cy="271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9221" name="Shape 43"/>
          <p:cNvSpPr>
            <a:spLocks noChangeArrowheads="1"/>
          </p:cNvSpPr>
          <p:nvPr/>
        </p:nvSpPr>
        <p:spPr bwMode="auto">
          <a:xfrm>
            <a:off x="2462213" y="2233613"/>
            <a:ext cx="5995987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45719" rIns="45719">
            <a:spAutoFit/>
          </a:bodyPr>
          <a:lstStyle/>
          <a:p>
            <a:pPr marL="457200" indent="-457200">
              <a:lnSpc>
                <a:spcPts val="3000"/>
              </a:lnSpc>
              <a:spcBef>
                <a:spcPts val="400"/>
              </a:spcBef>
              <a:buClr>
                <a:srgbClr val="1F497D"/>
              </a:buClr>
              <a:buSzPct val="100000"/>
              <a:buFont typeface="Calibri" pitchFamily="34" charset="0"/>
              <a:buAutoNum type="arabicPeriod"/>
            </a:pPr>
            <a:endParaRPr lang="en-US" altLang="en-US" sz="3200" b="1">
              <a:solidFill>
                <a:srgbClr val="1F497D"/>
              </a:solidFill>
              <a:latin typeface="Helvetica" pitchFamily="34" charset="0"/>
            </a:endParaRPr>
          </a:p>
          <a:p>
            <a:pPr marL="457200" indent="-457200">
              <a:lnSpc>
                <a:spcPts val="3000"/>
              </a:lnSpc>
              <a:spcBef>
                <a:spcPts val="600"/>
              </a:spcBef>
              <a:buSzPct val="100000"/>
            </a:pPr>
            <a:r>
              <a:rPr lang="en-US" altLang="en-US" sz="3200" b="1">
                <a:solidFill>
                  <a:srgbClr val="1F497D"/>
                </a:solidFill>
                <a:latin typeface="Helvetica" pitchFamily="34" charset="0"/>
              </a:rPr>
              <a:t>¿Cuáles son algunos de los servicios que trata de encontrar en un banco?</a:t>
            </a: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hape 45"/>
          <p:cNvSpPr>
            <a:spLocks noGrp="1"/>
          </p:cNvSpPr>
          <p:nvPr>
            <p:ph type="title"/>
          </p:nvPr>
        </p:nvSpPr>
        <p:spPr>
          <a:xfrm>
            <a:off x="514350" y="481013"/>
            <a:ext cx="8229600" cy="609600"/>
          </a:xfrm>
        </p:spPr>
        <p:txBody>
          <a:bodyPr lIns="0" tIns="0" rIns="0" bIns="0"/>
          <a:lstStyle/>
          <a:p>
            <a:r>
              <a:rPr lang="en-US" altLang="en-US" b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Aspectos fundamentales de la </a:t>
            </a:r>
            <a:br>
              <a:rPr lang="en-US" altLang="en-US" b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</a:br>
            <a:r>
              <a:rPr lang="en-US" altLang="en-US" b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banca comercial</a:t>
            </a:r>
          </a:p>
        </p:txBody>
      </p:sp>
      <p:sp>
        <p:nvSpPr>
          <p:cNvPr id="10243" name="Shape 46"/>
          <p:cNvSpPr>
            <a:spLocks noGrp="1"/>
          </p:cNvSpPr>
          <p:nvPr>
            <p:ph type="body" idx="1"/>
          </p:nvPr>
        </p:nvSpPr>
        <p:spPr>
          <a:xfrm>
            <a:off x="542925" y="1725613"/>
            <a:ext cx="8137525" cy="5257800"/>
          </a:xfrm>
        </p:spPr>
        <p:txBody>
          <a:bodyPr lIns="0" tIns="0" rIns="0" bIns="0"/>
          <a:lstStyle/>
          <a:p>
            <a:pPr>
              <a:spcBef>
                <a:spcPts val="713"/>
              </a:spcBef>
              <a:buSzTx/>
              <a:buFontTx/>
              <a:buNone/>
            </a:pPr>
            <a:r>
              <a:rPr lang="en-US" altLang="en-US" sz="2600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  <a:r>
              <a:rPr lang="en-US" altLang="en-US" sz="2600" b="1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Eligiendo</a:t>
            </a:r>
            <a:r>
              <a:rPr lang="en-US" altLang="en-US" sz="2600" b="1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el banco </a:t>
            </a:r>
            <a:r>
              <a:rPr lang="en-US" altLang="en-US" sz="2600" b="1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adecuado</a:t>
            </a:r>
            <a:endParaRPr lang="en-US" altLang="en-US" sz="2600" b="1" dirty="0">
              <a:latin typeface="12 pt. Helvetica* 85 Heavy   08"/>
              <a:ea typeface="12 pt. Helvetica* 85 Heavy   08"/>
              <a:cs typeface="12 pt. Helvetica* 85 Heavy   08"/>
              <a:sym typeface="12 pt. Helvetica* 85 Heavy   08"/>
            </a:endParaRPr>
          </a:p>
          <a:p>
            <a:pPr marL="457200" lvl="1" indent="-304800">
              <a:spcBef>
                <a:spcPts val="600"/>
              </a:spcBef>
              <a:buSzTx/>
              <a:buFont typeface="Wingdings" pitchFamily="2" charset="2"/>
              <a:buChar char="§"/>
            </a:pPr>
            <a:r>
              <a:rPr lang="en-US" altLang="en-US" sz="24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Uso</a:t>
            </a:r>
            <a:r>
              <a:rPr lang="en-US" altLang="en-US" sz="24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 y </a:t>
            </a:r>
            <a:r>
              <a:rPr lang="en-US" altLang="en-US" sz="24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disponibilidad</a:t>
            </a:r>
            <a:r>
              <a:rPr lang="en-US" altLang="en-US" sz="24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 de </a:t>
            </a:r>
            <a:r>
              <a:rPr lang="en-US" altLang="en-US" sz="24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cajeros</a:t>
            </a:r>
            <a:r>
              <a:rPr lang="en-US" altLang="en-US" sz="24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 </a:t>
            </a:r>
            <a:r>
              <a:rPr lang="en-US" altLang="en-US" sz="24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automáticos</a:t>
            </a:r>
            <a:endParaRPr lang="en-US" altLang="en-US" sz="2400" dirty="0">
              <a:solidFill>
                <a:srgbClr val="002060"/>
              </a:solidFill>
              <a:latin typeface="12 pt Helvetica* 55 Roman   054"/>
              <a:ea typeface="12 pt Helvetica* 55 Roman   054"/>
              <a:cs typeface="12 pt Helvetica* 55 Roman   054"/>
              <a:sym typeface="12 pt Helvetica* 55 Roman   054"/>
            </a:endParaRPr>
          </a:p>
          <a:p>
            <a:pPr marL="457200" lvl="1" indent="-304800">
              <a:spcBef>
                <a:spcPts val="600"/>
              </a:spcBef>
              <a:buSzTx/>
              <a:buFont typeface="Wingdings" pitchFamily="2" charset="2"/>
              <a:buChar char="§"/>
            </a:pPr>
            <a:r>
              <a:rPr lang="en-US" altLang="en-US" sz="24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Servicio</a:t>
            </a:r>
            <a:r>
              <a:rPr lang="en-US" altLang="en-US" sz="24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 al </a:t>
            </a:r>
            <a:r>
              <a:rPr lang="en-US" altLang="en-US" sz="24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cliente</a:t>
            </a:r>
            <a:r>
              <a:rPr lang="en-US" altLang="en-US" sz="24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 y </a:t>
            </a:r>
            <a:r>
              <a:rPr lang="en-US" altLang="en-US" sz="24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relación</a:t>
            </a:r>
            <a:r>
              <a:rPr lang="en-US" altLang="en-US" sz="24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 con el </a:t>
            </a:r>
            <a:r>
              <a:rPr lang="en-US" altLang="en-US" sz="24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cliente</a:t>
            </a:r>
            <a:endParaRPr lang="en-US" altLang="en-US" sz="2400" dirty="0">
              <a:solidFill>
                <a:srgbClr val="002060"/>
              </a:solidFill>
              <a:latin typeface="12 pt Helvetica* 55 Roman   054"/>
              <a:ea typeface="12 pt Helvetica* 55 Roman   054"/>
              <a:cs typeface="12 pt Helvetica* 55 Roman   054"/>
              <a:sym typeface="12 pt Helvetica* 55 Roman   054"/>
            </a:endParaRPr>
          </a:p>
          <a:p>
            <a:pPr marL="457200" lvl="1" indent="-304800">
              <a:spcBef>
                <a:spcPts val="600"/>
              </a:spcBef>
              <a:buSzTx/>
              <a:buFont typeface="Wingdings" pitchFamily="2" charset="2"/>
              <a:buChar char="§"/>
            </a:pPr>
            <a:r>
              <a:rPr lang="en-US" altLang="en-US" sz="24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Accesibilidad</a:t>
            </a:r>
            <a:r>
              <a:rPr lang="en-US" altLang="en-US" sz="24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: </a:t>
            </a:r>
            <a:r>
              <a:rPr lang="en-US" altLang="en-US" sz="24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conducir</a:t>
            </a:r>
            <a:r>
              <a:rPr lang="en-US" altLang="en-US" sz="24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 o </a:t>
            </a:r>
            <a:r>
              <a:rPr lang="en-US" altLang="en-US" sz="24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caminar</a:t>
            </a:r>
            <a:r>
              <a:rPr lang="en-US" altLang="en-US" sz="24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, </a:t>
            </a:r>
            <a:br>
              <a:rPr lang="en-US" altLang="en-US" sz="24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</a:br>
            <a:r>
              <a:rPr lang="en-US" altLang="en-US" sz="24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estacionamiento</a:t>
            </a:r>
            <a:r>
              <a:rPr lang="en-US" altLang="en-US" sz="24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, </a:t>
            </a:r>
            <a:r>
              <a:rPr lang="en-US" altLang="en-US" sz="24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servicio</a:t>
            </a:r>
            <a:r>
              <a:rPr lang="en-US" altLang="en-US" sz="24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 de </a:t>
            </a:r>
            <a:br>
              <a:rPr lang="en-US" altLang="en-US" sz="24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</a:br>
            <a:r>
              <a:rPr lang="en-US" altLang="en-US" sz="24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ventanilla</a:t>
            </a:r>
            <a:r>
              <a:rPr lang="en-US" altLang="en-US" sz="24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 para el </a:t>
            </a:r>
            <a:r>
              <a:rPr lang="en-US" altLang="en-US" sz="24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automóvil</a:t>
            </a:r>
            <a:endParaRPr lang="en-US" altLang="en-US" sz="2400" dirty="0">
              <a:solidFill>
                <a:srgbClr val="002060"/>
              </a:solidFill>
              <a:latin typeface="12 pt Helvetica* 55 Roman   054"/>
              <a:ea typeface="12 pt Helvetica* 55 Roman   054"/>
              <a:cs typeface="12 pt Helvetica* 55 Roman   054"/>
              <a:sym typeface="12 pt Helvetica* 55 Roman   054"/>
            </a:endParaRPr>
          </a:p>
          <a:p>
            <a:pPr marL="457200" lvl="1" indent="-304800">
              <a:spcBef>
                <a:spcPts val="600"/>
              </a:spcBef>
              <a:buSzTx/>
              <a:buFont typeface="Wingdings" pitchFamily="2" charset="2"/>
              <a:buChar char="§"/>
            </a:pPr>
            <a:r>
              <a:rPr lang="en-US" altLang="en-US" sz="24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Productos</a:t>
            </a:r>
            <a:r>
              <a:rPr lang="en-US" altLang="en-US" sz="24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 y </a:t>
            </a:r>
            <a:r>
              <a:rPr lang="en-US" altLang="en-US" sz="24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servicios</a:t>
            </a:r>
            <a:endParaRPr lang="en-US" altLang="en-US" sz="2400" dirty="0">
              <a:solidFill>
                <a:srgbClr val="002060"/>
              </a:solidFill>
              <a:latin typeface="12 pt Helvetica* 55 Roman   054"/>
              <a:ea typeface="12 pt Helvetica* 55 Roman   054"/>
              <a:cs typeface="12 pt Helvetica* 55 Roman   054"/>
              <a:sym typeface="12 pt Helvetica* 55 Roman   054"/>
            </a:endParaRPr>
          </a:p>
          <a:p>
            <a:pPr marL="457200" lvl="1" indent="-304800">
              <a:spcBef>
                <a:spcPts val="600"/>
              </a:spcBef>
              <a:buSzTx/>
              <a:buFont typeface="Wingdings" pitchFamily="2" charset="2"/>
              <a:buChar char="§"/>
            </a:pPr>
            <a:r>
              <a:rPr lang="en-US" altLang="en-US" sz="24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Cargos/</a:t>
            </a:r>
            <a:r>
              <a:rPr lang="en-US" altLang="en-US" sz="24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Tarifas</a:t>
            </a:r>
            <a:endParaRPr lang="en-US" altLang="en-US" sz="2400" dirty="0">
              <a:solidFill>
                <a:srgbClr val="002060"/>
              </a:solidFill>
              <a:latin typeface="12 pt Helvetica* 55 Roman   054"/>
              <a:ea typeface="12 pt Helvetica* 55 Roman   054"/>
              <a:cs typeface="12 pt Helvetica* 55 Roman   054"/>
              <a:sym typeface="12 pt Helvetica* 55 Roman   054"/>
            </a:endParaRPr>
          </a:p>
          <a:p>
            <a:pPr marL="457200" lvl="1" indent="-304800">
              <a:spcBef>
                <a:spcPts val="600"/>
              </a:spcBef>
              <a:buSzTx/>
              <a:buFont typeface="Wingdings" pitchFamily="2" charset="2"/>
              <a:buChar char="§"/>
            </a:pPr>
            <a:r>
              <a:rPr lang="en-US" altLang="en-US" sz="24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Disponibilidad</a:t>
            </a:r>
            <a:r>
              <a:rPr lang="en-US" altLang="en-US" sz="24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 de los </a:t>
            </a:r>
            <a:r>
              <a:rPr lang="en-US" altLang="en-US" sz="24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fondos</a:t>
            </a:r>
            <a:r>
              <a:rPr lang="en-US" altLang="en-US" sz="24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 </a:t>
            </a:r>
            <a:br>
              <a:rPr lang="en-US" altLang="en-US" sz="24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</a:br>
            <a:r>
              <a:rPr lang="en-US" altLang="en-US" sz="24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depositados</a:t>
            </a:r>
            <a:endParaRPr lang="en-US" altLang="en-US" sz="2400" dirty="0">
              <a:solidFill>
                <a:srgbClr val="002060"/>
              </a:solidFill>
              <a:latin typeface="12 pt Helvetica* 55 Roman   054"/>
              <a:ea typeface="12 pt Helvetica* 55 Roman   054"/>
              <a:cs typeface="12 pt Helvetica* 55 Roman   054"/>
              <a:sym typeface="12 pt Helvetica* 55 Roman   054"/>
            </a:endParaRPr>
          </a:p>
        </p:txBody>
      </p:sp>
      <p:pic>
        <p:nvPicPr>
          <p:cNvPr id="47" name="image8.jpeg" descr="C:\Users\Bruce Soule\Desktop\Current Projects\FDIC PowerPoint\Unit 4 - Banking Services\iStockphoto\iStock_000011532227XSmall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5791200" y="3505200"/>
            <a:ext cx="2905125" cy="2559050"/>
          </a:xfrm>
          <a:prstGeom prst="rect">
            <a:avLst/>
          </a:prstGeom>
          <a:ln>
            <a:solidFill/>
          </a:ln>
          <a:effectLst>
            <a:outerShdw blurRad="50800" dist="38100" dir="2700000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hape 49"/>
          <p:cNvSpPr>
            <a:spLocks noGrp="1"/>
          </p:cNvSpPr>
          <p:nvPr>
            <p:ph type="title"/>
          </p:nvPr>
        </p:nvSpPr>
        <p:spPr>
          <a:xfrm>
            <a:off x="500063" y="495300"/>
            <a:ext cx="8229600" cy="609600"/>
          </a:xfrm>
        </p:spPr>
        <p:txBody>
          <a:bodyPr lIns="0" tIns="0" rIns="0" bIns="0"/>
          <a:lstStyle/>
          <a:p>
            <a:r>
              <a:rPr lang="en-US" altLang="en-US" b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Aspectos fundamentales de </a:t>
            </a:r>
            <a:br>
              <a:rPr lang="en-US" altLang="en-US" b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</a:br>
            <a:r>
              <a:rPr lang="en-US" altLang="en-US" b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la banca comercial</a:t>
            </a:r>
          </a:p>
        </p:txBody>
      </p:sp>
      <p:sp>
        <p:nvSpPr>
          <p:cNvPr id="11267" name="Shape 50"/>
          <p:cNvSpPr>
            <a:spLocks noGrp="1"/>
          </p:cNvSpPr>
          <p:nvPr>
            <p:ph type="body" idx="1"/>
          </p:nvPr>
        </p:nvSpPr>
        <p:spPr>
          <a:xfrm>
            <a:off x="542925" y="1673225"/>
            <a:ext cx="7958138" cy="3762375"/>
          </a:xfrm>
        </p:spPr>
        <p:txBody>
          <a:bodyPr lIns="0" tIns="0" rIns="0" bIns="0"/>
          <a:lstStyle/>
          <a:p>
            <a:pPr marL="0" indent="0">
              <a:spcBef>
                <a:spcPts val="713"/>
              </a:spcBef>
              <a:buSzTx/>
              <a:buFontTx/>
              <a:buNone/>
            </a:pPr>
            <a:r>
              <a:rPr lang="en-US" altLang="en-US" b="1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Cuentas</a:t>
            </a:r>
            <a:r>
              <a:rPr lang="en-US" altLang="en-US" b="1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de </a:t>
            </a:r>
            <a:r>
              <a:rPr lang="en-US" altLang="en-US" b="1" dirty="0" err="1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cheques</a:t>
            </a:r>
            <a:r>
              <a:rPr lang="en-US" altLang="en-US" b="1" dirty="0">
                <a:latin typeface="12 pt. Helvetica* 85 Heavy   08"/>
                <a:ea typeface="12 pt. Helvetica* 85 Heavy   08"/>
                <a:cs typeface="12 pt. Helvetica* 85 Heavy   08"/>
                <a:sym typeface="12 pt. Helvetica* 85 Heavy   08"/>
              </a:rPr>
              <a:t> </a:t>
            </a:r>
          </a:p>
          <a:p>
            <a:pPr marL="400050" lvl="1" indent="-400050">
              <a:spcBef>
                <a:spcPts val="600"/>
              </a:spcBef>
              <a:buSzTx/>
              <a:buFont typeface="Wingdings" pitchFamily="2" charset="2"/>
              <a:buChar char="§"/>
            </a:pPr>
            <a:r>
              <a:rPr lang="en-US" altLang="en-US" sz="26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Cuentas</a:t>
            </a:r>
            <a:r>
              <a:rPr lang="en-US" altLang="en-US" sz="26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 de </a:t>
            </a:r>
            <a:r>
              <a:rPr lang="en-US" altLang="en-US" sz="26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cheques</a:t>
            </a:r>
            <a:r>
              <a:rPr lang="en-US" altLang="en-US" sz="26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 para </a:t>
            </a:r>
            <a:r>
              <a:rPr lang="en-US" altLang="en-US" sz="26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pequeños</a:t>
            </a:r>
            <a:r>
              <a:rPr lang="en-US" altLang="en-US" sz="26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 </a:t>
            </a:r>
            <a:r>
              <a:rPr lang="en-US" altLang="en-US" sz="26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negocios</a:t>
            </a:r>
            <a:r>
              <a:rPr lang="en-US" altLang="en-US" sz="26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 </a:t>
            </a:r>
            <a:br>
              <a:rPr lang="en-US" altLang="en-US" sz="26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</a:br>
            <a:r>
              <a:rPr lang="en-US" altLang="en-US" sz="26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o </a:t>
            </a:r>
            <a:r>
              <a:rPr lang="en-US" altLang="en-US" sz="26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cuentas</a:t>
            </a:r>
            <a:r>
              <a:rPr lang="en-US" altLang="en-US" sz="26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 de </a:t>
            </a:r>
            <a:r>
              <a:rPr lang="en-US" altLang="en-US" sz="26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cheques</a:t>
            </a:r>
            <a:r>
              <a:rPr lang="en-US" altLang="en-US" sz="26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 </a:t>
            </a:r>
            <a:r>
              <a:rPr lang="en-US" altLang="en-US" sz="26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comerciales</a:t>
            </a:r>
            <a:endParaRPr lang="en-US" altLang="en-US" sz="2600" dirty="0">
              <a:solidFill>
                <a:srgbClr val="002060"/>
              </a:solidFill>
              <a:latin typeface="12 pt Helvetica* 55 Roman   054"/>
              <a:ea typeface="12 pt Helvetica* 55 Roman   054"/>
              <a:cs typeface="12 pt Helvetica* 55 Roman   054"/>
              <a:sym typeface="12 pt Helvetica* 55 Roman   054"/>
            </a:endParaRPr>
          </a:p>
          <a:p>
            <a:pPr marL="400050" lvl="1" indent="-400050">
              <a:spcBef>
                <a:spcPts val="600"/>
              </a:spcBef>
              <a:buSzTx/>
              <a:buFont typeface="Wingdings" pitchFamily="2" charset="2"/>
              <a:buChar char="§"/>
            </a:pPr>
            <a:r>
              <a:rPr lang="en-US" altLang="en-US" sz="26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Cuentas</a:t>
            </a:r>
            <a:r>
              <a:rPr lang="en-US" altLang="en-US" sz="26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 de </a:t>
            </a:r>
            <a:r>
              <a:rPr lang="en-US" altLang="en-US" sz="26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nómina</a:t>
            </a:r>
            <a:r>
              <a:rPr lang="en-US" altLang="en-US" sz="26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 y </a:t>
            </a:r>
            <a:r>
              <a:rPr lang="en-US" altLang="en-US" sz="26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cuentas</a:t>
            </a:r>
            <a:r>
              <a:rPr lang="en-US" altLang="en-US" sz="26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 </a:t>
            </a:r>
            <a:r>
              <a:rPr lang="en-US" altLang="en-US" sz="26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operativas</a:t>
            </a:r>
            <a:r>
              <a:rPr lang="en-US" altLang="en-US" sz="26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: </a:t>
            </a:r>
            <a:br>
              <a:rPr lang="en-US" altLang="en-US" sz="26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</a:br>
            <a:r>
              <a:rPr lang="en-US" altLang="en-US" sz="26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función</a:t>
            </a:r>
            <a:r>
              <a:rPr lang="en-US" altLang="en-US" sz="26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 de </a:t>
            </a:r>
            <a:r>
              <a:rPr lang="en-US" altLang="en-US" sz="26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saldo</a:t>
            </a:r>
            <a:r>
              <a:rPr lang="en-US" altLang="en-US" sz="26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 cero (</a:t>
            </a:r>
            <a:r>
              <a:rPr lang="en-US" altLang="en-US" sz="26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transferencias</a:t>
            </a:r>
            <a:r>
              <a:rPr lang="en-US" altLang="en-US" sz="26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 </a:t>
            </a:r>
            <a:br>
              <a:rPr lang="en-US" altLang="en-US" sz="26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</a:br>
            <a:r>
              <a:rPr lang="en-US" altLang="en-US" sz="26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automáticas</a:t>
            </a:r>
            <a:r>
              <a:rPr lang="en-US" altLang="en-US" sz="26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) y cargos</a:t>
            </a:r>
          </a:p>
          <a:p>
            <a:pPr marL="400050" lvl="1" indent="-400050">
              <a:spcBef>
                <a:spcPts val="600"/>
              </a:spcBef>
              <a:buSzTx/>
              <a:buFont typeface="Wingdings" pitchFamily="2" charset="2"/>
              <a:buChar char="§"/>
            </a:pPr>
            <a:endParaRPr lang="en-US" altLang="en-US" sz="2600" dirty="0">
              <a:solidFill>
                <a:srgbClr val="002060"/>
              </a:solidFill>
              <a:latin typeface="12 pt Helvetica* 55 Roman   054"/>
              <a:ea typeface="12 pt Helvetica* 55 Roman   054"/>
              <a:cs typeface="12 pt Helvetica* 55 Roman   054"/>
              <a:sym typeface="12 pt Helvetica* 55 Roman   054"/>
            </a:endParaRPr>
          </a:p>
          <a:p>
            <a:pPr marL="400050" lvl="1" indent="-400050">
              <a:spcBef>
                <a:spcPts val="600"/>
              </a:spcBef>
              <a:buSzTx/>
              <a:buFontTx/>
              <a:buNone/>
            </a:pPr>
            <a:r>
              <a:rPr lang="en-US" altLang="en-US" sz="26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No </a:t>
            </a:r>
            <a:r>
              <a:rPr lang="en-US" altLang="en-US" sz="26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mezclen</a:t>
            </a:r>
            <a:r>
              <a:rPr lang="en-US" altLang="en-US" sz="26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 </a:t>
            </a:r>
            <a:r>
              <a:rPr lang="en-US" altLang="en-US" sz="26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las</a:t>
            </a:r>
            <a:r>
              <a:rPr lang="en-US" altLang="en-US" sz="26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 </a:t>
            </a:r>
            <a:r>
              <a:rPr lang="en-US" altLang="en-US" sz="26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transacciones</a:t>
            </a:r>
            <a:r>
              <a:rPr lang="en-US" altLang="en-US" sz="26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 </a:t>
            </a:r>
            <a:br>
              <a:rPr lang="en-US" altLang="en-US" sz="26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</a:br>
            <a:r>
              <a:rPr lang="en-US" altLang="en-US" sz="26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de </a:t>
            </a:r>
            <a:r>
              <a:rPr lang="en-US" altLang="en-US" sz="26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negocios</a:t>
            </a:r>
            <a:r>
              <a:rPr lang="en-US" altLang="en-US" sz="26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 con </a:t>
            </a:r>
            <a:r>
              <a:rPr lang="en-US" altLang="en-US" sz="26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las</a:t>
            </a:r>
            <a:r>
              <a:rPr lang="en-US" altLang="en-US" sz="26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 </a:t>
            </a:r>
            <a:r>
              <a:rPr lang="en-US" altLang="en-US" sz="26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personales</a:t>
            </a:r>
            <a:r>
              <a:rPr lang="en-US" altLang="en-US" sz="26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 </a:t>
            </a:r>
            <a:br>
              <a:rPr lang="en-US" altLang="en-US" sz="26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</a:br>
            <a:r>
              <a:rPr lang="en-US" altLang="en-US" sz="26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 Helvetica* 55 Roman   054"/>
              </a:rPr>
              <a:t>(no</a:t>
            </a:r>
            <a:r>
              <a:rPr lang="en-US" altLang="en-US" sz="26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. Helvetica* 85 Heavy   08"/>
              </a:rPr>
              <a:t> “</a:t>
            </a:r>
            <a:r>
              <a:rPr lang="en-US" altLang="en-US" sz="2600" dirty="0" err="1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. Helvetica* 85 Heavy   08"/>
              </a:rPr>
              <a:t>entremezclen</a:t>
            </a:r>
            <a:r>
              <a:rPr lang="en-US" altLang="en-US" sz="2600" dirty="0">
                <a:solidFill>
                  <a:srgbClr val="002060"/>
                </a:solidFill>
                <a:latin typeface="12 pt Helvetica* 55 Roman   054"/>
                <a:ea typeface="12 pt Helvetica* 55 Roman   054"/>
                <a:cs typeface="12 pt Helvetica* 55 Roman   054"/>
                <a:sym typeface="12 pt. Helvetica* 85 Heavy   08"/>
              </a:rPr>
              <a:t>”)</a:t>
            </a:r>
          </a:p>
        </p:txBody>
      </p:sp>
      <p:pic>
        <p:nvPicPr>
          <p:cNvPr id="51" name="image9.jpeg"/>
          <p:cNvPicPr preferRelativeResize="0"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1519" y="4014788"/>
            <a:ext cx="3102549" cy="2193925"/>
          </a:xfrm>
          <a:prstGeom prst="rect">
            <a:avLst/>
          </a:prstGeom>
          <a:ln>
            <a:solidFill/>
          </a:ln>
          <a:effectLst>
            <a:outerShdw blurRad="50800" dist="38100" dir="2700000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4F81BD"/>
          </a:solidFill>
          <a:prstDash val="solid"/>
          <a:bevel/>
        </a:ln>
        <a:effectLst>
          <a:outerShdw blurRad="38100" dist="23000" dir="5400000" rotWithShape="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4F81BD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4F81BD"/>
          </a:solidFill>
          <a:prstDash val="solid"/>
          <a:bevel/>
        </a:ln>
        <a:effectLst>
          <a:outerShdw blurRad="38100" dist="23000" dir="5400000" rotWithShape="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4F81BD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B97CAD3D49634BECB254722C354D7C37008FEABD6F9D4CF04C91B009375C867A56" ma:contentTypeVersion="3" ma:contentTypeDescription="Create a new document." ma:contentTypeScope="" ma:versionID="a766e3e382edcc5b931fc2d1e2d2326f">
  <xsd:schema xmlns:xsd="http://www.w3.org/2001/XMLSchema" xmlns:p="http://schemas.microsoft.com/office/2006/metadata/properties" xmlns:ns1="http://schemas.microsoft.com/sharepoint/v3" xmlns:ns2="EC068496-1DB6-4D20-B837-B04B199985E5" targetNamespace="http://schemas.microsoft.com/office/2006/metadata/properties" ma:root="true" ma:fieldsID="ce3bd1c53d1ed47b2cf110ed00a06db0" ns1:_="" ns2:_="">
    <xsd:import namespace="http://schemas.microsoft.com/sharepoint/v3"/>
    <xsd:import namespace="EC068496-1DB6-4D20-B837-B04B199985E5"/>
    <xsd:element name="properties">
      <xsd:complexType>
        <xsd:sequence>
          <xsd:element name="documentManagement">
            <xsd:complexType>
              <xsd:all>
                <xsd:element ref="ns2:Sensitivity"/>
                <xsd:element ref="ns1:Editor" minOccurs="0"/>
                <xsd:element ref="ns1:CheckoutUser" minOccurs="0"/>
                <xsd:element ref="ns1:Author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Editor" ma:index="10" nillable="true" ma:displayName="Modified By" ma:list="UserInfo" ma:internalName="Editor" ma:readOnly="tru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CheckoutUser" ma:index="11" nillable="true" ma:displayName="Checked Out To" ma:list="UserInfo" ma:internalName="CheckoutUser" ma:readOnly="tru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uthor" ma:index="12" nillable="true" ma:displayName="Created By" ma:list="UserInfo" ma:internalName="Author" ma:readOnly="tru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:xsd="http://www.w3.org/2001/XMLSchema" xmlns:dms="http://schemas.microsoft.com/office/2006/documentManagement/types" targetNamespace="EC068496-1DB6-4D20-B837-B04B199985E5" elementFormDefault="qualified">
    <xsd:import namespace="http://schemas.microsoft.com/office/2006/documentManagement/types"/>
    <xsd:element name="Sensitivity" ma:index="8" ma:displayName="Sensitivity" ma:description="Sensitive Data = Any data that, if lost, stolen or misused, could adversely impact FDIC, insured institutions or individuals.&#10;http://fdic01/division/doa/adminservices/records/directives/1000/1360-9.doc&#10;&#10;Sensitive PII = SSN alone and/or an individual’s full name plus 1 or more additional items of personal data.&#10;http://fdic01/division/dit/ITGovernance/PrivacyProgram/PersonallyIdentifiableInformation/index.html&#10;Non-Sensitive Data = Data that can be shared or viewed with no restrictions internal or external to FDIC.&#10;http://www.fdic.gov/regulations/laws/rules/2000-3800.html" ma:format="Dropdown" ma:internalName="Sensitivity">
      <xsd:simpleType>
        <xsd:restriction base="dms:Choice">
          <xsd:enumeration value="Sensitive Data"/>
          <xsd:enumeration value="Sensitive PII"/>
          <xsd:enumeration value="Non-Sensitive Data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ensitivity xmlns="EC068496-1DB6-4D20-B837-B04B199985E5">Non-Sensitive Data</Sensitivity>
  </documentManagement>
</p:properties>
</file>

<file path=customXml/itemProps1.xml><?xml version="1.0" encoding="utf-8"?>
<ds:datastoreItem xmlns:ds="http://schemas.openxmlformats.org/officeDocument/2006/customXml" ds:itemID="{D86C14CC-2CBE-4A5D-92AB-8D309A54555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EC068496-1DB6-4D20-B837-B04B199985E5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7A844AEE-42BC-463D-A203-EDC79A4B9297}">
  <ds:schemaRefs>
    <ds:schemaRef ds:uri="http://schemas.microsoft.com/office/2006/documentManagement/types"/>
    <ds:schemaRef ds:uri="http://purl.org/dc/dcmitype/"/>
    <ds:schemaRef ds:uri="EC068496-1DB6-4D20-B837-B04B199985E5"/>
    <ds:schemaRef ds:uri="http://schemas.microsoft.com/office/2006/metadata/properties"/>
    <ds:schemaRef ds:uri="http://purl.org/dc/elements/1.1/"/>
    <ds:schemaRef ds:uri="http://purl.org/dc/terms/"/>
    <ds:schemaRef ds:uri="http://www.w3.org/XML/1998/namespace"/>
    <ds:schemaRef ds:uri="http://schemas.openxmlformats.org/package/2006/metadata/core-properties"/>
    <ds:schemaRef ds:uri="http://schemas.microsoft.com/sharepoint/v3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4261</TotalTime>
  <Words>1158</Words>
  <Application>Microsoft Office PowerPoint</Application>
  <PresentationFormat>On-screen Show (4:3)</PresentationFormat>
  <Paragraphs>180</Paragraphs>
  <Slides>32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4" baseType="lpstr">
      <vt:lpstr>12 pt Helvetica* 55 Roman   054</vt:lpstr>
      <vt:lpstr>12 pt. Helvetica* 85 Heavy   08</vt:lpstr>
      <vt:lpstr>12 pt. Helvetica* 85 Heavy   08472</vt:lpstr>
      <vt:lpstr>Arial</vt:lpstr>
      <vt:lpstr>Calibri</vt:lpstr>
      <vt:lpstr>Garamond</vt:lpstr>
      <vt:lpstr>Geneva</vt:lpstr>
      <vt:lpstr>Helvetica</vt:lpstr>
      <vt:lpstr>Helvetica Neue</vt:lpstr>
      <vt:lpstr>Times New Roman</vt:lpstr>
      <vt:lpstr>Wingdings</vt:lpstr>
      <vt:lpstr>Default</vt:lpstr>
      <vt:lpstr>PowerPoint Presentation</vt:lpstr>
      <vt:lpstr>Agenda</vt:lpstr>
      <vt:lpstr>Objetivos de aprendizaje</vt:lpstr>
      <vt:lpstr>Objetivos de aprendizaje, continuación</vt:lpstr>
      <vt:lpstr>Introducciones: ¿Qué quieren saber?</vt:lpstr>
      <vt:lpstr>Aspectos fundamentales de la  banca comercial</vt:lpstr>
      <vt:lpstr>Temas para debate N.°1: Servicios bancarios</vt:lpstr>
      <vt:lpstr>Aspectos fundamentales de la  banca comercial</vt:lpstr>
      <vt:lpstr>Aspectos fundamentales de  la banca comercial</vt:lpstr>
      <vt:lpstr>No mezcle las transacciones de negocios con las personales</vt:lpstr>
      <vt:lpstr>Servicios bancarios adicionales</vt:lpstr>
      <vt:lpstr>Servicios bancarios adicionales</vt:lpstr>
      <vt:lpstr>Aspectos fundamentales de la banca comercial</vt:lpstr>
      <vt:lpstr>Aspectos fundamentales de  la banca comercial</vt:lpstr>
      <vt:lpstr>Seguro de depósitos en detalle</vt:lpstr>
      <vt:lpstr>Servicios bancarios adicionales</vt:lpstr>
      <vt:lpstr>Servicios bancarios adicionales</vt:lpstr>
      <vt:lpstr>Tema para debate n.º 2: Necesidades de servicios bancarios</vt:lpstr>
      <vt:lpstr>Aspectos fundamentales de  la banca comercial</vt:lpstr>
      <vt:lpstr>Aspectos fundamentales de la banca comercial</vt:lpstr>
      <vt:lpstr>Servicios bancarios adicionales</vt:lpstr>
      <vt:lpstr>Servicios bancarios adicionales</vt:lpstr>
      <vt:lpstr>Servicios bancarios adicionales</vt:lpstr>
      <vt:lpstr>Mejorando la posibilidad de obtener un buen préstamo comercial</vt:lpstr>
      <vt:lpstr>Servicios bancarios adicionales</vt:lpstr>
      <vt:lpstr>Servicios bancarios adicionales</vt:lpstr>
      <vt:lpstr>Servicios bancarios adicionales</vt:lpstr>
      <vt:lpstr>Puntos clave para recordar</vt:lpstr>
      <vt:lpstr>Puntos clave para recordar, continuación</vt:lpstr>
      <vt:lpstr>Resumen</vt:lpstr>
      <vt:lpstr>Conclusión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Deborah Wild</dc:creator>
  <cp:lastModifiedBy>nancy</cp:lastModifiedBy>
  <cp:revision>58</cp:revision>
  <cp:lastPrinted>2015-08-16T14:05:57Z</cp:lastPrinted>
  <dcterms:modified xsi:type="dcterms:W3CDTF">2016-10-11T19:16:22Z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0x0101B97CAD3D49634BECB254722C354D7C37008FEABD6F9D4CF04C91B009375C867A56</vt:lpwstr>
  </property>
  <property fmtid="{D5CDD505-2E9C-101B-9397-08002B2CF9AE}" pid="3" name="Order">
    <vt:r8>88700</vt:r8>
  </property>
</Properties>
</file>