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90" r:id="rId5"/>
    <p:sldId id="346" r:id="rId6"/>
    <p:sldId id="257" r:id="rId7"/>
    <p:sldId id="287" r:id="rId8"/>
    <p:sldId id="326" r:id="rId9"/>
    <p:sldId id="329" r:id="rId10"/>
    <p:sldId id="334" r:id="rId11"/>
    <p:sldId id="347" r:id="rId12"/>
    <p:sldId id="330" r:id="rId13"/>
    <p:sldId id="340" r:id="rId14"/>
    <p:sldId id="341" r:id="rId15"/>
    <p:sldId id="291" r:id="rId16"/>
    <p:sldId id="327" r:id="rId17"/>
    <p:sldId id="295" r:id="rId18"/>
    <p:sldId id="333" r:id="rId19"/>
    <p:sldId id="328" r:id="rId20"/>
    <p:sldId id="323" r:id="rId21"/>
    <p:sldId id="348" r:id="rId22"/>
    <p:sldId id="285" r:id="rId23"/>
    <p:sldId id="286" r:id="rId24"/>
    <p:sldId id="344" r:id="rId25"/>
  </p:sldIdLst>
  <p:sldSz cx="9144000" cy="6858000" type="screen4x3"/>
  <p:notesSz cx="6950075" cy="9236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3456" userDrawn="1">
          <p15:clr>
            <a:srgbClr val="A4A3A4"/>
          </p15:clr>
        </p15:guide>
        <p15:guide id="3" orient="horz" pos="897">
          <p15:clr>
            <a:srgbClr val="A4A3A4"/>
          </p15:clr>
        </p15:guide>
        <p15:guide id="4" orient="horz" pos="2496" userDrawn="1">
          <p15:clr>
            <a:srgbClr val="A4A3A4"/>
          </p15:clr>
        </p15:guide>
        <p15:guide id="5" pos="245">
          <p15:clr>
            <a:srgbClr val="A4A3A4"/>
          </p15:clr>
        </p15:guide>
        <p15:guide id="6" pos="5503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orient="horz" pos="2909" userDrawn="1">
          <p15:clr>
            <a:srgbClr val="A4A3A4"/>
          </p15:clr>
        </p15:guide>
        <p15:guide id="4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961C"/>
    <a:srgbClr val="3399FF"/>
    <a:srgbClr val="FF9900"/>
    <a:srgbClr val="132F5A"/>
    <a:srgbClr val="002060"/>
    <a:srgbClr val="AECF8D"/>
    <a:srgbClr val="000000"/>
    <a:srgbClr val="CCCC00"/>
    <a:srgbClr val="63252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15" autoAdjust="0"/>
    <p:restoredTop sz="90174" autoAdjust="0"/>
  </p:normalViewPr>
  <p:slideViewPr>
    <p:cSldViewPr snapToGrid="0" snapToObjects="1">
      <p:cViewPr varScale="1">
        <p:scale>
          <a:sx n="78" d="100"/>
          <a:sy n="78" d="100"/>
        </p:scale>
        <p:origin x="1158" y="78"/>
      </p:cViewPr>
      <p:guideLst>
        <p:guide orient="horz" pos="551"/>
        <p:guide orient="horz" pos="3456"/>
        <p:guide orient="horz" pos="897"/>
        <p:guide orient="horz" pos="2496"/>
        <p:guide pos="245"/>
        <p:guide pos="5503"/>
        <p:guide pos="2879"/>
      </p:guideLst>
    </p:cSldViewPr>
  </p:slideViewPr>
  <p:outlineViewPr>
    <p:cViewPr>
      <p:scale>
        <a:sx n="33" d="100"/>
        <a:sy n="33" d="100"/>
      </p:scale>
      <p:origin x="264" y="25386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86"/>
    </p:cViewPr>
  </p:sorterViewPr>
  <p:notesViewPr>
    <p:cSldViewPr snapToGrid="0" snapToObjects="1" showGuides="1">
      <p:cViewPr>
        <p:scale>
          <a:sx n="57" d="100"/>
          <a:sy n="57" d="100"/>
        </p:scale>
        <p:origin x="-4362" y="-888"/>
      </p:cViewPr>
      <p:guideLst>
        <p:guide orient="horz" pos="2171"/>
        <p:guide pos="2948"/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95008" y="4387769"/>
            <a:ext cx="556006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7120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5567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9B2E1-0AD6-4DE0-8263-5D45C4850020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7129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769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0647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3896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17070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1996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44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7857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594502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890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0515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4887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3258589" y="6417426"/>
            <a:ext cx="51996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¿ES SER DUEÑO DE UN NEGOCIO, UNA BUENA OPCIÓN PARA USTED?</a:t>
            </a:r>
            <a:endParaRPr lang="es-E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441797" y="640338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99ACE61-E773-4F66-9D50-18F023141B8F}" type="slidenum">
              <a:rPr lang="en-US" sz="1200" b="1" smtClean="0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/>
              <a:t>‹#›</a:t>
            </a:fld>
            <a:endParaRPr lang="es-E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6612" y="465083"/>
            <a:ext cx="3023120" cy="28623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b="1" spc="-150" dirty="0">
                <a:solidFill>
                  <a:schemeClr val="bg1"/>
                </a:solidFill>
                <a:latin typeface="Helvetica Neue"/>
              </a:rPr>
              <a:t>¿Es ser dueño de un negocio, una </a:t>
            </a:r>
          </a:p>
          <a:p>
            <a:pPr>
              <a:defRPr/>
            </a:pPr>
            <a:r>
              <a:rPr lang="en-US" sz="3600" b="1" spc="-150" dirty="0">
                <a:solidFill>
                  <a:srgbClr val="C1961C"/>
                </a:solidFill>
                <a:latin typeface="Helvetica Neue"/>
              </a:rPr>
              <a:t>buena opción </a:t>
            </a:r>
            <a:r>
              <a:rPr lang="en-US" sz="3600" b="1" spc="-150" dirty="0">
                <a:solidFill>
                  <a:schemeClr val="bg1"/>
                </a:solidFill>
                <a:latin typeface="Helvetica Neue"/>
              </a:rPr>
              <a:t>para usted?</a:t>
            </a:r>
            <a:endParaRPr lang="es-ES" sz="3600" b="1" spc="-150" dirty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659" y="457205"/>
            <a:ext cx="5486400" cy="5486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¿Verdadero o falso? Respuestas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66184"/>
              </p:ext>
            </p:extLst>
          </p:nvPr>
        </p:nvGraphicFramePr>
        <p:xfrm>
          <a:off x="394140" y="1127367"/>
          <a:ext cx="8398930" cy="49834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40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Iniciar un nuevo negocio puede ser un gran sacrificio personal y familiar.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Verdadero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Hay muchos altibajos emocionales.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Verdadero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Tienen que “hacerlo bien” todo el tiempo.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No es necesario tener una gran reserva de efectivo para </a:t>
                      </a:r>
                      <a:b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</a:b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ser exitoso.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Depende</a:t>
                      </a:r>
                      <a:endParaRPr lang="es-ES" sz="1800" b="0" kern="1200" noProof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  <a:tabLst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Después de más o menos un año, puede relajarse y disfrutar de las ganancias.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Es fácil conseguir préstamos para una gran idea.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Los empresarios exitosos hacen todo ellos mismos.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No va a</a:t>
                      </a:r>
                      <a:r>
                        <a:rPr lang="es-ES" sz="1800" noProof="0" dirty="0"/>
                        <a:t> </a:t>
                      </a: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tener un jefe.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  <a:tabLst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Tendrá más libertad, control y balance entre la vida laboral y la personal.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Comenzar un nuevo negocio es arriesgado.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Depende</a:t>
                      </a:r>
                      <a:endParaRPr lang="es-ES" sz="1800" b="0" kern="1200" noProof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03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poder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99639"/>
              <a:ext cx="1645920" cy="1314850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Social</a:t>
              </a:r>
              <a:r>
                <a:rPr lang="es-ES" sz="1400" dirty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s-ES" sz="1400" dirty="0">
                  <a:solidFill>
                    <a:schemeClr val="tx1"/>
                  </a:solidFill>
                </a:rPr>
                <a:t>Influenciar a las personas: personal, socios, banqueros, clientes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53690" y="4186289"/>
              <a:ext cx="1645920" cy="1327659"/>
            </a:xfrm>
            <a:prstGeom prst="rect">
              <a:avLst/>
            </a:prstGeom>
            <a:solidFill>
              <a:srgbClr val="C1961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Autodisciplina</a:t>
              </a:r>
              <a:r>
                <a:rPr lang="es-ES" sz="1400" dirty="0">
                  <a:solidFill>
                    <a:schemeClr val="tx1"/>
                  </a:solidFill>
                </a:rPr>
                <a:t>: Administrar el tiempo, los hábitos y la energía</a:t>
              </a:r>
            </a:p>
          </p:txBody>
        </p:sp>
        <p:pic>
          <p:nvPicPr>
            <p:cNvPr id="1026" name="Picture 2" descr="C:\Users\Deborah\AppData\Local\Microsoft\Windows\Temporary Internet Files\Content.Outlook\3NIJC780\SimpleTree_Color_Res3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199639"/>
              <a:ext cx="1645920" cy="132765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Financiera</a:t>
              </a:r>
              <a:r>
                <a:rPr lang="es-ES" sz="1400" dirty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s-ES" sz="1400" dirty="0">
                  <a:solidFill>
                    <a:schemeClr val="tx1"/>
                  </a:solidFill>
                </a:rPr>
                <a:t>Obtener y administrar dinero</a:t>
              </a:r>
              <a:br>
                <a:rPr lang="es-ES" sz="1400" dirty="0">
                  <a:solidFill>
                    <a:schemeClr val="tx1"/>
                  </a:solidFill>
                </a:rPr>
              </a:br>
              <a:r>
                <a:rPr lang="es-ES" sz="1400" dirty="0">
                  <a:solidFill>
                    <a:schemeClr val="tx1"/>
                  </a:solidFill>
                </a:rPr>
                <a:t> y crédito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69224" y="4197830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s-ES" sz="1400" b="1" dirty="0">
                  <a:solidFill>
                    <a:schemeClr val="bg1">
                      <a:lumMod val="95000"/>
                    </a:schemeClr>
                  </a:solidFill>
                </a:rPr>
                <a:t>Ventas</a:t>
              </a:r>
              <a:r>
                <a:rPr lang="es-ES" sz="1400" dirty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s-ES" sz="1400" dirty="0">
                  <a:solidFill>
                    <a:schemeClr val="bg1">
                      <a:lumMod val="95000"/>
                    </a:schemeClr>
                  </a:solidFill>
                </a:rPr>
                <a:t>Establecer y alcanzar objetivos. Listo para vender en todo momento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90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4040" y="3736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poder social de Marlena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634325"/>
            <a:ext cx="5473635" cy="42672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dirty="0"/>
              <a:t>Alta: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De trato fácil y agradable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Oyente activa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Honesta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Respetuosa con la gente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Fuerte creencia y visión</a:t>
            </a:r>
          </a:p>
          <a:p>
            <a:pPr marL="0" indent="0">
              <a:spcBef>
                <a:spcPts val="200"/>
              </a:spcBef>
              <a:buNone/>
            </a:pPr>
            <a:r>
              <a:rPr dirty="0"/>
              <a:t>Baja: 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Conexiones y relaciones sociales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Aptitudes de administración y supervisión</a:t>
            </a:r>
            <a:endParaRPr lang="es-ES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5878285" y="2747331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loud Callout 9"/>
          <p:cNvSpPr/>
          <p:nvPr/>
        </p:nvSpPr>
        <p:spPr>
          <a:xfrm>
            <a:off x="5337110" y="1129126"/>
            <a:ext cx="3597869" cy="153188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¡Algunas personas dicen que soy DEMASIADO buena!</a:t>
            </a:r>
            <a:endParaRPr lang="es-ES" sz="2000" dirty="0"/>
          </a:p>
        </p:txBody>
      </p:sp>
      <p:sp>
        <p:nvSpPr>
          <p:cNvPr id="6" name="Rectangle 5"/>
          <p:cNvSpPr/>
          <p:nvPr/>
        </p:nvSpPr>
        <p:spPr>
          <a:xfrm>
            <a:off x="410795" y="1031857"/>
            <a:ext cx="4314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rgbClr val="C1961C"/>
                </a:solidFill>
              </a:rPr>
              <a:t>Consulten</a:t>
            </a:r>
            <a:r>
              <a:rPr lang="en-US" sz="2000" b="1" dirty="0">
                <a:solidFill>
                  <a:srgbClr val="C1961C"/>
                </a:solidFill>
              </a:rPr>
              <a:t> la página 9 del manual.</a:t>
            </a:r>
            <a:endParaRPr lang="es-E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s-ES" dirty="0"/>
              <a:t>¿Cuáles son </a:t>
            </a:r>
            <a:r>
              <a:rPr lang="es-ES" i="0" dirty="0"/>
              <a:t>SUS</a:t>
            </a:r>
            <a:r>
              <a:rPr lang="es-ES" dirty="0"/>
              <a:t> raíces de poder?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8" y="1081450"/>
            <a:ext cx="7704833" cy="42672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s-ES" sz="2000" dirty="0">
                <a:solidFill>
                  <a:srgbClr val="C1961C"/>
                </a:solidFill>
              </a:rPr>
              <a:t>Autoevaluación de las raíces de poder en las páginas 10 a 13 del manual. 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social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de ventas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financiero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de autodisciplina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ES" sz="2400" b="0" dirty="0">
                <a:solidFill>
                  <a:srgbClr val="C1961C"/>
                </a:solidFill>
              </a:rPr>
              <a:t>Terminen la autoevaluación en casa</a:t>
            </a:r>
            <a:r>
              <a:rPr lang="en-US" sz="2400" b="0" dirty="0">
                <a:solidFill>
                  <a:srgbClr val="C1961C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01993" y="2286643"/>
            <a:ext cx="3060418" cy="2246769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No van a tener tiempo </a:t>
            </a:r>
            <a:br>
              <a:rPr lang="es-ES" sz="2000" dirty="0">
                <a:solidFill>
                  <a:schemeClr val="bg1"/>
                </a:solidFill>
              </a:rPr>
            </a:br>
            <a:r>
              <a:rPr lang="es-ES" sz="2000" dirty="0">
                <a:solidFill>
                  <a:schemeClr val="bg1"/>
                </a:solidFill>
              </a:rPr>
              <a:t>de completar la autoevaluación en la clase. </a:t>
            </a:r>
            <a:r>
              <a:rPr lang="es-ES" sz="2000" dirty="0" err="1">
                <a:solidFill>
                  <a:schemeClr val="bg1"/>
                </a:solidFill>
              </a:rPr>
              <a:t>Asegúresen</a:t>
            </a:r>
            <a:r>
              <a:rPr lang="es-ES" sz="2000" dirty="0">
                <a:solidFill>
                  <a:schemeClr val="bg1"/>
                </a:solidFill>
              </a:rPr>
              <a:t> de completarla sin ayuda. ¡Pida la opinión de las personas interesadas</a:t>
            </a:r>
            <a:r>
              <a:rPr lang="en-US" sz="2000" dirty="0">
                <a:solidFill>
                  <a:schemeClr val="bg1"/>
                </a:solidFill>
              </a:rPr>
              <a:t>!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Solicitar ayuda es un comportamiento profesional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09699" y="1660852"/>
            <a:ext cx="8109150" cy="457963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s-ES" sz="2800" b="0" dirty="0">
                <a:latin typeface="Calibri" pitchFamily="34" charset="0"/>
              </a:rPr>
              <a:t>Pidan consejos y opiniones: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Familiares y amigos: ¿Cómo reaccionarían si trabajara 60 horas a la semana?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Clientes potenciales: ¿Qué es lo que quieren? ¿Cuánto están dispuestos a pagar?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Otros dueños de negocios: Ellos le pueden decir qué funciona (y qué no funciona).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Banqueros: Comience a relacionarse con un banquero </a:t>
            </a:r>
            <a:r>
              <a:rPr lang="es-ES" i="1" dirty="0">
                <a:solidFill>
                  <a:srgbClr val="132F5A"/>
                </a:solidFill>
                <a:latin typeface="Calibri" pitchFamily="34" charset="0"/>
              </a:rPr>
              <a:t>antes</a:t>
            </a: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 de necesitar un préstamo.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Socios potenciales: Busque socios que tengan aptitudes y experiencia.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93867"/>
            <a:ext cx="8229600" cy="609600"/>
          </a:xfrm>
        </p:spPr>
        <p:txBody>
          <a:bodyPr/>
          <a:lstStyle/>
          <a:p>
            <a:r>
              <a:rPr lang="es-ES" i="0" dirty="0"/>
              <a:t>Agenda de objetivos: comenzar, parar, continuar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716134"/>
            <a:ext cx="7777449" cy="4886764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C1961C"/>
                </a:solidFill>
              </a:rPr>
              <a:t>Comiencen la hoja de ejercicios en la página 14 del manual. </a:t>
            </a:r>
          </a:p>
          <a:p>
            <a:r>
              <a:rPr lang="es-ES" sz="2800" b="0" dirty="0"/>
              <a:t>Basado en su autoevaluación y en nuestra conversación, ¿qué tiene que... </a:t>
            </a:r>
          </a:p>
          <a:p>
            <a:pPr lvl="1"/>
            <a:r>
              <a:rPr lang="es-ES" sz="2400" dirty="0"/>
              <a:t>comenzar a hacer? </a:t>
            </a:r>
          </a:p>
          <a:p>
            <a:pPr lvl="1"/>
            <a:r>
              <a:rPr lang="es-ES" sz="2400" dirty="0"/>
              <a:t>parar de hacer? </a:t>
            </a:r>
          </a:p>
          <a:p>
            <a:pPr lvl="1"/>
            <a:r>
              <a:rPr lang="es-ES" sz="2400" dirty="0"/>
              <a:t>continuar haciendo?</a:t>
            </a:r>
          </a:p>
          <a:p>
            <a:pPr marL="0" indent="0">
              <a:buNone/>
            </a:pPr>
            <a:r>
              <a:rPr lang="es-ES" sz="2400" b="0" dirty="0">
                <a:solidFill>
                  <a:srgbClr val="C1961C"/>
                </a:solidFill>
              </a:rPr>
              <a:t>Terminen los ejercicios en casa.</a:t>
            </a:r>
          </a:p>
        </p:txBody>
      </p:sp>
      <p:pic>
        <p:nvPicPr>
          <p:cNvPr id="2050" name="Picture 2" descr="C:\Users\Deborah\AppData\Local\Microsoft\Windows\Temporary Internet Files\Content.IE5\53TKV0ZK\MC90043388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45" y="2842906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853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Autoevaluación sobre industrias específicas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698171"/>
            <a:ext cx="6630632" cy="42422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sz="2000" dirty="0">
                <a:solidFill>
                  <a:srgbClr val="C1961C"/>
                </a:solidFill>
              </a:rPr>
              <a:t>Consulten las página 15 a 17 del manual.</a:t>
            </a:r>
          </a:p>
          <a:p>
            <a:pPr marL="0" indent="0">
              <a:buNone/>
            </a:pPr>
            <a:r>
              <a:rPr lang="es-ES" sz="2800" b="0" dirty="0"/>
              <a:t>Se brindan autoevaluaciones adicionales para otras industrias y campos:</a:t>
            </a:r>
          </a:p>
          <a:p>
            <a:r>
              <a:rPr lang="es-ES" sz="2800" b="0" dirty="0"/>
              <a:t>Construcción</a:t>
            </a:r>
          </a:p>
          <a:p>
            <a:r>
              <a:rPr lang="es-ES" sz="2800" b="0" dirty="0"/>
              <a:t>Venta al público</a:t>
            </a:r>
          </a:p>
          <a:p>
            <a:r>
              <a:rPr lang="es-ES" sz="2800" b="0" dirty="0"/>
              <a:t>Venta al público en línea</a:t>
            </a:r>
          </a:p>
          <a:p>
            <a:r>
              <a:rPr lang="es-ES" sz="2800" b="0" dirty="0"/>
              <a:t>Servicios profesionales</a:t>
            </a:r>
          </a:p>
          <a:p>
            <a:r>
              <a:rPr lang="es-ES" sz="2800" b="0" dirty="0"/>
              <a:t>Restaurantes/alimentos</a:t>
            </a:r>
          </a:p>
          <a:p>
            <a:r>
              <a:rPr lang="es-ES" sz="2800" b="0" dirty="0"/>
              <a:t>Servicios personales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47216" y="3181889"/>
            <a:ext cx="2841887" cy="1785104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bg1"/>
                </a:solidFill>
              </a:rPr>
              <a:t>INVESTIGUE. </a:t>
            </a:r>
            <a:r>
              <a:rPr lang="en-US" sz="2200" dirty="0" err="1">
                <a:solidFill>
                  <a:schemeClr val="bg1"/>
                </a:solidFill>
              </a:rPr>
              <a:t>Pídale</a:t>
            </a:r>
            <a:r>
              <a:rPr lang="en-US" sz="2200" dirty="0">
                <a:solidFill>
                  <a:schemeClr val="bg1"/>
                </a:solidFill>
              </a:rPr>
              <a:t> a otras personas que tengan negocios </a:t>
            </a:r>
            <a:r>
              <a:rPr lang="en-US" sz="2200" dirty="0" err="1">
                <a:solidFill>
                  <a:schemeClr val="bg1"/>
                </a:solidFill>
              </a:rPr>
              <a:t>en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su</a:t>
            </a:r>
            <a:r>
              <a:rPr lang="en-US" sz="2200" dirty="0">
                <a:solidFill>
                  <a:schemeClr val="bg1"/>
                </a:solidFill>
              </a:rPr>
              <a:t> campo o </a:t>
            </a:r>
            <a:r>
              <a:rPr lang="en-US" sz="2200" dirty="0" err="1">
                <a:solidFill>
                  <a:schemeClr val="bg1"/>
                </a:solidFill>
              </a:rPr>
              <a:t>industria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que</a:t>
            </a:r>
            <a:r>
              <a:rPr lang="en-US" sz="2200" dirty="0">
                <a:solidFill>
                  <a:schemeClr val="bg1"/>
                </a:solidFill>
              </a:rPr>
              <a:t> le aconsejen.</a:t>
            </a:r>
            <a:endParaRPr lang="es-E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992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Puntos clave para recordar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066800"/>
            <a:ext cx="8347075" cy="5114925"/>
          </a:xfrm>
        </p:spPr>
        <p:txBody>
          <a:bodyPr/>
          <a:lstStyle/>
          <a:p>
            <a:pPr lvl="0"/>
            <a:r>
              <a:rPr lang="es-ES" sz="2800" b="0" dirty="0"/>
              <a:t>Todos tenemos puntos fuertes y débiles. La clave es reconocer sus puntos fuertes, y en donde hace falta desarrollo.</a:t>
            </a:r>
          </a:p>
          <a:p>
            <a:pPr lvl="0"/>
            <a:r>
              <a:rPr lang="es-ES" sz="2800" b="0" dirty="0"/>
              <a:t>Tengan un plan de acción claro. </a:t>
            </a:r>
          </a:p>
          <a:p>
            <a:pPr lvl="0"/>
            <a:r>
              <a:rPr lang="es-ES" sz="2800" b="0" dirty="0"/>
              <a:t>Pidan consejo a varias personas que sepan del tema (familiares, amigos, contadores, otros dueños de negocios).</a:t>
            </a:r>
          </a:p>
          <a:p>
            <a:pPr lvl="0"/>
            <a:r>
              <a:rPr lang="es-ES" sz="2800" b="0" dirty="0"/>
              <a:t>Incluyan en su lista a un funcionario de préstamos de banco y/o a un microprestamista. Inicien estas conversaciones antes de pedir un préstamo. </a:t>
            </a:r>
          </a:p>
          <a:p>
            <a:pPr marL="0" indent="0" eaLnBrk="1" hangingPunct="1">
              <a:buNone/>
            </a:pPr>
            <a:endParaRPr lang="es-ES" sz="2600" b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poder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86830"/>
              <a:ext cx="1645920" cy="1327659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Social</a:t>
              </a:r>
              <a:r>
                <a:rPr lang="en-US" sz="1400" dirty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Influenciar a las personas: personal, socios, banqueros, clientes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72352" y="4186289"/>
              <a:ext cx="1645920" cy="1327659"/>
            </a:xfrm>
            <a:prstGeom prst="rect">
              <a:avLst/>
            </a:prstGeom>
            <a:solidFill>
              <a:srgbClr val="C1961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Autodisciplina</a:t>
              </a:r>
              <a:r>
                <a:rPr lang="en-US" sz="1400" dirty="0">
                  <a:solidFill>
                    <a:schemeClr val="tx1"/>
                  </a:solidFill>
                </a:rPr>
                <a:t>: Administrar el tiempo, los hábitos y la energía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C:\Users\Deborah\AppData\Local\Microsoft\Windows\Temporary Internet Files\Content.Outlook\3NIJC780\SimpleTree_Color_Res3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190308"/>
              <a:ext cx="1645920" cy="132765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Financiera</a:t>
              </a:r>
              <a:r>
                <a:rPr lang="en-US" sz="1400" dirty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Obtener y administrar dinero </a:t>
              </a:r>
              <a:br>
                <a:rPr lang="en-US" sz="1400" dirty="0">
                  <a:solidFill>
                    <a:schemeClr val="tx1"/>
                  </a:solidFill>
                </a:rPr>
              </a:br>
              <a:r>
                <a:rPr lang="en-US" sz="1400" dirty="0">
                  <a:solidFill>
                    <a:schemeClr val="tx1"/>
                  </a:solidFill>
                </a:rPr>
                <a:t>y crédito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50562" y="4179168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</a:rPr>
                <a:t>Ventas</a:t>
              </a: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Establecer y alcanzar objetivos. Listo para vender en todo momento </a:t>
              </a:r>
              <a:endParaRPr lang="es-ES" sz="1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908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n-US" sz="2800" b="0" dirty="0"/>
              <a:t>¿</a:t>
            </a:r>
            <a:r>
              <a:rPr lang="es-ES" sz="2800" b="0" dirty="0"/>
              <a:t>Qué preguntas finales tienen?</a:t>
            </a:r>
          </a:p>
          <a:p>
            <a:pPr indent="-338138">
              <a:defRPr/>
            </a:pPr>
            <a:endParaRPr lang="es-ES" sz="2800" b="0" dirty="0"/>
          </a:p>
          <a:p>
            <a:pPr indent="-338138">
              <a:defRPr/>
            </a:pPr>
            <a:r>
              <a:rPr lang="es-ES" sz="2800" b="0" dirty="0"/>
              <a:t>¿Qué aprendieron?</a:t>
            </a:r>
          </a:p>
          <a:p>
            <a:pPr indent="-338138">
              <a:defRPr/>
            </a:pPr>
            <a:endParaRPr lang="es-ES" sz="2800" b="0" dirty="0"/>
          </a:p>
          <a:p>
            <a:pPr indent="-338138">
              <a:defRPr/>
            </a:pPr>
            <a:r>
              <a:rPr lang="es-ES" sz="2800" b="0" dirty="0"/>
              <a:t>¿Cómo calificarían la capacitación?</a:t>
            </a:r>
          </a:p>
          <a:p>
            <a:pPr eaLnBrk="1" hangingPunct="1">
              <a:defRPr/>
            </a:pPr>
            <a:endParaRPr lang="es-ES" sz="2800" b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75779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Cuestionario previo a la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40" y="1725045"/>
            <a:ext cx="6010351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dirty="0"/>
              <a:t>Encuentren el cuestionario previo a la capacitación y el de evaluación de conocimientos al reverso del manual.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Completen la columna de capacitación ANTES para evaluar su conocimiento del tema </a:t>
            </a:r>
            <a:r>
              <a:rPr lang="es-ES" sz="2800" b="0" i="1" dirty="0"/>
              <a:t>antes</a:t>
            </a:r>
            <a:r>
              <a:rPr lang="es-ES" sz="2800" b="0" dirty="0"/>
              <a:t> de participar en la clase.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70" y="2554025"/>
            <a:ext cx="2017845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196296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19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Conclusión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5878285" y="2236706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5878285" y="475861"/>
            <a:ext cx="3066025" cy="176952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/>
              <a:t>¡¡Creo que es una buena opción PARA MÍ!!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990600"/>
            <a:ext cx="5378633" cy="4842949"/>
          </a:xfrm>
        </p:spPr>
        <p:txBody>
          <a:bodyPr anchor="ctr"/>
          <a:lstStyle/>
          <a:p>
            <a:r>
              <a:rPr lang="es-ES" sz="2400" b="0" dirty="0"/>
              <a:t>Marlena está lista para pasar a la siguiente etapa: la </a:t>
            </a:r>
            <a:r>
              <a:rPr lang="es-ES" sz="2400" b="0" i="1" dirty="0"/>
              <a:t>planificación</a:t>
            </a:r>
            <a:r>
              <a:rPr lang="es-ES" sz="2400" b="0" dirty="0"/>
              <a:t> de un pequeño negocio.</a:t>
            </a:r>
          </a:p>
          <a:p>
            <a:r>
              <a:rPr lang="es-ES" sz="2400" b="0" dirty="0"/>
              <a:t>Ella sabe que no lo puede hacer sola. Está abierta a formar una sociedad con alguien que tenga las aptitudes que a ella le faltan.</a:t>
            </a:r>
          </a:p>
          <a:p>
            <a:r>
              <a:rPr lang="es-ES" sz="2400" b="0" dirty="0"/>
              <a:t>Necesita seguir investigando antes de que pueda tomar una decisión bien informada.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54" y="381000"/>
            <a:ext cx="8229600" cy="1177969"/>
          </a:xfrm>
        </p:spPr>
        <p:txBody>
          <a:bodyPr/>
          <a:lstStyle/>
          <a:p>
            <a:r>
              <a:rPr lang="es-ES" sz="3400" dirty="0"/>
              <a:t>Cuestionarios previo y después de la capacitación, y evaluación.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14" y="2202024"/>
            <a:ext cx="6455580" cy="39188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Si aún no lo han hecho, evalúen cuál era su conocimiento en el tema </a:t>
            </a:r>
            <a:r>
              <a:rPr lang="es-ES" sz="2500" b="0" i="1" dirty="0"/>
              <a:t>antes</a:t>
            </a:r>
            <a:r>
              <a:rPr lang="es-ES" sz="2500" b="0" dirty="0"/>
              <a:t> de haber participado en la clase.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Evalúen su conocimiento en el tema </a:t>
            </a:r>
            <a:r>
              <a:rPr lang="es-ES" sz="2500" b="0" i="1" dirty="0"/>
              <a:t>después</a:t>
            </a:r>
            <a:r>
              <a:rPr lang="es-ES" sz="2500" b="0" dirty="0"/>
              <a:t> de haber tomado la clase.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Completen el formulario de evaluación. </a:t>
            </a:r>
            <a:br>
              <a:rPr lang="es-ES" sz="2500" b="0" dirty="0"/>
            </a:br>
            <a:r>
              <a:rPr lang="es-ES" sz="2500" b="0" dirty="0"/>
              <a:t>¡Su opinión es importante!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Entreguen ambos formularios al instructor antes de retirarse. ¡Muchas gracias!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828" y="3115192"/>
            <a:ext cx="2017845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166373" y="1971191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4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Agenda</a:t>
            </a:r>
            <a:endParaRPr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50506" y="1167882"/>
            <a:ext cx="8304245" cy="510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s-ES" sz="2600" b="0" dirty="0"/>
              <a:t>La bienvenida, cuestionario previo a la capacitación, agenda y objetivos de aprendizaje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Presentaciones: ¿Cuál es SU motivación?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Términos de la titularidad de un negocio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Los mitos y realidades de ser dueño de pequeños negocios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Raíces de poder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Agenda de objetivos: comenzar, parar, continuar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Cuestionario previo a la capacitación, cuestionario de evaluación de conocimientos y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 de aprendizaje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1304" y="1109646"/>
            <a:ext cx="8368845" cy="4683751"/>
          </a:xfrm>
        </p:spPr>
        <p:txBody>
          <a:bodyPr/>
          <a:lstStyle/>
          <a:p>
            <a:pPr lvl="0"/>
            <a:r>
              <a:rPr lang="es-ES" sz="2800" b="0" dirty="0"/>
              <a:t>Podrán aclarar algunos de los mitos y realidades de ser dueño de un pequeño negocio.</a:t>
            </a:r>
          </a:p>
          <a:p>
            <a:pPr lvl="0"/>
            <a:r>
              <a:rPr lang="es-ES" sz="2800" b="0" dirty="0"/>
              <a:t>Podrán hacer una autoevaluación para determinar qué tan preparados se encuentran para convertirse en dueño de un pequeño negocio.</a:t>
            </a:r>
          </a:p>
          <a:p>
            <a:pPr lvl="0"/>
            <a:r>
              <a:rPr lang="es-ES" sz="2800" b="0" dirty="0"/>
              <a:t>Podrán establecer un plan de acción para completar su autoevaluación pidiendo las opiniones de personas interesadas, como familiares, amigos y clientes potenciales</a:t>
            </a:r>
            <a:r>
              <a:rPr lang="en-US" sz="2800" b="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dirty="0"/>
              <a:t>Presentando a Marlena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95" y="1213669"/>
            <a:ext cx="4579076" cy="470809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sz="2000" dirty="0">
                <a:solidFill>
                  <a:srgbClr val="C1961C"/>
                </a:solidFill>
                <a:latin typeface="Arial" charset="0"/>
              </a:rPr>
              <a:t>Consulten la página 4 del manual.</a:t>
            </a:r>
            <a:br>
              <a:rPr lang="es-ES" sz="2000" dirty="0">
                <a:solidFill>
                  <a:srgbClr val="C1961C"/>
                </a:solidFill>
                <a:latin typeface="Arial" charset="0"/>
              </a:rPr>
            </a:br>
            <a:endParaRPr lang="es-ES" sz="2000" dirty="0">
              <a:solidFill>
                <a:srgbClr val="C1961C"/>
              </a:solidFill>
              <a:latin typeface="Arial" charset="0"/>
            </a:endParaRPr>
          </a:p>
          <a:p>
            <a:r>
              <a:rPr lang="es-ES" sz="2400" b="0" dirty="0" err="1"/>
              <a:t>Marlena</a:t>
            </a:r>
            <a:r>
              <a:rPr lang="es-ES" sz="2400" b="0" dirty="0"/>
              <a:t> tiene el potencial de ser una exitosa dueña de un negocio.</a:t>
            </a:r>
          </a:p>
          <a:p>
            <a:r>
              <a:rPr lang="es-ES" sz="2400" b="0" dirty="0"/>
              <a:t>También tiene algunas preocupaciones sobre ser dueña de un negocio.</a:t>
            </a:r>
          </a:p>
          <a:p>
            <a:r>
              <a:rPr lang="es-ES" sz="2400" b="0" dirty="0"/>
              <a:t>A medida que revisemos el proceso de decisiones de </a:t>
            </a:r>
            <a:r>
              <a:rPr lang="es-ES" sz="2400" b="0" dirty="0" err="1"/>
              <a:t>Marlena</a:t>
            </a:r>
            <a:r>
              <a:rPr lang="es-ES" sz="2400" b="0" dirty="0"/>
              <a:t>, pregúntese: ¿este papel es una buena opción para </a:t>
            </a:r>
            <a:r>
              <a:rPr lang="es-ES" sz="2400" b="0" dirty="0" err="1"/>
              <a:t>Marlena</a:t>
            </a:r>
            <a:r>
              <a:rPr lang="es-ES" sz="2400" b="0" dirty="0"/>
              <a:t>... y para mí?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61" y="2771081"/>
            <a:ext cx="3414324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311061" y="381000"/>
            <a:ext cx="3633249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¿Es ser dueño de un negocio, una buena opción para mí?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47223" cy="609600"/>
          </a:xfrm>
        </p:spPr>
        <p:txBody>
          <a:bodyPr/>
          <a:lstStyle/>
          <a:p>
            <a:r>
              <a:rPr lang="en-US" sz="3200" dirty="0"/>
              <a:t>Presentaciones: ¿Cuál es SU motivación?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124911"/>
            <a:ext cx="7992902" cy="2849930"/>
          </a:xfrm>
        </p:spPr>
        <p:txBody>
          <a:bodyPr/>
          <a:lstStyle/>
          <a:p>
            <a:pPr marL="0" indent="0">
              <a:buNone/>
            </a:pPr>
            <a:r>
              <a:rPr lang="es-ES" sz="2200" dirty="0">
                <a:solidFill>
                  <a:srgbClr val="C1961C"/>
                </a:solidFill>
              </a:rPr>
              <a:t>Completen la hoja de ejercicios en la página 5 del manual.</a:t>
            </a:r>
          </a:p>
          <a:p>
            <a:r>
              <a:rPr lang="es-ES" sz="2400" b="0" dirty="0"/>
              <a:t>Califiquen la lista de motivaciones como alta, media o baja para ustedes. </a:t>
            </a:r>
          </a:p>
          <a:p>
            <a:r>
              <a:rPr lang="es-ES" sz="2400" b="0" dirty="0"/>
              <a:t>No hay respuestas incorrectas.</a:t>
            </a:r>
          </a:p>
          <a:p>
            <a:r>
              <a:rPr lang="es-ES" sz="2400" b="0" dirty="0"/>
              <a:t>Las respuestas de </a:t>
            </a:r>
            <a:r>
              <a:rPr lang="es-ES" sz="2400" b="0" dirty="0" err="1"/>
              <a:t>Marlena</a:t>
            </a:r>
            <a:r>
              <a:rPr lang="es-ES" sz="2400" b="0" dirty="0"/>
              <a:t> se ofrecen como ejemplo.</a:t>
            </a:r>
          </a:p>
        </p:txBody>
      </p:sp>
      <p:sp>
        <p:nvSpPr>
          <p:cNvPr id="4" name="Cloud 3"/>
          <p:cNvSpPr/>
          <p:nvPr/>
        </p:nvSpPr>
        <p:spPr>
          <a:xfrm>
            <a:off x="581872" y="4198776"/>
            <a:ext cx="2011680" cy="1216878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¿Con el dinero?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2708126" y="4109151"/>
            <a:ext cx="1882535" cy="1306502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¿Ser su propio jefe?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4666422" y="4152121"/>
            <a:ext cx="2011680" cy="1216876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¿Crear empleos?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6727359" y="4109151"/>
            <a:ext cx="2011680" cy="130650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Soy muy bueno en ____.</a:t>
            </a: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0"/>
            <a:ext cx="6183942" cy="1149219"/>
          </a:xfrm>
        </p:spPr>
        <p:txBody>
          <a:bodyPr/>
          <a:lstStyle/>
          <a:p>
            <a:r>
              <a:rPr lang="es-ES" dirty="0"/>
              <a:t>Términos de la titularidad de un negocio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537" y="1667726"/>
            <a:ext cx="6372808" cy="4201228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es-ES" sz="2300" dirty="0">
                <a:solidFill>
                  <a:srgbClr val="C1961C"/>
                </a:solidFill>
              </a:rPr>
              <a:t>Consulten la página 6 del manual. </a:t>
            </a:r>
          </a:p>
          <a:p>
            <a:r>
              <a:rPr lang="es-ES" sz="2800" b="0" dirty="0"/>
              <a:t>Titularidad individual o negocio unipersonal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Sociedad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Franquicia 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Empresa basada en el hogar 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Financiamiento inicial de un negocio o de alto crecimiento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Tradicional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En línea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Negocio existente</a:t>
            </a:r>
            <a:endParaRPr lang="es-ES" sz="2800" b="0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Deborah\AppData\Local\Microsoft\Windows\Temporary Internet Files\Content.IE5\QU890GDZ\MP9004230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17" y="2593623"/>
            <a:ext cx="173736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borah\AppData\Local\Microsoft\Windows\Temporary Internet Files\Content.IE5\40YA8CU1\MP900422348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28" b="23094"/>
          <a:stretch/>
        </p:blipFill>
        <p:spPr bwMode="auto">
          <a:xfrm>
            <a:off x="6981719" y="4411132"/>
            <a:ext cx="1737360" cy="172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borah\AppData\Local\Microsoft\Windows\Temporary Internet Files\Content.IE5\53TKV0ZK\MP900422366[1]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0" t="28747" r="9279" b="10370"/>
          <a:stretch/>
        </p:blipFill>
        <p:spPr bwMode="auto">
          <a:xfrm>
            <a:off x="6979517" y="565579"/>
            <a:ext cx="1737360" cy="196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5927" y="2936731"/>
            <a:ext cx="3766617" cy="29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Los mitos y realidades de ser dueño de un negocio</a:t>
            </a:r>
            <a:br>
              <a:rPr dirty="0"/>
            </a:b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636345"/>
            <a:ext cx="8331363" cy="3708346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C1961C"/>
                </a:solidFill>
              </a:rPr>
              <a:t>Completen la hoja de ejercicios en la página 7 del manual.</a:t>
            </a:r>
          </a:p>
          <a:p>
            <a:pPr>
              <a:defRPr/>
            </a:pPr>
            <a:r>
              <a:rPr lang="es-ES" sz="2800" b="0" dirty="0"/>
              <a:t>¿Cuáles son sus suposiciones?</a:t>
            </a:r>
          </a:p>
          <a:p>
            <a:pPr>
              <a:defRPr/>
            </a:pPr>
            <a:r>
              <a:rPr lang="es-ES" sz="2800" b="0" dirty="0"/>
              <a:t>¿Qué creen </a:t>
            </a:r>
            <a:r>
              <a:rPr lang="es-ES" sz="2800" b="0" i="0" dirty="0"/>
              <a:t>ustedes</a:t>
            </a:r>
            <a:r>
              <a:rPr lang="es-ES" sz="2800" b="0" dirty="0"/>
              <a:t> que es verdadero </a:t>
            </a:r>
            <a:br>
              <a:rPr lang="es-ES" sz="2800" b="0" dirty="0"/>
            </a:br>
            <a:r>
              <a:rPr lang="es-ES" sz="2800" b="0" dirty="0"/>
              <a:t>o falso?</a:t>
            </a:r>
          </a:p>
        </p:txBody>
      </p:sp>
    </p:spTree>
    <p:extLst>
      <p:ext uri="{BB962C8B-B14F-4D97-AF65-F5344CB8AC3E}">
        <p14:creationId xmlns:p14="http://schemas.microsoft.com/office/powerpoint/2010/main" val="3238359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¿</a:t>
            </a:r>
            <a:r>
              <a:rPr lang="es-ES" dirty="0"/>
              <a:t>Verdadero o falso</a:t>
            </a:r>
            <a:r>
              <a:rPr dirty="0"/>
              <a:t>? </a:t>
            </a:r>
            <a:endParaRPr lang="es-E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20425"/>
              </p:ext>
            </p:extLst>
          </p:nvPr>
        </p:nvGraphicFramePr>
        <p:xfrm>
          <a:off x="399476" y="1621855"/>
          <a:ext cx="8341874" cy="441391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341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2702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s-ES" sz="2000" b="0" noProof="0" dirty="0">
                          <a:solidFill>
                            <a:srgbClr val="002060"/>
                          </a:solidFill>
                          <a:effectLst/>
                        </a:rPr>
                        <a:t>Iniciar un nuevo negocio puede ser un gran sacrificio personal y familiar. </a:t>
                      </a:r>
                      <a:endParaRPr lang="es-ES" sz="20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Hay muchos altibajos emocionales.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Tienen que “hacerlo bien” todo el tiempo.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No es necesario tener una gran reserva de efectivo para ser exitoso.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603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Después de más o menos un año, puede relajarse y disfrutar de las ganancias.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Es fácil conseguir préstamos para una gran idea.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Los empresarios exitosos hacen todo ellos mismos.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No van a tener un jefe.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Tendrá más libertad, control y balance entre la vida laboral y la personal.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s-ES" sz="20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Comenzar un nuevo negocio es arriesgado.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9476" y="1105843"/>
            <a:ext cx="43845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>
                <a:solidFill>
                  <a:srgbClr val="C1961C"/>
                </a:solidFill>
              </a:rPr>
              <a:t>Consulten la página 7 del manual</a:t>
            </a:r>
            <a:r>
              <a:rPr lang="en-US" sz="2000" b="1" dirty="0">
                <a:solidFill>
                  <a:srgbClr val="C1961C"/>
                </a:solidFill>
              </a:rPr>
              <a:t>.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23084600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7E1D4E-A616-46F6-A4F2-20EDCC874AF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FA15916-74E2-45EF-958F-380247B4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1210</Words>
  <Application>Microsoft Office PowerPoint</Application>
  <PresentationFormat>On-screen Show (4:3)</PresentationFormat>
  <Paragraphs>183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Calibri</vt:lpstr>
      <vt:lpstr>Geneva</vt:lpstr>
      <vt:lpstr>Helvetica Neue</vt:lpstr>
      <vt:lpstr>Times New Roman</vt:lpstr>
      <vt:lpstr>Office Theme</vt:lpstr>
      <vt:lpstr>PowerPoint Presentation</vt:lpstr>
      <vt:lpstr>Cuestionario previo a la capacitación</vt:lpstr>
      <vt:lpstr>Agenda</vt:lpstr>
      <vt:lpstr>Objetivos de aprendizaje</vt:lpstr>
      <vt:lpstr>Presentando a Marlena</vt:lpstr>
      <vt:lpstr>Presentaciones: ¿Cuál es SU motivación?</vt:lpstr>
      <vt:lpstr>Términos de la titularidad de un negocio</vt:lpstr>
      <vt:lpstr>Los mitos y realidades de ser dueño de un negocio </vt:lpstr>
      <vt:lpstr>¿Verdadero o falso? </vt:lpstr>
      <vt:lpstr>¿Verdadero o falso? Respuestas</vt:lpstr>
      <vt:lpstr>Raíces de poder</vt:lpstr>
      <vt:lpstr>Raíces de poder social de Marlena</vt:lpstr>
      <vt:lpstr>¿Cuáles son SUS raíces de poder?</vt:lpstr>
      <vt:lpstr>Solicitar ayuda es un comportamiento profesional</vt:lpstr>
      <vt:lpstr>Agenda de objetivos: comenzar, parar, continuar</vt:lpstr>
      <vt:lpstr>Autoevaluación sobre industrias específicas</vt:lpstr>
      <vt:lpstr>Puntos clave para recordar</vt:lpstr>
      <vt:lpstr>Raíces de poder</vt:lpstr>
      <vt:lpstr>Resumen</vt:lpstr>
      <vt:lpstr>Conclusión</vt:lpstr>
      <vt:lpstr>Cuestionarios previo y después de la capacitación, y evaluación.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2016-10-11T19:16:01Z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