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44" r:id="rId5"/>
    <p:sldId id="350" r:id="rId6"/>
    <p:sldId id="257" r:id="rId7"/>
    <p:sldId id="287" r:id="rId8"/>
    <p:sldId id="320" r:id="rId9"/>
    <p:sldId id="326" r:id="rId10"/>
    <p:sldId id="329" r:id="rId11"/>
    <p:sldId id="342" r:id="rId12"/>
    <p:sldId id="337" r:id="rId13"/>
    <p:sldId id="349" r:id="rId14"/>
    <p:sldId id="343" r:id="rId15"/>
    <p:sldId id="348" r:id="rId16"/>
    <p:sldId id="347" r:id="rId17"/>
    <p:sldId id="340" r:id="rId18"/>
    <p:sldId id="327" r:id="rId19"/>
    <p:sldId id="351" r:id="rId20"/>
    <p:sldId id="339" r:id="rId21"/>
    <p:sldId id="295" r:id="rId22"/>
    <p:sldId id="323" r:id="rId23"/>
    <p:sldId id="341" r:id="rId24"/>
    <p:sldId id="352" r:id="rId25"/>
  </p:sldIdLst>
  <p:sldSz cx="9144000" cy="6858000" type="screen4x3"/>
  <p:notesSz cx="9236075" cy="6950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1670">
          <p15:clr>
            <a:srgbClr val="A4A3A4"/>
          </p15:clr>
        </p15:guide>
        <p15:guide id="3" orient="horz" pos="2784" userDrawn="1">
          <p15:clr>
            <a:srgbClr val="A4A3A4"/>
          </p15:clr>
        </p15:guide>
        <p15:guide id="4" orient="horz" pos="3611">
          <p15:clr>
            <a:srgbClr val="A4A3A4"/>
          </p15:clr>
        </p15:guide>
        <p15:guide id="5" pos="5503">
          <p15:clr>
            <a:srgbClr val="A4A3A4"/>
          </p15:clr>
        </p15:guide>
        <p15:guide id="6" pos="2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1961C"/>
    <a:srgbClr val="FFCC66"/>
    <a:srgbClr val="1A3159"/>
    <a:srgbClr val="132F5A"/>
    <a:srgbClr val="996633"/>
    <a:srgbClr val="002060"/>
    <a:srgbClr val="63252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7" autoAdjust="0"/>
    <p:restoredTop sz="77143" autoAdjust="0"/>
  </p:normalViewPr>
  <p:slideViewPr>
    <p:cSldViewPr snapToGrid="0" snapToObjects="1">
      <p:cViewPr varScale="1">
        <p:scale>
          <a:sx n="86" d="100"/>
          <a:sy n="86" d="100"/>
        </p:scale>
        <p:origin x="1404" y="96"/>
      </p:cViewPr>
      <p:guideLst>
        <p:guide orient="horz" pos="551"/>
        <p:guide orient="horz" pos="1670"/>
        <p:guide orient="horz" pos="2784"/>
        <p:guide orient="horz" pos="3611"/>
        <p:guide pos="5503"/>
        <p:guide pos="2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-3762" y="-72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81313" y="520700"/>
            <a:ext cx="3473450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2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DCA4D0-FB96-4EB8-A160-4629F0A34476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1586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3945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37366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1493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608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2706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5510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8692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7214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006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Calibri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34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28955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810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2436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7083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3379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B5562E-47ED-4A90-B0D1-29934B173752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369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8273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373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yan aller\Documents\My Dropbox\DRC\FDIC Finals\Final Package\SOURCE\PPT Template Images\title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0" y="5242560"/>
            <a:ext cx="1294227" cy="539262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5286895" y="6400800"/>
            <a:ext cx="317130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Administrando el flujo de fondos/efectivo</a:t>
            </a:r>
            <a:endParaRPr lang="es-E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C99ACE61-E773-4F66-9D50-18F023141B8F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1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8240" y="656208"/>
            <a:ext cx="3411024" cy="20116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en-US" sz="3600" spc="-150" dirty="0">
                <a:solidFill>
                  <a:schemeClr val="bg1"/>
                </a:solidFill>
                <a:latin typeface="Helvetica Neue"/>
              </a:rPr>
              <a:t>Administrando el </a:t>
            </a:r>
            <a:r>
              <a:rPr lang="en-US" sz="3600" spc="-150" dirty="0">
                <a:solidFill>
                  <a:srgbClr val="C1961C"/>
                </a:solidFill>
                <a:latin typeface="Helvetica Neue"/>
              </a:rPr>
              <a:t>flujo</a:t>
            </a:r>
            <a:r>
              <a:rPr sz="3600" dirty="0"/>
              <a:t> </a:t>
            </a:r>
            <a:r>
              <a:rPr lang="en-US" sz="3600" spc="-150" dirty="0">
                <a:solidFill>
                  <a:srgbClr val="C1961C"/>
                </a:solidFill>
                <a:latin typeface="Helvetica Neue"/>
              </a:rPr>
              <a:t>de fondos/efectivo</a:t>
            </a:r>
            <a:endParaRPr lang="es-ES" sz="3600" spc="-150" dirty="0">
              <a:solidFill>
                <a:srgbClr val="C1961C"/>
              </a:solidFill>
              <a:latin typeface="Helvetica Neue"/>
              <a:ea typeface="+mn-ea"/>
              <a:cs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 t="6730" r="5323"/>
          <a:stretch/>
        </p:blipFill>
        <p:spPr>
          <a:xfrm>
            <a:off x="3529264" y="656208"/>
            <a:ext cx="5196378" cy="53949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48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17" y="381000"/>
            <a:ext cx="1838418" cy="2492829"/>
          </a:xfrm>
        </p:spPr>
        <p:txBody>
          <a:bodyPr/>
          <a:lstStyle/>
          <a:p>
            <a:r>
              <a:rPr lang="es-ES" sz="2400" noProof="0" dirty="0"/>
              <a:t>Balance inicial para The Wired Cup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379" y="4659608"/>
            <a:ext cx="2073555" cy="1118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C1961C"/>
                </a:solidFill>
              </a:rPr>
              <a:t>Página 5 </a:t>
            </a:r>
            <a:br>
              <a:rPr lang="en-US" sz="2000" b="1" dirty="0">
                <a:solidFill>
                  <a:srgbClr val="C1961C"/>
                </a:solidFill>
              </a:rPr>
            </a:br>
            <a:r>
              <a:rPr lang="en-US" sz="2000" b="1" dirty="0">
                <a:solidFill>
                  <a:srgbClr val="C1961C"/>
                </a:solidFill>
              </a:rPr>
              <a:t>en el manual.</a:t>
            </a:r>
            <a:endParaRPr lang="es-ES" sz="2400" b="1" dirty="0">
              <a:solidFill>
                <a:srgbClr val="C1961C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435090"/>
              </p:ext>
            </p:extLst>
          </p:nvPr>
        </p:nvGraphicFramePr>
        <p:xfrm>
          <a:off x="2361406" y="254000"/>
          <a:ext cx="6782593" cy="616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4" imgW="7008538" imgH="6376191" progId="Word.Document.12">
                  <p:embed/>
                </p:oleObj>
              </mc:Choice>
              <mc:Fallback>
                <p:oleObj name="Document" r:id="rId4" imgW="7008538" imgH="63761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61406" y="254000"/>
                        <a:ext cx="6782593" cy="616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218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3" y="444061"/>
            <a:ext cx="5467248" cy="609600"/>
          </a:xfrm>
        </p:spPr>
        <p:txBody>
          <a:bodyPr/>
          <a:lstStyle/>
          <a:p>
            <a:r>
              <a:rPr lang="es-ES" sz="3200" noProof="0" dirty="0"/>
              <a:t>Tres puntos de vista sobre el flujo de fondos/efectivo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67" y="2617099"/>
            <a:ext cx="4735841" cy="2989526"/>
          </a:xfrm>
        </p:spPr>
        <p:txBody>
          <a:bodyPr anchor="ctr"/>
          <a:lstStyle/>
          <a:p>
            <a:r>
              <a:rPr lang="es-ES" sz="3200" noProof="0" dirty="0"/>
              <a:t>Ciclo de conversión de efectivo</a:t>
            </a:r>
          </a:p>
          <a:p>
            <a:r>
              <a:rPr lang="es-ES" sz="3200" noProof="0" dirty="0"/>
              <a:t>Diagrama de flujo de fondos/efectivo</a:t>
            </a:r>
          </a:p>
          <a:p>
            <a:r>
              <a:rPr lang="es-ES" sz="3200" noProof="0" dirty="0"/>
              <a:t>Declaración de flujo de fondos/efectivo</a:t>
            </a:r>
          </a:p>
          <a:p>
            <a:endParaRPr lang="es-ES" sz="3200" noProof="0" dirty="0"/>
          </a:p>
          <a:p>
            <a:pPr marL="0" indent="0">
              <a:buNone/>
            </a:pPr>
            <a:endParaRPr lang="es-ES" sz="3200" noProof="0" dirty="0"/>
          </a:p>
        </p:txBody>
      </p:sp>
      <p:pic>
        <p:nvPicPr>
          <p:cNvPr id="5" name="Picture 2" descr="C:\Users\ryan aller\Documents\My Dropbox\DRC\FDIC Finals\PPT Development\Ryan\Unit 8\images\iStock_000012274535XSmal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55516" y="998279"/>
            <a:ext cx="2354631" cy="156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ryan aller\Documents\My Dropbox\DRC\FDIC Finals\PPT Development\Ryan\Unit 8\images\iStock_000012274535XSmal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67032" y="4235919"/>
            <a:ext cx="2354631" cy="156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lide 1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947" y="984830"/>
            <a:ext cx="2362200" cy="1575816"/>
          </a:xfrm>
          <a:prstGeom prst="rect">
            <a:avLst/>
          </a:prstGeom>
        </p:spPr>
      </p:pic>
      <p:pic>
        <p:nvPicPr>
          <p:cNvPr id="8" name="Picture 7" descr="slide 11orang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032" y="4235919"/>
            <a:ext cx="2362200" cy="1575816"/>
          </a:xfrm>
          <a:prstGeom prst="rect">
            <a:avLst/>
          </a:prstGeom>
        </p:spPr>
      </p:pic>
      <p:pic>
        <p:nvPicPr>
          <p:cNvPr id="9" name="Picture 8" descr="slide 11green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947" y="2617099"/>
            <a:ext cx="2362200" cy="157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79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Ciclo de conversión de efectivo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58019" y="1260143"/>
            <a:ext cx="5508972" cy="3773447"/>
            <a:chOff x="1858019" y="1260143"/>
            <a:chExt cx="5508972" cy="3773447"/>
          </a:xfrm>
        </p:grpSpPr>
        <p:sp>
          <p:nvSpPr>
            <p:cNvPr id="5" name="Freeform 4"/>
            <p:cNvSpPr/>
            <p:nvPr/>
          </p:nvSpPr>
          <p:spPr>
            <a:xfrm>
              <a:off x="3640335" y="1260143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El negocio paga la materia prima</a:t>
              </a:r>
              <a:endParaRPr lang="es-ES" sz="20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5503663" y="3822426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El negocio hace el producto</a:t>
              </a:r>
              <a:endParaRPr lang="es-ES" sz="20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858019" y="3822427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El negocio vende el producto</a:t>
              </a:r>
              <a:endParaRPr lang="es-ES" sz="2000" kern="1200" dirty="0"/>
            </a:p>
          </p:txBody>
        </p:sp>
        <p:sp>
          <p:nvSpPr>
            <p:cNvPr id="11" name="Down Arrow 10"/>
            <p:cNvSpPr/>
            <p:nvPr/>
          </p:nvSpPr>
          <p:spPr>
            <a:xfrm rot="19380138">
              <a:off x="5177980" y="2488052"/>
              <a:ext cx="1097280" cy="146304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Dinero EGRESA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" name="Down Arrow 12"/>
            <p:cNvSpPr/>
            <p:nvPr/>
          </p:nvSpPr>
          <p:spPr>
            <a:xfrm rot="16200000" flipV="1">
              <a:off x="4159372" y="3869836"/>
              <a:ext cx="731520" cy="137160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13227149">
              <a:off x="2688697" y="2278705"/>
              <a:ext cx="1005840" cy="146304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Dinero 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INGRESA</a:t>
              </a:r>
              <a:endParaRPr lang="es-E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9086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1168" y="381000"/>
            <a:ext cx="2395728" cy="2033016"/>
          </a:xfrm>
        </p:spPr>
        <p:txBody>
          <a:bodyPr/>
          <a:lstStyle/>
          <a:p>
            <a:pPr algn="ctr"/>
            <a:r>
              <a:rPr lang="es-ES" sz="3200" noProof="0" dirty="0"/>
              <a:t>Diagrama de flujo de fondos / efectivo  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5396" y="382021"/>
            <a:ext cx="4699270" cy="558846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0838" y="4187442"/>
            <a:ext cx="168499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1961C"/>
                </a:solidFill>
              </a:rPr>
              <a:t>Página 7 en el manual</a:t>
            </a:r>
            <a:endParaRPr lang="es-ES" sz="1600" dirty="0"/>
          </a:p>
          <a:p>
            <a:pPr algn="ctr"/>
            <a:endParaRPr lang="es-E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94543" y="5604635"/>
            <a:ext cx="2907657" cy="6001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100" dirty="0"/>
              <a:t>Este diagrama es una adaptación de un diagrama diseñado por George M. Dawson e ilustrado por Buck Dawson, 1995.</a:t>
            </a:r>
          </a:p>
        </p:txBody>
      </p:sp>
    </p:spTree>
    <p:extLst>
      <p:ext uri="{BB962C8B-B14F-4D97-AF65-F5344CB8AC3E}">
        <p14:creationId xmlns:p14="http://schemas.microsoft.com/office/powerpoint/2010/main" val="1413440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7827071" cy="609600"/>
          </a:xfrm>
        </p:spPr>
        <p:txBody>
          <a:bodyPr/>
          <a:lstStyle/>
          <a:p>
            <a:r>
              <a:rPr lang="es-ES" noProof="0" dirty="0"/>
              <a:t>La declaración de flujo de fondos/efectivo de The Wired Cup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46" y="1761688"/>
            <a:ext cx="7572376" cy="420880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s-ES" sz="2400" noProof="0" dirty="0">
                <a:solidFill>
                  <a:srgbClr val="C1961C"/>
                </a:solidFill>
              </a:rPr>
              <a:t>Página 10 en el manual.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800" noProof="0" dirty="0"/>
              <a:t>Esta declaración cuenta una historia: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Cuánto dinero tiene Bob para administrar su negocio.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Cuánto dinero ingresa y egresa de The Wired Cup.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De dónde viene el dinero y a dónde va.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Cuándo ingresa y egresa ese dinero de su negocio.</a:t>
            </a:r>
          </a:p>
        </p:txBody>
      </p:sp>
      <p:pic>
        <p:nvPicPr>
          <p:cNvPr id="1026" name="Picture 2" descr="C:\Users\Deborah\AppData\Local\Microsoft\Windows\Temporary Internet Files\Content.IE5\40YA8CU1\MP90041175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85" y="1532965"/>
            <a:ext cx="1389333" cy="129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43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9" y="1714916"/>
            <a:ext cx="8388644" cy="3890201"/>
          </a:xfrm>
          <a:noFill/>
        </p:spPr>
        <p:txBody>
          <a:bodyPr anchor="t"/>
          <a:lstStyle/>
          <a:p>
            <a:pPr lvl="0"/>
            <a:r>
              <a:rPr lang="es-ES" sz="2400" noProof="0" dirty="0"/>
              <a:t>¿Cómo puede Bob aumentar el ingreso por ventas en The Wired Cup?</a:t>
            </a:r>
          </a:p>
          <a:p>
            <a:pPr lvl="0"/>
            <a:r>
              <a:rPr lang="es-ES" sz="2400" noProof="0" dirty="0"/>
              <a:t>¿Cómo puede negociar Bob un trato más conveniente con sus vendedores y proveedores?</a:t>
            </a:r>
          </a:p>
          <a:p>
            <a:pPr lvl="0"/>
            <a:r>
              <a:rPr lang="es-ES" sz="2400" noProof="0" dirty="0"/>
              <a:t>¿Cómo puede hacer Bob para planificar los altibajos de temporada?</a:t>
            </a:r>
          </a:p>
          <a:p>
            <a:pPr lvl="0"/>
            <a:r>
              <a:rPr lang="es-ES" sz="2400" noProof="0" dirty="0"/>
              <a:t>¿Es una decisión sabia que Bob use su tarjeta de crédito para compensar los problemas de flujo de fondos/efectivo?</a:t>
            </a:r>
          </a:p>
          <a:p>
            <a:pPr lvl="0"/>
            <a:r>
              <a:rPr lang="es-ES" sz="2400" noProof="0" dirty="0"/>
              <a:t>¿Que recomiendan USTEDES?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es-ES" sz="2400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341873" cy="609600"/>
          </a:xfrm>
        </p:spPr>
        <p:txBody>
          <a:bodyPr/>
          <a:lstStyle/>
          <a:p>
            <a:r>
              <a:rPr lang="es-ES" sz="3200" noProof="0" dirty="0"/>
              <a:t>¿Qué puede hacer Bob?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048" y="1103992"/>
            <a:ext cx="4734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1961C"/>
                </a:solidFill>
              </a:rPr>
              <a:t>Discusión grupal:</a:t>
            </a:r>
            <a:endParaRPr lang="es-ES" sz="2800" b="1" dirty="0">
              <a:solidFill>
                <a:srgbClr val="C196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32875"/>
            <a:ext cx="8229600" cy="609600"/>
          </a:xfrm>
        </p:spPr>
        <p:txBody>
          <a:bodyPr/>
          <a:lstStyle/>
          <a:p>
            <a:r>
              <a:rPr lang="es-ES" noProof="0" dirty="0"/>
              <a:t>Posibles ideas para Bob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957408"/>
            <a:ext cx="8331363" cy="5154633"/>
          </a:xfrm>
        </p:spPr>
        <p:txBody>
          <a:bodyPr/>
          <a:lstStyle/>
          <a:p>
            <a:pPr marL="0" indent="0">
              <a:buNone/>
            </a:pPr>
            <a:r>
              <a:rPr lang="es-ES" sz="2200" noProof="0" dirty="0"/>
              <a:t>Aumentar los ingresos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Ofrecer incentivos a los clientes que pagan en efectivo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Iniciar un catering 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Vender tarjetas de regalo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Aumentar el número de cuentas corporativas</a:t>
            </a:r>
          </a:p>
          <a:p>
            <a:pPr marL="0" indent="0">
              <a:buNone/>
            </a:pPr>
            <a:r>
              <a:rPr lang="es-ES" sz="2200" noProof="0" dirty="0"/>
              <a:t>Negociar con los vendedores y proveedores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Solicitar mejores términos o planes de pago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Arrendador: pagar todo el año en 10 meses en vez de 12</a:t>
            </a:r>
          </a:p>
          <a:p>
            <a:pPr marL="0" indent="0">
              <a:buNone/>
            </a:pPr>
            <a:r>
              <a:rPr lang="es-ES" sz="2200" noProof="0" dirty="0"/>
              <a:t>Reducir los costos en los meses lentos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Personal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Horario comercial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Reducir las opciones del menú</a:t>
            </a:r>
          </a:p>
          <a:p>
            <a:pPr marL="0" indent="0">
              <a:buNone/>
            </a:pPr>
            <a:endParaRPr lang="es-ES" sz="2200" noProof="0" dirty="0"/>
          </a:p>
          <a:p>
            <a:endParaRPr lang="es-ES" sz="2200" noProof="0" dirty="0"/>
          </a:p>
        </p:txBody>
      </p:sp>
    </p:spTree>
    <p:extLst>
      <p:ext uri="{BB962C8B-B14F-4D97-AF65-F5344CB8AC3E}">
        <p14:creationId xmlns:p14="http://schemas.microsoft.com/office/powerpoint/2010/main" val="2184610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Lo que NO hay que hacer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753" y="1181997"/>
            <a:ext cx="8385175" cy="3746939"/>
          </a:xfrm>
        </p:spPr>
        <p:txBody>
          <a:bodyPr anchor="ctr"/>
          <a:lstStyle/>
          <a:p>
            <a:r>
              <a:rPr lang="es-ES" sz="2800" noProof="0" dirty="0"/>
              <a:t>No posponer los pagos de las estimaciones de impuestos</a:t>
            </a:r>
          </a:p>
          <a:p>
            <a:r>
              <a:rPr lang="es-ES" sz="2800" noProof="0" dirty="0"/>
              <a:t>No esconderse de los funcionarios de crédito, ya que pueden ofrecer consejos invaluables</a:t>
            </a:r>
          </a:p>
          <a:p>
            <a:r>
              <a:rPr lang="es-ES" sz="2800" noProof="0" dirty="0"/>
              <a:t>No les paguen tarde a los proveedores; ellos pueden cortar los suministros</a:t>
            </a:r>
          </a:p>
          <a:p>
            <a:r>
              <a:rPr lang="es-ES" sz="2800" noProof="0" dirty="0"/>
              <a:t>No sobrestime los ingresos</a:t>
            </a:r>
          </a:p>
          <a:p>
            <a:r>
              <a:rPr lang="es-ES" sz="2800" noProof="0" dirty="0"/>
              <a:t>No subestime los costos</a:t>
            </a:r>
          </a:p>
        </p:txBody>
      </p:sp>
      <p:pic>
        <p:nvPicPr>
          <p:cNvPr id="5123" name="Picture 3" descr="C:\Users\Deborah\AppData\Local\Microsoft\Windows\Temporary Internet Files\Content.IE5\SWE8DON3\MC90043152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357" y="345219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slide 1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536" y="3422396"/>
            <a:ext cx="2755392" cy="275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78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Solicitar ayuda es un comportamiento profesional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397825" y="1594089"/>
            <a:ext cx="5996117" cy="5159921"/>
          </a:xfrm>
        </p:spPr>
        <p:txBody>
          <a:bodyPr anchor="t"/>
          <a:lstStyle/>
          <a:p>
            <a:pPr eaLnBrk="1" hangingPunct="1">
              <a:buFont typeface="Arial" charset="0"/>
              <a:buNone/>
            </a:pPr>
            <a:r>
              <a:rPr lang="es-ES" sz="2800" noProof="0" dirty="0">
                <a:solidFill>
                  <a:srgbClr val="1F497D"/>
                </a:solidFill>
                <a:latin typeface="+mn-lt"/>
              </a:rPr>
              <a:t>Pidan consejos </a:t>
            </a:r>
            <a:r>
              <a:rPr lang="es-ES" sz="2800" noProof="0" dirty="0">
                <a:solidFill>
                  <a:schemeClr val="tx2"/>
                </a:solidFill>
                <a:latin typeface="+mn-lt"/>
              </a:rPr>
              <a:t>y opiniones: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b="1" noProof="0" dirty="0">
                <a:solidFill>
                  <a:schemeClr val="tx2"/>
                </a:solidFill>
                <a:latin typeface="+mn-lt"/>
              </a:rPr>
              <a:t>Busquen la asistencia técnica de un experto.</a:t>
            </a:r>
            <a:endParaRPr lang="es-ES" b="1" noProof="0" dirty="0">
              <a:solidFill>
                <a:schemeClr val="tx2"/>
              </a:solidFill>
              <a:latin typeface="+mn-lt"/>
              <a:ea typeface="Geneva"/>
              <a:cs typeface="Geneva"/>
            </a:endParaRPr>
          </a:p>
          <a:p>
            <a:pPr marL="506413" lvl="1" eaLnBrk="1" hangingPunct="1">
              <a:spcBef>
                <a:spcPts val="0"/>
              </a:spcBef>
            </a:pPr>
            <a:r>
              <a:rPr lang="es-ES" b="1" noProof="0" dirty="0">
                <a:solidFill>
                  <a:schemeClr val="tx2"/>
                </a:solidFill>
                <a:latin typeface="+mn-lt"/>
              </a:rPr>
              <a:t>Un contador puede ayudar a encontrar formas de aumentar el ingreso y reducir los egresos.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b="1" noProof="0" dirty="0">
                <a:solidFill>
                  <a:srgbClr val="1F497D"/>
                </a:solidFill>
                <a:latin typeface="+mn-lt"/>
              </a:rPr>
              <a:t>Comparta ideas con otros negocios para encontrar formas tanto para competir como para cooperar </a:t>
            </a:r>
            <a:br>
              <a:rPr lang="es-ES" b="1" noProof="0" dirty="0">
                <a:solidFill>
                  <a:srgbClr val="1F497D"/>
                </a:solidFill>
                <a:latin typeface="+mn-lt"/>
              </a:rPr>
            </a:br>
            <a:r>
              <a:rPr lang="es-ES" b="1" noProof="0" dirty="0">
                <a:solidFill>
                  <a:srgbClr val="1F497D"/>
                </a:solidFill>
                <a:latin typeface="+mn-lt"/>
              </a:rPr>
              <a:t>(¡coo-petencia!)</a:t>
            </a:r>
          </a:p>
        </p:txBody>
      </p:sp>
      <p:pic>
        <p:nvPicPr>
          <p:cNvPr id="4098" name="Picture 2" descr="C:\Users\Deborah\Pictures\Microsoft Clip Organizer\002021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942" y="1685925"/>
            <a:ext cx="241401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Puntos clave para recordar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195136"/>
            <a:ext cx="8347075" cy="5114925"/>
          </a:xfrm>
        </p:spPr>
        <p:txBody>
          <a:bodyPr anchor="t"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Administrar el flujo de fondos/efectivo es una habilidad necesaria básica para ser dueño de un pequeño negocio.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Un balance general inicial cuenta una historia convincente.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Una declaración de flujo de fondos/efectivo continúa narrando esa historia. Utilícenla para controlar los ingresos y los gastos proyectados y reales.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/>
            </a:pPr>
            <a:r>
              <a:rPr lang="es-ES" sz="2400" noProof="0" dirty="0"/>
              <a:t>Planifiquen para anticipar las fluctuaciones de temporada.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Intenten mantener un ciclo de rápida conversión de efectivo.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Administren sus papeles como profesionales. </a:t>
            </a:r>
            <a:r>
              <a:rPr lang="es-ES" noProof="0" dirty="0"/>
              <a:t> </a:t>
            </a:r>
            <a:endParaRPr lang="es-ES" sz="2400" noProof="0" dirty="0"/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Asesórense con un contador. </a:t>
            </a:r>
            <a:endParaRPr lang="es-ES" sz="2400" noProof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Formulario de conocimientos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16" y="1368561"/>
            <a:ext cx="6777487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Encuentre el formulario de conocimientos y cuestionario de evaluación al reverso del manual.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Complete la columna de capacitación ANTES para evaluar su conocimiento del tema </a:t>
            </a:r>
            <a:r>
              <a:rPr lang="es-ES" sz="2800" b="0" i="1" noProof="0" dirty="0"/>
              <a:t>antes</a:t>
            </a:r>
            <a:r>
              <a:rPr lang="es-ES" sz="2800" b="0" noProof="0" dirty="0"/>
              <a:t> de participar en la clase.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944058" y="2696638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557023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slide 2 &amp; 2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11" y="2696638"/>
            <a:ext cx="2033016" cy="1828800"/>
          </a:xfrm>
          <a:prstGeom prst="rect">
            <a:avLst/>
          </a:prstGeom>
        </p:spPr>
      </p:pic>
      <p:pic>
        <p:nvPicPr>
          <p:cNvPr id="8" name="Picture 7" descr="slide 2 &amp; 2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11" y="2682991"/>
            <a:ext cx="203301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56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Set de recursos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32979" y="874713"/>
            <a:ext cx="2286000" cy="1737360"/>
          </a:xfrm>
          <a:prstGeom prst="rect">
            <a:avLst/>
          </a:prstGeom>
          <a:solidFill>
            <a:srgbClr val="C1961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dirty="0"/>
              <a:t>Consulte el </a:t>
            </a:r>
            <a:r>
              <a:rPr lang="en-US" sz="2000" b="1" i="0" dirty="0">
                <a:solidFill>
                  <a:schemeClr val="bg1"/>
                </a:solidFill>
              </a:rPr>
              <a:t>set de recursos</a:t>
            </a:r>
            <a:r>
              <a:rPr lang="en-US" sz="2000" dirty="0"/>
              <a:t> en su manual para obtener más detalles.</a:t>
            </a:r>
            <a:endParaRPr lang="es-E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38" y="1444753"/>
            <a:ext cx="8385175" cy="3508222"/>
          </a:xfrm>
        </p:spPr>
        <p:txBody>
          <a:bodyPr anchor="t"/>
          <a:lstStyle/>
          <a:p>
            <a:r>
              <a:rPr lang="es-ES" sz="2800" noProof="0" dirty="0"/>
              <a:t>Glosario de términos sobre </a:t>
            </a:r>
            <a:br>
              <a:rPr lang="es-ES" sz="2800" noProof="0" dirty="0"/>
            </a:br>
            <a:r>
              <a:rPr lang="es-ES" sz="2800" noProof="0" dirty="0"/>
              <a:t>el flujo de fondos/efectivo</a:t>
            </a:r>
          </a:p>
          <a:p>
            <a:r>
              <a:rPr lang="es-ES" sz="2800" noProof="0" dirty="0"/>
              <a:t>Modelo de declaración de flujo de fondos/efectivo</a:t>
            </a:r>
          </a:p>
          <a:p>
            <a:r>
              <a:rPr lang="es-ES" sz="2800" noProof="0" dirty="0"/>
              <a:t>Negociar mejores condiciones</a:t>
            </a:r>
          </a:p>
          <a:p>
            <a:r>
              <a:rPr lang="es-ES" sz="2800" noProof="0" dirty="0"/>
              <a:t>Para más información: opciones de asistencia técnica, ¡muchas son gratis!</a:t>
            </a:r>
          </a:p>
        </p:txBody>
      </p:sp>
    </p:spTree>
    <p:extLst>
      <p:ext uri="{BB962C8B-B14F-4D97-AF65-F5344CB8AC3E}">
        <p14:creationId xmlns:p14="http://schemas.microsoft.com/office/powerpoint/2010/main" val="4108083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06" y="2279344"/>
            <a:ext cx="6525786" cy="342365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s-ES" sz="2500" b="0" noProof="0" dirty="0"/>
              <a:t>Si aún no lo ha hecho, evalúe cuál era su conocimiento en el tema </a:t>
            </a:r>
            <a:r>
              <a:rPr lang="es-ES" sz="2500" b="0" i="1" noProof="0" dirty="0"/>
              <a:t>antes</a:t>
            </a:r>
            <a:r>
              <a:rPr lang="es-ES" sz="2500" b="0" noProof="0" dirty="0"/>
              <a:t> de haber participado en la clase.</a:t>
            </a:r>
          </a:p>
          <a:p>
            <a:pPr>
              <a:spcBef>
                <a:spcPts val="0"/>
              </a:spcBef>
            </a:pPr>
            <a:r>
              <a:rPr lang="es-ES" sz="2500" b="0" noProof="0" dirty="0"/>
              <a:t>Evalúe su conocimiento en el tema </a:t>
            </a:r>
            <a:r>
              <a:rPr lang="es-ES" sz="2500" b="0" i="1" noProof="0" dirty="0"/>
              <a:t>después</a:t>
            </a:r>
            <a:r>
              <a:rPr lang="es-ES" sz="2500" b="0" noProof="0" dirty="0"/>
              <a:t> de haber tomado la clase.</a:t>
            </a:r>
          </a:p>
          <a:p>
            <a:pPr>
              <a:spcBef>
                <a:spcPts val="0"/>
              </a:spcBef>
            </a:pPr>
            <a:r>
              <a:rPr lang="es-ES" sz="2500" b="0" noProof="0" dirty="0"/>
              <a:t>Complete el formulario de evaluación. </a:t>
            </a:r>
            <a:br>
              <a:rPr lang="es-ES" sz="2500" b="0" noProof="0" dirty="0"/>
            </a:br>
            <a:r>
              <a:rPr lang="es-ES" sz="2500" b="0" noProof="0" dirty="0"/>
              <a:t>¡Su opinión es importante!</a:t>
            </a:r>
          </a:p>
          <a:p>
            <a:pPr>
              <a:spcBef>
                <a:spcPts val="0"/>
              </a:spcBef>
            </a:pPr>
            <a:r>
              <a:rPr lang="es-ES" sz="2500" b="0" noProof="0" dirty="0"/>
              <a:t>Entregue ambos formularios al instructor antes de retirarse. ¡Muchas gracias!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240245" y="2048511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8500" y="458321"/>
            <a:ext cx="8229600" cy="117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0"/>
              </a:spcAft>
              <a:defRPr sz="3600" b="1" kern="1200" spc="0" baseline="0">
                <a:solidFill>
                  <a:srgbClr val="C1961C"/>
                </a:solidFill>
                <a:effectLst/>
                <a:latin typeface="Helvetica Neue"/>
                <a:ea typeface="Geneva" pitchFamily="-110" charset="-128"/>
                <a:cs typeface="Helvetica Neue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3400" dirty="0"/>
              <a:t>Cuestionarios previo y después de la capacitación, y evaluación.</a:t>
            </a:r>
          </a:p>
        </p:txBody>
      </p:sp>
      <p:pic>
        <p:nvPicPr>
          <p:cNvPr id="7" name="Picture 6" descr="slide 2 &amp; 2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11" y="3375718"/>
            <a:ext cx="203301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199979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50838" y="757763"/>
            <a:ext cx="8071710" cy="5093702"/>
          </a:xfrm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La bienvenida, formulario de conocimientos, agenda y objetivos de aprendizaje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Presentaciones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Caso de estudio: Bob y The Wired Cup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El balance general inicial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Tres puntos de vista sobre el flujo de fondos/efectivo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¿Qué puede hacer Bob?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Resumen, cuestionario de evaluación y 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 de aprendizaje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11700"/>
          </a:xfrm>
        </p:spPr>
        <p:txBody>
          <a:bodyPr>
            <a:normAutofit lnSpcReduction="10000"/>
          </a:bodyPr>
          <a:lstStyle/>
          <a:p>
            <a:pPr lvl="0"/>
            <a:r>
              <a:rPr lang="es-ES" sz="2800" noProof="0" dirty="0"/>
              <a:t>Podrán describir el propósito de la administración del flujo de fondos/efectivo en un financiamiento inicial de un pequeño negocio.</a:t>
            </a:r>
          </a:p>
          <a:p>
            <a:pPr lvl="0"/>
            <a:r>
              <a:rPr lang="es-ES" sz="2800" noProof="0" dirty="0"/>
              <a:t>Podrán evaluar un ciclo de flujo de fondos/efectivo y hacer algunas proyecciones de un ciclo de flujo de fondos/efectivo. </a:t>
            </a:r>
          </a:p>
          <a:p>
            <a:r>
              <a:rPr lang="es-ES" sz="2800" noProof="0" dirty="0"/>
              <a:t>Podrán describir como una declaración de flujo de fondos/efectivo puede ayudar a evaluar y mejorar la salud financiera de un financiamiento inicial de un negocio.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endParaRPr lang="es-ES" sz="2800" noProof="0" dirty="0"/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376407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400" noProof="0" dirty="0"/>
              <a:t>Objetivos de aprendizaje, continuación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88938" y="1115736"/>
            <a:ext cx="8297862" cy="4738964"/>
          </a:xfrm>
        </p:spPr>
        <p:txBody>
          <a:bodyPr/>
          <a:lstStyle/>
          <a:p>
            <a:pPr lvl="0"/>
            <a:r>
              <a:rPr lang="es-ES" sz="2800" noProof="0" dirty="0"/>
              <a:t>Podrán identificar algunas formas de administrar el flujo de fondos/efectivo en lo referente a la administración de costos y a los ingresos potenciales.</a:t>
            </a:r>
          </a:p>
          <a:p>
            <a:pPr lvl="0"/>
            <a:r>
              <a:rPr lang="es-ES" sz="2800" noProof="0" dirty="0"/>
              <a:t>Podrán identificar maneras de buscar asistencia técnica profesional para mejorar su administración del flujo de fondos/efectivo. </a:t>
            </a:r>
          </a:p>
          <a:p>
            <a:pPr marL="0" indent="0" eaLnBrk="1" hangingPunct="1">
              <a:spcAft>
                <a:spcPts val="1800"/>
              </a:spcAft>
              <a:buNone/>
            </a:pPr>
            <a:endParaRPr lang="es-ES" sz="2800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9" y="906011"/>
            <a:ext cx="6090551" cy="4699135"/>
          </a:xfrm>
        </p:spPr>
        <p:txBody>
          <a:bodyPr anchor="ctr"/>
          <a:lstStyle/>
          <a:p>
            <a:pPr marL="0" indent="0">
              <a:spcBef>
                <a:spcPts val="0"/>
              </a:spcBef>
              <a:buNone/>
            </a:pPr>
            <a:r>
              <a:rPr lang="es-ES" sz="2400" noProof="0" dirty="0">
                <a:solidFill>
                  <a:srgbClr val="C1961C"/>
                </a:solidFill>
              </a:rPr>
              <a:t>El caso de Bob comienza en la página 4 de su manual.</a:t>
            </a:r>
          </a:p>
          <a:p>
            <a:pPr>
              <a:spcBef>
                <a:spcPts val="0"/>
              </a:spcBef>
            </a:pPr>
            <a:r>
              <a:rPr lang="es-ES" sz="2400" noProof="0" dirty="0"/>
              <a:t>El café The Wired Cup ha tenido un magnífico comienzo. </a:t>
            </a:r>
          </a:p>
          <a:p>
            <a:pPr>
              <a:spcBef>
                <a:spcPts val="0"/>
              </a:spcBef>
            </a:pPr>
            <a:r>
              <a:rPr lang="es-ES" sz="2400" noProof="0" dirty="0"/>
              <a:t>Bob se enfrenta con algunos problemas de flujo de fondos/efectivo y necesita sopesar sus prioridades.</a:t>
            </a:r>
          </a:p>
          <a:p>
            <a:pPr>
              <a:spcBef>
                <a:spcPts val="0"/>
              </a:spcBef>
            </a:pPr>
            <a:r>
              <a:rPr lang="es-ES" sz="2400" b="1" noProof="0" dirty="0"/>
              <a:t>Las buenas noticias: Bob está pensando con anticipación y tiene grandes asesores: ¡ustedes!</a:t>
            </a:r>
            <a:endParaRPr lang="es-ES" sz="2400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624025" cy="609600"/>
          </a:xfrm>
        </p:spPr>
        <p:txBody>
          <a:bodyPr/>
          <a:lstStyle/>
          <a:p>
            <a:r>
              <a:rPr lang="es-ES" noProof="0" dirty="0"/>
              <a:t>Presentando a Bob y a The Wired Cup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59913" y="1473255"/>
            <a:ext cx="2540390" cy="3309760"/>
            <a:chOff x="19050" y="2899535"/>
            <a:chExt cx="2926080" cy="3200400"/>
          </a:xfrm>
        </p:grpSpPr>
        <p:pic>
          <p:nvPicPr>
            <p:cNvPr id="10" name="Picture 9" descr="C:\Users\Deborah\AppData\Local\Microsoft\Windows\Temporary Internet Files\Content.IE5\SWE8DON3\MC910215894[1].jpg"/>
            <p:cNvPicPr/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" r="4623"/>
            <a:stretch/>
          </p:blipFill>
          <p:spPr bwMode="auto">
            <a:xfrm>
              <a:off x="19050" y="2899535"/>
              <a:ext cx="2926080" cy="3200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994634" y="4733925"/>
              <a:ext cx="987687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Gigi" panose="04040504061007020D02" pitchFamily="82" charset="0"/>
                </a:rPr>
                <a:t>The Wired Cup</a:t>
              </a:r>
              <a:endParaRPr lang="es-ES" b="1" dirty="0">
                <a:latin typeface="Gigi" panose="04040504061007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noProof="0" dirty="0"/>
              <a:t>Presentaciones: ¿En qué punto se encuentra usted en el proceso continuo del flujo de fondos/efectivo?</a:t>
            </a:r>
          </a:p>
        </p:txBody>
      </p:sp>
      <p:sp>
        <p:nvSpPr>
          <p:cNvPr id="8" name="Rectangle 7"/>
          <p:cNvSpPr/>
          <p:nvPr/>
        </p:nvSpPr>
        <p:spPr>
          <a:xfrm>
            <a:off x="394140" y="4187974"/>
            <a:ext cx="8341873" cy="475013"/>
          </a:xfrm>
          <a:prstGeom prst="rect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Proceso continuo de flujo de </a:t>
            </a:r>
            <a:r>
              <a:rPr lang="en-US" sz="2800" b="1" dirty="0" err="1"/>
              <a:t>fondos</a:t>
            </a:r>
            <a:r>
              <a:rPr lang="en-US" sz="2800" b="1" dirty="0"/>
              <a:t>/</a:t>
            </a:r>
            <a:r>
              <a:rPr lang="en-US" sz="2800" b="1" dirty="0" err="1"/>
              <a:t>efectivo</a:t>
            </a:r>
            <a:endParaRPr lang="es-ES" sz="2800" b="1" dirty="0"/>
          </a:p>
        </p:txBody>
      </p:sp>
      <p:sp>
        <p:nvSpPr>
          <p:cNvPr id="9" name="Rectangular Callout 8"/>
          <p:cNvSpPr/>
          <p:nvPr/>
        </p:nvSpPr>
        <p:spPr>
          <a:xfrm>
            <a:off x="350838" y="2192252"/>
            <a:ext cx="2468880" cy="1463040"/>
          </a:xfrm>
          <a:prstGeom prst="wedgeRectCallout">
            <a:avLst>
              <a:gd name="adj1" fmla="val -42827"/>
              <a:gd name="adj2" fmla="val 92208"/>
            </a:avLst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Principiante</a:t>
            </a:r>
            <a:endParaRPr lang="es-ES" sz="2000" b="1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6267133" y="2190273"/>
            <a:ext cx="2468880" cy="1465019"/>
          </a:xfrm>
          <a:prstGeom prst="wedgeRectCallout">
            <a:avLst>
              <a:gd name="adj1" fmla="val 26406"/>
              <a:gd name="adj2" fmla="val 87216"/>
            </a:avLst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Soy un experto 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(y aún así tengo preguntas)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3298007" y="2194232"/>
            <a:ext cx="2468880" cy="1463040"/>
          </a:xfrm>
          <a:prstGeom prst="wedgeRectCallout">
            <a:avLst>
              <a:gd name="adj1" fmla="val -3646"/>
              <a:gd name="adj2" fmla="val 86520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Intermedio: Algo sé, pero tengo preguntas</a:t>
            </a:r>
            <a:endParaRPr lang="es-E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140" y="381000"/>
            <a:ext cx="1739385" cy="2492829"/>
          </a:xfrm>
        </p:spPr>
        <p:txBody>
          <a:bodyPr/>
          <a:lstStyle/>
          <a:p>
            <a:r>
              <a:rPr lang="es-ES" sz="2400" noProof="0" dirty="0"/>
              <a:t>Balance inicial para The Wired Cup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379" y="4659608"/>
            <a:ext cx="2073555" cy="1118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C1961C"/>
                </a:solidFill>
              </a:rPr>
              <a:t>Página 5 </a:t>
            </a:r>
            <a:br>
              <a:rPr lang="en-US" sz="2000" b="1" dirty="0">
                <a:solidFill>
                  <a:srgbClr val="C1961C"/>
                </a:solidFill>
              </a:rPr>
            </a:br>
            <a:r>
              <a:rPr lang="en-US" sz="2000" b="1" dirty="0">
                <a:solidFill>
                  <a:srgbClr val="C1961C"/>
                </a:solidFill>
              </a:rPr>
              <a:t>en el manual.</a:t>
            </a:r>
            <a:endParaRPr lang="es-ES" sz="2000" b="1" dirty="0">
              <a:solidFill>
                <a:srgbClr val="C1961C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67905"/>
              </p:ext>
            </p:extLst>
          </p:nvPr>
        </p:nvGraphicFramePr>
        <p:xfrm>
          <a:off x="2195693" y="295272"/>
          <a:ext cx="6748288" cy="6138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4" imgW="7008538" imgH="6376191" progId="Word.Document.12">
                  <p:embed/>
                </p:oleObj>
              </mc:Choice>
              <mc:Fallback>
                <p:oleObj name="Document" r:id="rId4" imgW="7008538" imgH="63761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5693" y="295272"/>
                        <a:ext cx="6748288" cy="6138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507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02274" y="363916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Algunas notas sobre la deuda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8771" y="1053661"/>
            <a:ext cx="8331363" cy="4267200"/>
          </a:xfrm>
        </p:spPr>
        <p:txBody>
          <a:bodyPr/>
          <a:lstStyle/>
          <a:p>
            <a:pPr marL="233363" indent="-233363"/>
            <a:r>
              <a:rPr lang="es-ES" sz="2400" noProof="0" dirty="0"/>
              <a:t>Es necesario hacer un esfuerzo para obtener un préstamo para pequeños negocios.</a:t>
            </a:r>
          </a:p>
          <a:p>
            <a:pPr marL="233363" indent="-233363"/>
            <a:r>
              <a:rPr lang="es-ES" sz="2400" noProof="0" dirty="0"/>
              <a:t>Su puntaje de crédito influirá directamente sobre su capacidad de obtener un préstamo.</a:t>
            </a:r>
          </a:p>
          <a:p>
            <a:pPr marL="233363" indent="-233363"/>
            <a:r>
              <a:rPr lang="es-ES" sz="2400" noProof="0" dirty="0"/>
              <a:t>Hablen con el funcionario de préstamos comerciales del banco antes de necesitar el préstamo.</a:t>
            </a:r>
          </a:p>
          <a:p>
            <a:pPr marL="233363" indent="-233363"/>
            <a:r>
              <a:rPr lang="es-ES" sz="2400" noProof="0" dirty="0"/>
              <a:t>Eviten usar tarjetas de crédito para financiar </a:t>
            </a:r>
            <a:br>
              <a:rPr lang="es-ES" sz="2400" noProof="0" dirty="0"/>
            </a:br>
            <a:r>
              <a:rPr lang="es-ES" sz="2400" noProof="0" dirty="0"/>
              <a:t>su negocio.</a:t>
            </a:r>
          </a:p>
          <a:p>
            <a:pPr marL="233363" indent="-233363"/>
            <a:r>
              <a:rPr lang="es-ES" sz="2400" noProof="0" dirty="0"/>
              <a:t>¡Otros módulos de la serie Money </a:t>
            </a:r>
            <a:br>
              <a:rPr lang="es-ES" sz="2400" noProof="0" dirty="0"/>
            </a:br>
            <a:r>
              <a:rPr lang="es-ES" sz="2400" noProof="0" dirty="0"/>
              <a:t>Smart que pueden ser de utilidad!</a:t>
            </a:r>
          </a:p>
          <a:p>
            <a:endParaRPr lang="es-ES" sz="2800" noProof="0" dirty="0"/>
          </a:p>
          <a:p>
            <a:endParaRPr lang="es-ES" noProof="0" dirty="0"/>
          </a:p>
        </p:txBody>
      </p:sp>
      <p:pic>
        <p:nvPicPr>
          <p:cNvPr id="3076" name="Picture 4" descr="C:\Users\Deborah\AppData\Local\Microsoft\Windows\Temporary Internet Files\Content.IE5\40YA8CU1\MP90038795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50" y="4356337"/>
            <a:ext cx="2455983" cy="175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1330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A15916-74E2-45EF-958F-380247B4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87E1D4E-A616-46F6-A4F2-20EDCC874AF1}">
  <ds:schemaRefs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955</Words>
  <Application>Microsoft Office PowerPoint</Application>
  <PresentationFormat>On-screen Show (4:3)</PresentationFormat>
  <Paragraphs>135</Paragraphs>
  <Slides>21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ＭＳ Ｐゴシック</vt:lpstr>
      <vt:lpstr>Arial</vt:lpstr>
      <vt:lpstr>Calibri</vt:lpstr>
      <vt:lpstr>Geneva</vt:lpstr>
      <vt:lpstr>Gigi</vt:lpstr>
      <vt:lpstr>Helvetica Neue</vt:lpstr>
      <vt:lpstr>Times New Roman</vt:lpstr>
      <vt:lpstr>Office Theme</vt:lpstr>
      <vt:lpstr>Document</vt:lpstr>
      <vt:lpstr>PowerPoint Presentation</vt:lpstr>
      <vt:lpstr>Formulario de conocimientos</vt:lpstr>
      <vt:lpstr>Agenda</vt:lpstr>
      <vt:lpstr>Objetivos de aprendizaje</vt:lpstr>
      <vt:lpstr>Objetivos de aprendizaje, continuación</vt:lpstr>
      <vt:lpstr>Presentando a Bob y a The Wired Cup</vt:lpstr>
      <vt:lpstr>Presentaciones: ¿En qué punto se encuentra usted en el proceso continuo del flujo de fondos/efectivo?</vt:lpstr>
      <vt:lpstr>Balance inicial para The Wired Cup</vt:lpstr>
      <vt:lpstr>Algunas notas sobre la deuda</vt:lpstr>
      <vt:lpstr>Balance inicial para The Wired Cup</vt:lpstr>
      <vt:lpstr>Tres puntos de vista sobre el flujo de fondos/efectivo</vt:lpstr>
      <vt:lpstr>Ciclo de conversión de efectivo</vt:lpstr>
      <vt:lpstr>Diagrama de flujo de fondos / efectivo  </vt:lpstr>
      <vt:lpstr>La declaración de flujo de fondos/efectivo de The Wired Cup</vt:lpstr>
      <vt:lpstr>¿Qué puede hacer Bob?</vt:lpstr>
      <vt:lpstr>Posibles ideas para Bob</vt:lpstr>
      <vt:lpstr>Lo que NO hay que hacer </vt:lpstr>
      <vt:lpstr>Solicitar ayuda es un comportamiento profesional</vt:lpstr>
      <vt:lpstr>Puntos clave para recordar</vt:lpstr>
      <vt:lpstr>Set de recursos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2012-03-28T14:26:49Z</dcterms:created>
  <dcterms:modified xsi:type="dcterms:W3CDTF">2016-10-11T19:16:08Z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