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4"/>
  </p:notesMasterIdLst>
  <p:handoutMasterIdLst>
    <p:handoutMasterId r:id="rId25"/>
  </p:handoutMasterIdLst>
  <p:sldIdLst>
    <p:sldId id="297" r:id="rId5"/>
    <p:sldId id="257" r:id="rId6"/>
    <p:sldId id="287" r:id="rId7"/>
    <p:sldId id="261" r:id="rId8"/>
    <p:sldId id="305" r:id="rId9"/>
    <p:sldId id="304" r:id="rId10"/>
    <p:sldId id="315" r:id="rId11"/>
    <p:sldId id="311" r:id="rId12"/>
    <p:sldId id="306" r:id="rId13"/>
    <p:sldId id="316" r:id="rId14"/>
    <p:sldId id="307" r:id="rId15"/>
    <p:sldId id="308" r:id="rId16"/>
    <p:sldId id="309" r:id="rId17"/>
    <p:sldId id="312" r:id="rId18"/>
    <p:sldId id="310" r:id="rId19"/>
    <p:sldId id="313" r:id="rId20"/>
    <p:sldId id="314" r:id="rId21"/>
    <p:sldId id="285" r:id="rId22"/>
    <p:sldId id="286" r:id="rId23"/>
  </p:sldIdLst>
  <p:sldSz cx="9144000" cy="6858000" type="screen4x3"/>
  <p:notesSz cx="7010400" cy="9296400"/>
  <p:custDataLst>
    <p:tags r:id="rId26"/>
  </p:custDataLst>
  <p:defaultTextStyle>
    <a:defPPr>
      <a:defRPr lang="en-US"/>
    </a:defPPr>
    <a:lvl1pPr algn="l" rtl="0" fontAlgn="base">
      <a:spcBef>
        <a:spcPct val="0"/>
      </a:spcBef>
      <a:spcAft>
        <a:spcPct val="0"/>
      </a:spcAft>
      <a:defRPr kern="1200">
        <a:solidFill>
          <a:schemeClr val="tx1"/>
        </a:solidFill>
        <a:latin typeface="Arial" charset="0"/>
        <a:ea typeface="ＭＳ Ｐゴシック"/>
        <a:cs typeface="ＭＳ Ｐゴシック"/>
      </a:defRPr>
    </a:lvl1pPr>
    <a:lvl2pPr marL="457200" algn="l" rtl="0" fontAlgn="base">
      <a:spcBef>
        <a:spcPct val="0"/>
      </a:spcBef>
      <a:spcAft>
        <a:spcPct val="0"/>
      </a:spcAft>
      <a:defRPr kern="1200">
        <a:solidFill>
          <a:schemeClr val="tx1"/>
        </a:solidFill>
        <a:latin typeface="Arial" charset="0"/>
        <a:ea typeface="ＭＳ Ｐゴシック"/>
        <a:cs typeface="ＭＳ Ｐゴシック"/>
      </a:defRPr>
    </a:lvl2pPr>
    <a:lvl3pPr marL="914400" algn="l" rtl="0" fontAlgn="base">
      <a:spcBef>
        <a:spcPct val="0"/>
      </a:spcBef>
      <a:spcAft>
        <a:spcPct val="0"/>
      </a:spcAft>
      <a:defRPr kern="1200">
        <a:solidFill>
          <a:schemeClr val="tx1"/>
        </a:solidFill>
        <a:latin typeface="Arial" charset="0"/>
        <a:ea typeface="ＭＳ Ｐゴシック"/>
        <a:cs typeface="ＭＳ Ｐゴシック"/>
      </a:defRPr>
    </a:lvl3pPr>
    <a:lvl4pPr marL="1371600" algn="l" rtl="0" fontAlgn="base">
      <a:spcBef>
        <a:spcPct val="0"/>
      </a:spcBef>
      <a:spcAft>
        <a:spcPct val="0"/>
      </a:spcAft>
      <a:defRPr kern="1200">
        <a:solidFill>
          <a:schemeClr val="tx1"/>
        </a:solidFill>
        <a:latin typeface="Arial" charset="0"/>
        <a:ea typeface="ＭＳ Ｐゴシック"/>
        <a:cs typeface="ＭＳ Ｐゴシック"/>
      </a:defRPr>
    </a:lvl4pPr>
    <a:lvl5pPr marL="1828800" algn="l"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79B"/>
    <a:srgbClr val="FF9900"/>
    <a:srgbClr val="132F5A"/>
    <a:srgbClr val="632523"/>
    <a:srgbClr val="FF0000"/>
    <a:srgbClr val="C196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93" autoAdjust="0"/>
    <p:restoredTop sz="97491" autoAdjust="0"/>
  </p:normalViewPr>
  <p:slideViewPr>
    <p:cSldViewPr>
      <p:cViewPr varScale="1">
        <p:scale>
          <a:sx n="82" d="100"/>
          <a:sy n="82" d="100"/>
        </p:scale>
        <p:origin x="1800" y="96"/>
      </p:cViewPr>
      <p:guideLst>
        <p:guide orient="horz" pos="2160"/>
        <p:guide pos="2880"/>
      </p:guideLst>
    </p:cSldViewPr>
  </p:slideViewPr>
  <p:outlineViewPr>
    <p:cViewPr>
      <p:scale>
        <a:sx n="33" d="100"/>
        <a:sy n="33" d="100"/>
      </p:scale>
      <p:origin x="0" y="18570"/>
    </p:cViewPr>
  </p:outlineViewPr>
  <p:notesTextViewPr>
    <p:cViewPr>
      <p:scale>
        <a:sx n="116" d="100"/>
        <a:sy n="116" d="100"/>
      </p:scale>
      <p:origin x="0" y="0"/>
    </p:cViewPr>
  </p:notesTextViewPr>
  <p:sorterViewPr>
    <p:cViewPr>
      <p:scale>
        <a:sx n="66" d="100"/>
        <a:sy n="66" d="100"/>
      </p:scale>
      <p:origin x="0" y="0"/>
    </p:cViewPr>
  </p:sorterViewPr>
  <p:notesViewPr>
    <p:cSldViewPr>
      <p:cViewPr varScale="1">
        <p:scale>
          <a:sx n="82" d="100"/>
          <a:sy n="82" d="100"/>
        </p:scale>
        <p:origin x="-3564"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200">
                <a:latin typeface="Arial" charset="0"/>
                <a:ea typeface="ＭＳ Ｐゴシック" pitchFamily="34" charset="-128"/>
                <a:cs typeface="+mn-cs"/>
              </a:defRPr>
            </a:lvl1pPr>
          </a:lstStyle>
          <a:p>
            <a:pPr>
              <a:defRPr/>
            </a:pPr>
            <a:endParaRPr lang="en-US" dirty="0"/>
          </a:p>
        </p:txBody>
      </p:sp>
      <p:sp>
        <p:nvSpPr>
          <p:cNvPr id="5632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200">
                <a:latin typeface="Arial" charset="0"/>
                <a:ea typeface="ＭＳ Ｐゴシック" pitchFamily="34" charset="-128"/>
                <a:cs typeface="+mn-cs"/>
              </a:defRPr>
            </a:lvl1pPr>
          </a:lstStyle>
          <a:p>
            <a:pPr>
              <a:defRPr/>
            </a:pPr>
            <a:fld id="{8856FC4E-CB88-4B9F-A045-AE6807AE94A5}" type="datetimeFigureOut">
              <a:rPr lang="en-US"/>
              <a:pPr>
                <a:defRPr/>
              </a:pPr>
              <a:t>10/11/2016</a:t>
            </a:fld>
            <a:endParaRPr lang="es-ES" dirty="0"/>
          </a:p>
        </p:txBody>
      </p:sp>
      <p:sp>
        <p:nvSpPr>
          <p:cNvPr id="56324"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200">
                <a:latin typeface="Arial" charset="0"/>
                <a:ea typeface="ＭＳ Ｐゴシック" pitchFamily="34" charset="-128"/>
                <a:cs typeface="+mn-cs"/>
              </a:defRPr>
            </a:lvl1pPr>
          </a:lstStyle>
          <a:p>
            <a:pPr>
              <a:defRPr/>
            </a:pPr>
            <a:endParaRPr lang="en-US" dirty="0"/>
          </a:p>
        </p:txBody>
      </p:sp>
      <p:sp>
        <p:nvSpPr>
          <p:cNvPr id="56325"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sz="1200">
                <a:latin typeface="Arial" charset="0"/>
                <a:ea typeface="ＭＳ Ｐゴシック" pitchFamily="34" charset="-128"/>
                <a:cs typeface="+mn-cs"/>
              </a:defRPr>
            </a:lvl1pPr>
          </a:lstStyle>
          <a:p>
            <a:pPr>
              <a:defRPr/>
            </a:pPr>
            <a:fld id="{E175F973-FE7D-4321-B41F-4D8620FFFF99}" type="slidenum">
              <a:rPr lang="en-US"/>
              <a:pPr>
                <a:defRPr/>
              </a:pPr>
              <a:t>‹#›</a:t>
            </a:fld>
            <a:endParaRPr lang="es-ES" dirty="0"/>
          </a:p>
        </p:txBody>
      </p:sp>
    </p:spTree>
    <p:extLst>
      <p:ext uri="{BB962C8B-B14F-4D97-AF65-F5344CB8AC3E}">
        <p14:creationId xmlns:p14="http://schemas.microsoft.com/office/powerpoint/2010/main" val="1135694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ea typeface="ＭＳ Ｐゴシック" pitchFamily="34" charset="-128"/>
                <a:cs typeface="+mn-cs"/>
              </a:defRPr>
            </a:lvl1pPr>
          </a:lstStyle>
          <a:p>
            <a:pPr>
              <a:defRPr/>
            </a:pPr>
            <a:endParaRPr lang="en-US" dirty="0"/>
          </a:p>
        </p:txBody>
      </p:sp>
      <p:sp>
        <p:nvSpPr>
          <p:cNvPr id="3" name="Date Placeholder 2"/>
          <p:cNvSpPr>
            <a:spLocks noGrp="1"/>
          </p:cNvSpPr>
          <p:nvPr>
            <p:ph type="dt"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ea typeface="ＭＳ Ｐゴシック" pitchFamily="34" charset="-128"/>
                <a:cs typeface="+mn-cs"/>
              </a:defRPr>
            </a:lvl1pPr>
          </a:lstStyle>
          <a:p>
            <a:pPr>
              <a:defRPr/>
            </a:pPr>
            <a:fld id="{5F33B9FD-EFB8-4550-9399-DE542563B2AE}" type="datetimeFigureOut">
              <a:rPr lang="en-US"/>
              <a:pPr>
                <a:defRPr/>
              </a:pPr>
              <a:t>10/11/2016</a:t>
            </a:fld>
            <a:endParaRPr lang="es-E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ea typeface="ＭＳ Ｐゴシック" pitchFamily="34" charset="-128"/>
                <a:cs typeface="+mn-cs"/>
              </a:defRPr>
            </a:lvl1pPr>
          </a:lstStyle>
          <a:p>
            <a:pPr>
              <a:defRPr/>
            </a:pPr>
            <a:endParaRPr lang="en-US" dirty="0"/>
          </a:p>
        </p:txBody>
      </p:sp>
      <p:sp>
        <p:nvSpPr>
          <p:cNvPr id="7" name="Slide Number Placeholder 6"/>
          <p:cNvSpPr>
            <a:spLocks noGrp="1"/>
          </p:cNvSpPr>
          <p:nvPr>
            <p:ph type="sldNum" sz="quarter" idx="5"/>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ea typeface="ＭＳ Ｐゴシック" pitchFamily="34" charset="-128"/>
                <a:cs typeface="+mn-cs"/>
              </a:defRPr>
            </a:lvl1pPr>
          </a:lstStyle>
          <a:p>
            <a:pPr>
              <a:defRPr/>
            </a:pPr>
            <a:fld id="{5F741B55-1848-4202-AD2E-CF4011925EF3}" type="slidenum">
              <a:rPr lang="en-US"/>
              <a:pPr>
                <a:defRPr/>
              </a:pPr>
              <a:t>‹#›</a:t>
            </a:fld>
            <a:endParaRPr lang="es-ES" dirty="0"/>
          </a:p>
        </p:txBody>
      </p:sp>
    </p:spTree>
    <p:extLst>
      <p:ext uri="{BB962C8B-B14F-4D97-AF65-F5344CB8AC3E}">
        <p14:creationId xmlns:p14="http://schemas.microsoft.com/office/powerpoint/2010/main" val="28415780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Slide Image Placeholder 1"/>
          <p:cNvSpPr>
            <a:spLocks noGrp="1" noRot="1" noChangeAspect="1"/>
          </p:cNvSpPr>
          <p:nvPr>
            <p:ph type="sldImg"/>
          </p:nvPr>
        </p:nvSpPr>
        <p:spPr bwMode="auto">
          <a:noFill/>
          <a:ln>
            <a:solidFill>
              <a:srgbClr val="000000"/>
            </a:solidFill>
            <a:miter lim="800000"/>
            <a:headEnd/>
            <a:tailEnd/>
          </a:ln>
        </p:spPr>
      </p:sp>
      <p:sp>
        <p:nvSpPr>
          <p:cNvPr id="7170" name="Notes Placeholder 2"/>
          <p:cNvSpPr>
            <a:spLocks noGrp="1"/>
          </p:cNvSpPr>
          <p:nvPr>
            <p:ph type="body" idx="1"/>
          </p:nvPr>
        </p:nvSpPr>
        <p:spPr>
          <a:noFill/>
          <a:ln/>
        </p:spPr>
        <p:txBody>
          <a:bodyPr/>
          <a:lstStyle/>
          <a:p>
            <a:r>
              <a:rPr dirty="0"/>
              <a:t> </a:t>
            </a:r>
          </a:p>
        </p:txBody>
      </p:sp>
      <p:sp>
        <p:nvSpPr>
          <p:cNvPr id="4" name="Slide Number Placeholder 3"/>
          <p:cNvSpPr>
            <a:spLocks noGrp="1"/>
          </p:cNvSpPr>
          <p:nvPr>
            <p:ph type="sldNum" sz="quarter" idx="5"/>
          </p:nvPr>
        </p:nvSpPr>
        <p:spPr/>
        <p:txBody>
          <a:bodyPr/>
          <a:lstStyle/>
          <a:p>
            <a:pPr>
              <a:defRPr/>
            </a:pPr>
            <a:fld id="{40CC28E0-CD05-44C4-BC1D-B1C1E1834B35}" type="slidenum">
              <a:rPr lang="en-US" smtClean="0"/>
              <a:pPr>
                <a:defRPr/>
              </a:pPr>
              <a:t>1</a:t>
            </a:fld>
            <a:endParaRPr lang="es-ES" dirty="0"/>
          </a:p>
        </p:txBody>
      </p:sp>
    </p:spTree>
    <p:extLst>
      <p:ext uri="{BB962C8B-B14F-4D97-AF65-F5344CB8AC3E}">
        <p14:creationId xmlns:p14="http://schemas.microsoft.com/office/powerpoint/2010/main" val="36906763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1280FA1E-F7B0-4A37-95FE-40A5755C7512}" type="slidenum">
              <a:rPr lang="en-US" smtClean="0"/>
              <a:pPr>
                <a:defRPr/>
              </a:pPr>
              <a:t>10</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830528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4E9CBA6F-2B91-4100-BF74-A036F4362DEA}" type="slidenum">
              <a:rPr lang="en-US" smtClean="0"/>
              <a:pPr>
                <a:defRPr/>
              </a:pPr>
              <a:t>11</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4090707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FB329CD5-A10C-44B5-AC15-1B7117D07CE4}" type="slidenum">
              <a:rPr lang="en-US" smtClean="0"/>
              <a:pPr>
                <a:defRPr/>
              </a:pPr>
              <a:t>12</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865508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4B0B1A11-D40D-43DB-96BB-7648B1E92901}" type="slidenum">
              <a:rPr lang="en-US" smtClean="0"/>
              <a:pPr>
                <a:defRPr/>
              </a:pPr>
              <a:t>13</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5556824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2ED178FC-3A54-42A8-AA22-93AE89D817A6}" type="slidenum">
              <a:rPr lang="en-US" smtClean="0"/>
              <a:pPr>
                <a:defRPr/>
              </a:pPr>
              <a:t>14</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723024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65131F8A-1637-40C3-9C7F-3F4CBAC3580C}" type="slidenum">
              <a:rPr lang="en-US" smtClean="0"/>
              <a:pPr>
                <a:defRPr/>
              </a:pPr>
              <a:t>15</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4120276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B0212D20-6C43-4A79-A012-248F18D8515C}" type="slidenum">
              <a:rPr lang="en-US" smtClean="0"/>
              <a:pPr>
                <a:defRPr/>
              </a:pPr>
              <a:t>16</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4133706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a:noFill/>
          <a:ln/>
        </p:spPr>
        <p:txBody>
          <a:bodyPr/>
          <a:lstStyle/>
          <a:p>
            <a:pPr marL="228600" indent="-228600">
              <a:buFont typeface="Calibri" pitchFamily="34" charset="0"/>
              <a:buNone/>
            </a:pPr>
            <a:endParaRPr lang="en-US" dirty="0"/>
          </a:p>
        </p:txBody>
      </p:sp>
      <p:sp>
        <p:nvSpPr>
          <p:cNvPr id="4" name="Slide Number Placeholder 3"/>
          <p:cNvSpPr>
            <a:spLocks noGrp="1"/>
          </p:cNvSpPr>
          <p:nvPr>
            <p:ph type="sldNum" sz="quarter" idx="5"/>
          </p:nvPr>
        </p:nvSpPr>
        <p:spPr/>
        <p:txBody>
          <a:bodyPr/>
          <a:lstStyle/>
          <a:p>
            <a:pPr>
              <a:defRPr/>
            </a:pPr>
            <a:fld id="{4B64DA9D-166A-44E1-B0BE-B6B8C79E761E}" type="slidenum">
              <a:rPr lang="en-US" smtClean="0"/>
              <a:pPr>
                <a:defRPr/>
              </a:pPr>
              <a:t>17</a:t>
            </a:fld>
            <a:endParaRPr lang="es-ES" dirty="0"/>
          </a:p>
        </p:txBody>
      </p:sp>
    </p:spTree>
    <p:extLst>
      <p:ext uri="{BB962C8B-B14F-4D97-AF65-F5344CB8AC3E}">
        <p14:creationId xmlns:p14="http://schemas.microsoft.com/office/powerpoint/2010/main" val="3109661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TextEdit="1"/>
          </p:cNvSpPr>
          <p:nvPr>
            <p:ph type="sldImg"/>
          </p:nvPr>
        </p:nvSpPr>
        <p:spPr bwMode="auto">
          <a:noFill/>
          <a:ln>
            <a:solidFill>
              <a:srgbClr val="000000"/>
            </a:solidFill>
            <a:miter lim="800000"/>
            <a:headEnd/>
            <a:tailEnd/>
          </a:ln>
        </p:spPr>
      </p:sp>
      <p:sp>
        <p:nvSpPr>
          <p:cNvPr id="41986" name="Rectangle 3"/>
          <p:cNvSpPr>
            <a:spLocks noGrp="1"/>
          </p:cNvSpPr>
          <p:nvPr>
            <p:ph type="body" idx="1"/>
          </p:nvPr>
        </p:nvSpPr>
        <p:spPr>
          <a:noFill/>
          <a:ln/>
        </p:spPr>
        <p:txBody>
          <a:bodyPr/>
          <a:lstStyle/>
          <a:p>
            <a:endParaRPr lang="en-US" dirty="0"/>
          </a:p>
        </p:txBody>
      </p:sp>
    </p:spTree>
    <p:extLst>
      <p:ext uri="{BB962C8B-B14F-4D97-AF65-F5344CB8AC3E}">
        <p14:creationId xmlns:p14="http://schemas.microsoft.com/office/powerpoint/2010/main" val="620166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a:noFill/>
          <a:ln/>
        </p:spPr>
        <p:txBody>
          <a:bodyPr/>
          <a:lstStyle/>
          <a:p>
            <a:pPr eaLnBrk="1" hangingPunct="1">
              <a:spcBef>
                <a:spcPct val="0"/>
              </a:spcBef>
            </a:pPr>
            <a:endParaRPr lang="en-US" dirty="0"/>
          </a:p>
        </p:txBody>
      </p:sp>
      <p:sp>
        <p:nvSpPr>
          <p:cNvPr id="44035" name="Slide Number Placeholder 3"/>
          <p:cNvSpPr>
            <a:spLocks noGrp="1"/>
          </p:cNvSpPr>
          <p:nvPr>
            <p:ph type="sldNum" sz="quarter" idx="5"/>
          </p:nvPr>
        </p:nvSpPr>
        <p:spPr>
          <a:noFill/>
        </p:spPr>
        <p:txBody>
          <a:bodyPr/>
          <a:lstStyle/>
          <a:p>
            <a:fld id="{4932A9BF-5097-49AF-9C7C-B5E5764DA74F}" type="slidenum">
              <a:rPr lang="en-US" smtClean="0">
                <a:ea typeface="ＭＳ Ｐゴシック"/>
                <a:cs typeface="ＭＳ Ｐゴシック"/>
              </a:rPr>
              <a:pPr/>
              <a:t>19</a:t>
            </a:fld>
            <a:endParaRPr lang="es-ES" dirty="0">
              <a:ea typeface="ＭＳ Ｐゴシック"/>
              <a:cs typeface="ＭＳ Ｐゴシック"/>
            </a:endParaRPr>
          </a:p>
        </p:txBody>
      </p:sp>
    </p:spTree>
    <p:extLst>
      <p:ext uri="{BB962C8B-B14F-4D97-AF65-F5344CB8AC3E}">
        <p14:creationId xmlns:p14="http://schemas.microsoft.com/office/powerpoint/2010/main" val="1297421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96B9E8F0-849F-4A29-9986-68445516DBE4}" type="slidenum">
              <a:rPr lang="en-US" smtClean="0"/>
              <a:pPr>
                <a:defRPr/>
              </a:pPr>
              <a:t>2</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3727197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9CA31530-163E-49FC-ACE1-A21FF3480D75}" type="slidenum">
              <a:rPr lang="en-US" smtClean="0"/>
              <a:pPr>
                <a:defRPr/>
              </a:pPr>
              <a:t>3</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769291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Rot="1" noChangeAspect="1" noTextEdit="1"/>
          </p:cNvSpPr>
          <p:nvPr>
            <p:ph type="sldImg"/>
          </p:nvPr>
        </p:nvSpPr>
        <p:spPr bwMode="auto">
          <a:noFill/>
          <a:ln>
            <a:solidFill>
              <a:srgbClr val="000000"/>
            </a:solidFill>
            <a:miter lim="800000"/>
            <a:headEnd/>
            <a:tailEnd/>
          </a:ln>
        </p:spPr>
      </p:sp>
      <p:sp>
        <p:nvSpPr>
          <p:cNvPr id="13314" name="Rectangle 3"/>
          <p:cNvSpPr>
            <a:spLocks noGrp="1"/>
          </p:cNvSpPr>
          <p:nvPr>
            <p:ph type="body" idx="1"/>
          </p:nvPr>
        </p:nvSpPr>
        <p:spPr>
          <a:noFill/>
          <a:ln/>
        </p:spPr>
        <p:txBody>
          <a:bodyPr/>
          <a:lstStyle/>
          <a:p>
            <a:endParaRPr lang="en-US" dirty="0">
              <a:solidFill>
                <a:srgbClr val="FF0000"/>
              </a:solidFill>
            </a:endParaRPr>
          </a:p>
        </p:txBody>
      </p:sp>
    </p:spTree>
    <p:extLst>
      <p:ext uri="{BB962C8B-B14F-4D97-AF65-F5344CB8AC3E}">
        <p14:creationId xmlns:p14="http://schemas.microsoft.com/office/powerpoint/2010/main" val="1581975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E3F76597-7604-4853-8649-96486EF5E92F}" type="slidenum">
              <a:rPr lang="en-US" smtClean="0"/>
              <a:pPr>
                <a:defRPr/>
              </a:pPr>
              <a:t>5</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991204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DA57CD91-A033-4BBA-B087-2E398F0A6C3E}" type="slidenum">
              <a:rPr lang="en-US" smtClean="0"/>
              <a:pPr>
                <a:defRPr/>
              </a:pPr>
              <a:t>6</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61567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06DDD365-1AB9-46DE-B57F-2D4B4C038D45}" type="slidenum">
              <a:rPr lang="en-US" smtClean="0"/>
              <a:pPr>
                <a:defRPr/>
              </a:pPr>
              <a:t>7</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964552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3AA756EA-71C6-4EBF-A19B-C6E8EF484433}" type="slidenum">
              <a:rPr lang="en-US" smtClean="0"/>
              <a:pPr>
                <a:defRPr/>
              </a:pPr>
              <a:t>8</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812559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5"/>
          </p:nvPr>
        </p:nvSpPr>
        <p:spPr/>
        <p:txBody>
          <a:bodyPr/>
          <a:lstStyle/>
          <a:p>
            <a:pPr>
              <a:defRPr/>
            </a:pPr>
            <a:fld id="{3C029812-D225-4BD9-AD9C-41644407913E}" type="slidenum">
              <a:rPr lang="en-US" smtClean="0"/>
              <a:pPr>
                <a:defRPr/>
              </a:pPr>
              <a:t>9</a:t>
            </a:fld>
            <a:endParaRPr lang="es-ES" dirty="0"/>
          </a:p>
        </p:txBody>
      </p:sp>
      <p:sp>
        <p:nvSpPr>
          <p:cNvPr id="2" name="Notes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7382953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19050" y="0"/>
            <a:ext cx="9163050" cy="6877049"/>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a:lvl1pPr>
          </a:lstStyle>
          <a:p>
            <a:pPr>
              <a:defRPr/>
            </a:pPr>
            <a:fld id="{156C82AE-5112-491D-B5F0-CF0EA46328E0}" type="datetime1">
              <a:rPr lang="en-US"/>
              <a:pPr>
                <a:defRPr/>
              </a:pPr>
              <a:t>10/11/2016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620ED9C-F5FE-436E-990E-7020D086EB5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0"/>
            <a:ext cx="9163050" cy="6877049"/>
          </a:xfrm>
          <a:prstGeom prst="rect">
            <a:avLst/>
          </a:prstGeom>
          <a:noFill/>
          <a:ln w="9525">
            <a:noFill/>
            <a:miter lim="800000"/>
            <a:headEnd/>
            <a:tailEnd/>
          </a:ln>
        </p:spPr>
      </p:pic>
      <p:sp>
        <p:nvSpPr>
          <p:cNvPr id="5" name="TextBox 4"/>
          <p:cNvSpPr txBox="1"/>
          <p:nvPr userDrawn="1"/>
        </p:nvSpPr>
        <p:spPr>
          <a:xfrm>
            <a:off x="4191000" y="6400800"/>
            <a:ext cx="4267200" cy="244475"/>
          </a:xfrm>
          <a:prstGeom prst="rect">
            <a:avLst/>
          </a:prstGeom>
          <a:noFill/>
        </p:spPr>
        <p:txBody>
          <a:bodyPr>
            <a:spAutoFit/>
          </a:bodyPr>
          <a:lstStyle/>
          <a:p>
            <a:pPr algn="r"/>
            <a:r>
              <a:rPr lang="en-US" sz="1000" b="1" dirty="0">
                <a:solidFill>
                  <a:schemeClr val="bg1"/>
                </a:solidFill>
                <a:latin typeface="Helvetica Neue"/>
              </a:rPr>
              <a:t>TIPOS DE ORGANIZACIÓN </a:t>
            </a:r>
            <a:r>
              <a:rPr lang="en-US" sz="1000" b="1" dirty="0">
                <a:solidFill>
                  <a:srgbClr val="132F5A"/>
                </a:solidFill>
                <a:latin typeface="Helvetica Neue"/>
              </a:rPr>
              <a:t>y CUESTIONES RELACIONADAS</a:t>
            </a:r>
          </a:p>
        </p:txBody>
      </p:sp>
      <p:sp>
        <p:nvSpPr>
          <p:cNvPr id="6" name="TextBox 5"/>
          <p:cNvSpPr txBox="1"/>
          <p:nvPr userDrawn="1"/>
        </p:nvSpPr>
        <p:spPr>
          <a:xfrm>
            <a:off x="8305800" y="6400800"/>
            <a:ext cx="381000" cy="244475"/>
          </a:xfrm>
          <a:prstGeom prst="rect">
            <a:avLst/>
          </a:prstGeom>
          <a:noFill/>
        </p:spPr>
        <p:txBody>
          <a:bodyPr>
            <a:spAutoFit/>
          </a:bodyPr>
          <a:lstStyle/>
          <a:p>
            <a:pPr algn="r">
              <a:defRPr/>
            </a:pPr>
            <a:fld id="{4CD3FF17-39DF-402D-9090-3655695D8034}" type="slidenum">
              <a:rPr lang="en-US" sz="1000" b="1">
                <a:solidFill>
                  <a:srgbClr val="132F5A"/>
                </a:solidFill>
                <a:latin typeface="Helvetica Neue"/>
                <a:ea typeface="Helvetica Neue"/>
                <a:cs typeface="Helvetica Neue"/>
              </a:rPr>
              <a:pPr algn="r">
                <a:defRPr/>
              </a:pPr>
              <a:t>‹#›</a:t>
            </a:fld>
            <a:endParaRPr lang="es-ES" sz="1000" b="1" dirty="0">
              <a:solidFill>
                <a:srgbClr val="132F5A"/>
              </a:solidFill>
              <a:latin typeface="Helvetica Neue"/>
              <a:ea typeface="Helvetica Neue"/>
              <a:cs typeface="Helvetica Neue"/>
            </a:endParaRPr>
          </a:p>
        </p:txBody>
      </p:sp>
      <p:sp>
        <p:nvSpPr>
          <p:cNvPr id="2" name="Title 1"/>
          <p:cNvSpPr>
            <a:spLocks noGrp="1"/>
          </p:cNvSpPr>
          <p:nvPr>
            <p:ph type="title"/>
          </p:nvPr>
        </p:nvSpPr>
        <p:spPr>
          <a:xfrm>
            <a:off x="457200" y="381001"/>
            <a:ext cx="8229600" cy="609600"/>
          </a:xfrm>
        </p:spPr>
        <p:txBody>
          <a:bodyPr anchor="t">
            <a:noAutofit/>
          </a:bodyPr>
          <a:lstStyle>
            <a:lvl1pPr algn="l">
              <a:spcAft>
                <a:spcPts val="0"/>
              </a:spcAft>
              <a:defRPr sz="3600" b="1" spc="0" baseline="0">
                <a:solidFill>
                  <a:srgbClr val="C1961C"/>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457200" y="990601"/>
            <a:ext cx="8229600" cy="4267200"/>
          </a:xfrm>
        </p:spPr>
        <p:txBody>
          <a:bodyPr/>
          <a:lstStyle>
            <a:lvl1pPr marL="342900" indent="-342900">
              <a:spcAft>
                <a:spcPts val="600"/>
              </a:spcAft>
              <a:buFont typeface="Arial" pitchFamily="34" charset="0"/>
              <a:buChar char="•"/>
              <a:defRPr sz="3000" b="1">
                <a:solidFill>
                  <a:srgbClr val="132F5A"/>
                </a:solidFill>
                <a:latin typeface="Helvetica Neue"/>
                <a:cs typeface="Helvetica Neue"/>
              </a:defRPr>
            </a:lvl1pPr>
            <a:lvl2pPr>
              <a:spcAft>
                <a:spcPts val="600"/>
              </a:spcAft>
              <a:buFont typeface="Arial" pitchFamily="34" charset="0"/>
              <a:buChar char="•"/>
              <a:defRPr sz="2800" b="0" i="0">
                <a:solidFill>
                  <a:srgbClr val="002060"/>
                </a:solidFill>
                <a:latin typeface="Helvetica Neue"/>
                <a:cs typeface="Helvetica Neue"/>
              </a:defRPr>
            </a:lvl2pPr>
            <a:lvl3pPr>
              <a:spcAft>
                <a:spcPts val="600"/>
              </a:spcAft>
              <a:defRPr sz="2800" b="1" i="0">
                <a:solidFill>
                  <a:srgbClr val="002060"/>
                </a:solidFill>
                <a:latin typeface="Helvetica Neue"/>
                <a:cs typeface="Helvetica Neue"/>
              </a:defRPr>
            </a:lvl3pPr>
            <a:lvl4pPr>
              <a:defRPr sz="2800" b="1" i="0">
                <a:solidFill>
                  <a:srgbClr val="002060"/>
                </a:solidFill>
                <a:latin typeface="Helvetica Neue"/>
                <a:cs typeface="Helvetica Neue"/>
              </a:defRPr>
            </a:lvl4pPr>
            <a:lvl5pPr>
              <a:defRPr sz="2800">
                <a:solidFill>
                  <a:srgbClr val="002060"/>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p:txBody>
          <a:bodyPr/>
          <a:lstStyle>
            <a:lvl1pPr>
              <a:defRPr/>
            </a:lvl1pPr>
          </a:lstStyle>
          <a:p>
            <a:pPr>
              <a:defRPr/>
            </a:pPr>
            <a:fld id="{BD6F8ABA-ADBE-4DFD-AD65-50D2BFC447A0}" type="datetime1">
              <a:rPr lang="en-US"/>
              <a:pPr>
                <a:defRPr/>
              </a:pPr>
              <a:t>10/11/2016</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0E95469B-2376-4A43-9844-A72012EF24E1}" type="datetime1">
              <a:rPr lang="en-US"/>
              <a:pPr>
                <a:defRPr/>
              </a:pPr>
              <a:t>10/11/2016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C0E04B05-7183-4BD8-B951-F3830C54E8C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2" descr="C:\Users\ryan aller\Documents\My Dropbox\DRC\FDIC Finals\FDIC_cd's\covers\ppt10.jpg"/>
          <p:cNvPicPr>
            <a:picLocks noChangeAspect="1" noChangeArrowheads="1"/>
          </p:cNvPicPr>
          <p:nvPr/>
        </p:nvPicPr>
        <p:blipFill>
          <a:blip r:embed="rId3" cstate="print"/>
          <a:srcRect/>
          <a:stretch>
            <a:fillRect/>
          </a:stretch>
        </p:blipFill>
        <p:spPr bwMode="auto">
          <a:xfrm>
            <a:off x="4562475" y="381000"/>
            <a:ext cx="4581525" cy="4581525"/>
          </a:xfrm>
          <a:prstGeom prst="rect">
            <a:avLst/>
          </a:prstGeom>
          <a:noFill/>
          <a:ln w="9525">
            <a:noFill/>
            <a:miter lim="800000"/>
            <a:headEnd/>
            <a:tailEnd/>
          </a:ln>
        </p:spPr>
      </p:pic>
      <p:sp>
        <p:nvSpPr>
          <p:cNvPr id="6" name="Rectangle 5"/>
          <p:cNvSpPr/>
          <p:nvPr/>
        </p:nvSpPr>
        <p:spPr>
          <a:xfrm>
            <a:off x="457200" y="2133600"/>
            <a:ext cx="3962400" cy="1143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TextBox 7"/>
          <p:cNvSpPr txBox="1"/>
          <p:nvPr/>
        </p:nvSpPr>
        <p:spPr>
          <a:xfrm>
            <a:off x="152400" y="914400"/>
            <a:ext cx="5638800" cy="646331"/>
          </a:xfrm>
          <a:prstGeom prst="rect">
            <a:avLst/>
          </a:prstGeom>
          <a:noFill/>
        </p:spPr>
        <p:txBody>
          <a:bodyPr wrap="square">
            <a:spAutoFit/>
          </a:bodyPr>
          <a:lstStyle/>
          <a:p>
            <a:pPr>
              <a:defRPr/>
            </a:pPr>
            <a:r>
              <a:rPr lang="en-US" sz="3600" b="1" spc="-200" dirty="0">
                <a:solidFill>
                  <a:srgbClr val="C1961C"/>
                </a:solidFill>
                <a:latin typeface="Helvetica Neue"/>
              </a:rPr>
              <a:t>Tipos de </a:t>
            </a:r>
            <a:r>
              <a:rPr lang="es-ES" sz="3600" b="1" spc="-200" dirty="0">
                <a:solidFill>
                  <a:srgbClr val="C1961C"/>
                </a:solidFill>
                <a:latin typeface="Helvetica Neue"/>
              </a:rPr>
              <a:t>organización</a:t>
            </a:r>
          </a:p>
        </p:txBody>
      </p:sp>
      <p:sp>
        <p:nvSpPr>
          <p:cNvPr id="9" name="TextBox 8"/>
          <p:cNvSpPr txBox="1"/>
          <p:nvPr/>
        </p:nvSpPr>
        <p:spPr>
          <a:xfrm>
            <a:off x="494306" y="1447799"/>
            <a:ext cx="8610600" cy="584775"/>
          </a:xfrm>
          <a:prstGeom prst="rect">
            <a:avLst/>
          </a:prstGeom>
          <a:noFill/>
        </p:spPr>
        <p:txBody>
          <a:bodyPr>
            <a:spAutoFit/>
          </a:bodyPr>
          <a:lstStyle/>
          <a:p>
            <a:pPr>
              <a:defRPr/>
            </a:pPr>
            <a:r>
              <a:rPr lang="en-US" sz="3200" spc="-150" dirty="0">
                <a:solidFill>
                  <a:srgbClr val="132F5A"/>
                </a:solidFill>
                <a:latin typeface="Helvetica Neue"/>
              </a:rPr>
              <a:t>y cuestiones relacionadas</a:t>
            </a:r>
          </a:p>
        </p:txBody>
      </p:sp>
      <p:sp>
        <p:nvSpPr>
          <p:cNvPr id="7" name="TextBox 6"/>
          <p:cNvSpPr txBox="1"/>
          <p:nvPr/>
        </p:nvSpPr>
        <p:spPr>
          <a:xfrm>
            <a:off x="457200" y="2133600"/>
            <a:ext cx="3824287" cy="873572"/>
          </a:xfrm>
          <a:prstGeom prst="rect">
            <a:avLst/>
          </a:prstGeom>
          <a:noFill/>
        </p:spPr>
        <p:txBody>
          <a:bodyPr>
            <a:spAutoFit/>
          </a:bodyPr>
          <a:lstStyle/>
          <a:p>
            <a:pPr>
              <a:lnSpc>
                <a:spcPts val="3000"/>
              </a:lnSpc>
              <a:defRPr/>
            </a:pPr>
            <a:r>
              <a:rPr lang="en-US" sz="3000" b="1" cap="small" dirty="0">
                <a:solidFill>
                  <a:schemeClr val="bg1"/>
                </a:solidFill>
                <a:latin typeface="Garamond" pitchFamily="18" charset="0"/>
              </a:rPr>
              <a:t>para </a:t>
            </a:r>
            <a:r>
              <a:rPr lang="en-US" sz="3000" b="1" cap="small" dirty="0" err="1">
                <a:solidFill>
                  <a:schemeClr val="bg1"/>
                </a:solidFill>
                <a:latin typeface="Garamond" pitchFamily="18" charset="0"/>
              </a:rPr>
              <a:t>pequeños</a:t>
            </a:r>
            <a:r>
              <a:rPr lang="en-US" sz="3000" b="1" cap="small" dirty="0">
                <a:solidFill>
                  <a:schemeClr val="bg1"/>
                </a:solidFill>
                <a:latin typeface="Garamond" pitchFamily="18" charset="0"/>
              </a:rPr>
              <a:t> negocios</a:t>
            </a:r>
          </a:p>
        </p:txBody>
      </p:sp>
      <p:sp>
        <p:nvSpPr>
          <p:cNvPr id="10" name="Rectangle 9"/>
          <p:cNvSpPr/>
          <p:nvPr/>
        </p:nvSpPr>
        <p:spPr>
          <a:xfrm>
            <a:off x="6838212" y="6477000"/>
            <a:ext cx="1518364" cy="253916"/>
          </a:xfrm>
          <a:prstGeom prst="rect">
            <a:avLst/>
          </a:prstGeom>
        </p:spPr>
        <p:txBody>
          <a:bodyPr wrap="none">
            <a:spAutoFit/>
          </a:bodyPr>
          <a:lstStyle/>
          <a:p>
            <a:pPr marL="0" marR="0" latinLnBrk="1" hangingPunct="0">
              <a:spcBef>
                <a:spcPts val="0"/>
              </a:spcBef>
              <a:spcAft>
                <a:spcPts val="0"/>
              </a:spcAft>
            </a:pPr>
            <a:r>
              <a:rPr lang="en-US" sz="1050" b="1" dirty="0" err="1">
                <a:solidFill>
                  <a:srgbClr val="FFFFFF"/>
                </a:solidFill>
                <a:latin typeface="Arial" panose="020B0604020202020204" pitchFamily="34" charset="0"/>
                <a:ea typeface="Times New Roman" panose="02020603050405020304" pitchFamily="18" charset="0"/>
              </a:rPr>
              <a:t>Actualizado</a:t>
            </a:r>
            <a:r>
              <a:rPr lang="en-US" sz="1050" b="1" dirty="0">
                <a:solidFill>
                  <a:srgbClr val="FFFFFF"/>
                </a:solidFill>
                <a:latin typeface="Arial" panose="020B0604020202020204" pitchFamily="34" charset="0"/>
                <a:ea typeface="Calibri" panose="020F0502020204030204" pitchFamily="34" charset="0"/>
              </a:rPr>
              <a:t>: 09-2016</a:t>
            </a:r>
            <a:endParaRPr lang="en-US" sz="1050" dirty="0">
              <a:effectLst/>
              <a:latin typeface="Times New Roman" panose="02020603050405020304" pitchFamily="18" charset="0"/>
              <a:ea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81000"/>
            <a:ext cx="8229600" cy="609600"/>
          </a:xfrm>
        </p:spPr>
        <p:txBody>
          <a:bodyPr/>
          <a:lstStyle/>
          <a:p>
            <a:pPr>
              <a:spcAft>
                <a:spcPct val="0"/>
              </a:spcAft>
            </a:pPr>
            <a:r>
              <a:rPr lang="es-ES" noProof="0" dirty="0"/>
              <a:t>Sociedad comanditaria y sociedad de responsabilidad limitada</a:t>
            </a:r>
          </a:p>
        </p:txBody>
      </p:sp>
      <p:sp>
        <p:nvSpPr>
          <p:cNvPr id="3" name="Content Placeholder 2"/>
          <p:cNvSpPr>
            <a:spLocks noGrp="1"/>
          </p:cNvSpPr>
          <p:nvPr>
            <p:ph idx="1"/>
          </p:nvPr>
        </p:nvSpPr>
        <p:spPr>
          <a:xfrm>
            <a:off x="457200" y="990600"/>
            <a:ext cx="8686800" cy="5257800"/>
          </a:xfrm>
        </p:spPr>
        <p:txBody>
          <a:bodyPr/>
          <a:lstStyle/>
          <a:p>
            <a:pPr marL="0" indent="0">
              <a:buFont typeface="Arial" pitchFamily="34" charset="0"/>
              <a:buNone/>
              <a:defRPr/>
            </a:pPr>
            <a:endParaRPr lang="es-ES" noProof="0" dirty="0">
              <a:solidFill>
                <a:schemeClr val="accent1"/>
              </a:solidFill>
            </a:endParaRPr>
          </a:p>
          <a:p>
            <a:pPr>
              <a:spcBef>
                <a:spcPts val="1200"/>
              </a:spcBef>
              <a:buFont typeface="Arial" pitchFamily="34" charset="0"/>
              <a:buNone/>
              <a:defRPr/>
            </a:pPr>
            <a:r>
              <a:rPr lang="es-ES" sz="2800" noProof="0" dirty="0"/>
              <a:t>Ventajas y desventajas</a:t>
            </a:r>
          </a:p>
          <a:p>
            <a:pPr lvl="1">
              <a:defRPr/>
            </a:pPr>
            <a:r>
              <a:rPr lang="es-ES" sz="2500" noProof="0" dirty="0"/>
              <a:t>Socios generales y limitados: </a:t>
            </a:r>
            <a:br>
              <a:rPr lang="es-ES" sz="2500" noProof="0" dirty="0"/>
            </a:br>
            <a:r>
              <a:rPr lang="es-ES" sz="2500" noProof="0" dirty="0"/>
              <a:t>los socios generales </a:t>
            </a:r>
            <a:br>
              <a:rPr lang="es-ES" sz="2500" noProof="0" dirty="0"/>
            </a:br>
            <a:r>
              <a:rPr lang="es-ES" sz="2500" noProof="0" dirty="0"/>
              <a:t>administran el negocio </a:t>
            </a:r>
          </a:p>
          <a:p>
            <a:pPr lvl="1">
              <a:defRPr/>
            </a:pPr>
            <a:r>
              <a:rPr lang="es-ES" sz="2500" noProof="0" dirty="0"/>
              <a:t>Se benefician del traspaso impositivo</a:t>
            </a:r>
          </a:p>
          <a:p>
            <a:pPr lvl="1">
              <a:defRPr/>
            </a:pPr>
            <a:r>
              <a:rPr lang="es-ES" sz="2500" i="1" noProof="0" dirty="0"/>
              <a:t>Exige</a:t>
            </a:r>
            <a:r>
              <a:rPr lang="es-ES" sz="2500" noProof="0" dirty="0"/>
              <a:t> la creación de un contrato</a:t>
            </a:r>
            <a:br>
              <a:rPr lang="es-ES" sz="2500" noProof="0" dirty="0"/>
            </a:br>
            <a:r>
              <a:rPr lang="es-ES" sz="2500" noProof="0" dirty="0"/>
              <a:t>de sociedad</a:t>
            </a:r>
            <a:endParaRPr lang="es-ES" sz="2500" i="1" noProof="0" dirty="0"/>
          </a:p>
          <a:p>
            <a:pPr lvl="1">
              <a:defRPr/>
            </a:pPr>
            <a:r>
              <a:rPr lang="es-ES" sz="2500" noProof="0" dirty="0"/>
              <a:t>La responsabilidad depende del</a:t>
            </a:r>
            <a:br>
              <a:rPr lang="es-ES" sz="2500" noProof="0" dirty="0"/>
            </a:br>
            <a:r>
              <a:rPr lang="es-ES" sz="2500" noProof="0" dirty="0"/>
              <a:t>tipo de socio (general o limitado)</a:t>
            </a:r>
          </a:p>
        </p:txBody>
      </p:sp>
      <p:pic>
        <p:nvPicPr>
          <p:cNvPr id="4" name="Picture 3"/>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6781800" y="1833488"/>
            <a:ext cx="2133600" cy="3187849"/>
          </a:xfrm>
          <a:prstGeom prst="rect">
            <a:avLst/>
          </a:prstGeom>
          <a:noFill/>
          <a:ln>
            <a:solidFill>
              <a:schemeClr val="tx1"/>
            </a:solidFill>
          </a:ln>
          <a:effectLst>
            <a:outerShdw blurRad="50800" dist="38100" dir="2700000" algn="tl" rotWithShape="0">
              <a:prstClr val="black">
                <a:alpha val="40000"/>
              </a:prst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381000"/>
            <a:ext cx="8229600" cy="609600"/>
          </a:xfrm>
        </p:spPr>
        <p:txBody>
          <a:bodyPr/>
          <a:lstStyle/>
          <a:p>
            <a:pPr>
              <a:spcAft>
                <a:spcPct val="0"/>
              </a:spcAft>
            </a:pPr>
            <a:r>
              <a:rPr lang="es-ES" noProof="0" dirty="0"/>
              <a:t>Compañía de responsabilidad limitada (LLC)</a:t>
            </a:r>
          </a:p>
        </p:txBody>
      </p:sp>
      <p:sp>
        <p:nvSpPr>
          <p:cNvPr id="26626" name="Content Placeholder 2"/>
          <p:cNvSpPr>
            <a:spLocks noGrp="1"/>
          </p:cNvSpPr>
          <p:nvPr>
            <p:ph idx="1"/>
          </p:nvPr>
        </p:nvSpPr>
        <p:spPr>
          <a:xfrm>
            <a:off x="457200" y="1524000"/>
            <a:ext cx="8382000" cy="5334000"/>
          </a:xfrm>
        </p:spPr>
        <p:txBody>
          <a:bodyPr/>
          <a:lstStyle/>
          <a:p>
            <a:pPr marL="0" indent="0">
              <a:buFont typeface="Arial" charset="0"/>
              <a:buNone/>
            </a:pPr>
            <a:r>
              <a:rPr lang="es-ES" sz="2200" noProof="0" dirty="0">
                <a:solidFill>
                  <a:schemeClr val="accent1"/>
                </a:solidFill>
              </a:rPr>
              <a:t>Entidad híbrida sin estructura jurídica que tiene rasgos de una corporación y una sociedad colectiva (o un negocio unipersonal)</a:t>
            </a:r>
          </a:p>
          <a:p>
            <a:pPr marL="0" indent="0">
              <a:spcBef>
                <a:spcPts val="1200"/>
              </a:spcBef>
              <a:buFont typeface="Arial" charset="0"/>
              <a:buNone/>
            </a:pPr>
            <a:r>
              <a:rPr lang="es-ES" sz="2200" noProof="0" dirty="0"/>
              <a:t>Ventajas y desventajas</a:t>
            </a:r>
          </a:p>
          <a:p>
            <a:pPr lvl="1">
              <a:buFont typeface="Arial" charset="0"/>
              <a:buChar char="•"/>
            </a:pPr>
            <a:r>
              <a:rPr lang="es-ES" sz="2200" noProof="0" dirty="0"/>
              <a:t>Mayor flexibilidad que el negocio unipersonal y la sociedad en cuanto a la distribución de ganancias (menos restricciones que la corporación de tipo “S”)</a:t>
            </a:r>
          </a:p>
          <a:p>
            <a:pPr lvl="1">
              <a:buFont typeface="Arial" charset="0"/>
              <a:buChar char="•"/>
            </a:pPr>
            <a:r>
              <a:rPr lang="es-ES" sz="2200" noProof="0" dirty="0"/>
              <a:t>Responsabilidad limitada: igual que </a:t>
            </a:r>
            <a:br>
              <a:rPr lang="es-ES" sz="2200" noProof="0" dirty="0"/>
            </a:br>
            <a:r>
              <a:rPr lang="es-ES" sz="2200" noProof="0" dirty="0"/>
              <a:t>la corporación</a:t>
            </a:r>
          </a:p>
          <a:p>
            <a:pPr lvl="1">
              <a:buFont typeface="Arial" charset="0"/>
              <a:buChar char="•"/>
            </a:pPr>
            <a:r>
              <a:rPr lang="es-ES" sz="2200" noProof="0" dirty="0"/>
              <a:t>Traspaso impositivo: igual que el negocio</a:t>
            </a:r>
            <a:br>
              <a:rPr lang="es-ES" sz="2200" noProof="0" dirty="0"/>
            </a:br>
            <a:r>
              <a:rPr lang="es-ES" sz="2200" noProof="0" dirty="0"/>
              <a:t>unipersonal o la sociedad.</a:t>
            </a:r>
          </a:p>
        </p:txBody>
      </p:sp>
      <p:pic>
        <p:nvPicPr>
          <p:cNvPr id="5" name="Picture 4" descr="iStock_000002760185XSmall.jpg"/>
          <p:cNvPicPr>
            <a:picLocks noChangeAspect="1"/>
          </p:cNvPicPr>
          <p:nvPr/>
        </p:nvPicPr>
        <p:blipFill>
          <a:blip r:embed="rId3" cstate="print"/>
          <a:stretch>
            <a:fillRect/>
          </a:stretch>
        </p:blipFill>
        <p:spPr>
          <a:xfrm>
            <a:off x="6705600" y="4267200"/>
            <a:ext cx="2181225" cy="1447800"/>
          </a:xfrm>
          <a:prstGeom prst="rect">
            <a:avLst/>
          </a:prstGeom>
          <a:noFill/>
          <a:ln>
            <a:solidFill>
              <a:schemeClr val="tx1"/>
            </a:solidFill>
          </a:ln>
          <a:effectLst>
            <a:outerShdw blurRad="50800" dist="38100" dir="2700000" algn="tl" rotWithShape="0">
              <a:prstClr val="black">
                <a:alpha val="40000"/>
              </a:prst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381000"/>
            <a:ext cx="8229600" cy="609600"/>
          </a:xfrm>
        </p:spPr>
        <p:txBody>
          <a:bodyPr/>
          <a:lstStyle/>
          <a:p>
            <a:pPr>
              <a:spcAft>
                <a:spcPct val="0"/>
              </a:spcAft>
            </a:pPr>
            <a:r>
              <a:rPr lang="es-ES" noProof="0" dirty="0"/>
              <a:t>Corporación</a:t>
            </a:r>
          </a:p>
        </p:txBody>
      </p:sp>
      <p:sp>
        <p:nvSpPr>
          <p:cNvPr id="28674" name="Content Placeholder 2"/>
          <p:cNvSpPr>
            <a:spLocks noGrp="1"/>
          </p:cNvSpPr>
          <p:nvPr>
            <p:ph idx="1"/>
          </p:nvPr>
        </p:nvSpPr>
        <p:spPr>
          <a:xfrm>
            <a:off x="457200" y="1143000"/>
            <a:ext cx="8305800" cy="4267200"/>
          </a:xfrm>
        </p:spPr>
        <p:txBody>
          <a:bodyPr/>
          <a:lstStyle/>
          <a:p>
            <a:pPr marL="0" indent="0">
              <a:buFont typeface="Arial" charset="0"/>
              <a:buNone/>
            </a:pPr>
            <a:r>
              <a:rPr lang="es-ES" sz="2400" noProof="0" dirty="0">
                <a:solidFill>
                  <a:schemeClr val="accent1"/>
                </a:solidFill>
              </a:rPr>
              <a:t>Entidad legal que se crea conforme a las leyes de un estado y tiene sus privilegios y responsabilidades propias, que son diferentes de las que </a:t>
            </a:r>
            <a:br>
              <a:rPr lang="es-ES" sz="2400" noProof="0" dirty="0">
                <a:solidFill>
                  <a:schemeClr val="accent1"/>
                </a:solidFill>
              </a:rPr>
            </a:br>
            <a:r>
              <a:rPr lang="es-ES" sz="2400" noProof="0" dirty="0">
                <a:solidFill>
                  <a:schemeClr val="accent1"/>
                </a:solidFill>
              </a:rPr>
              <a:t>tienen sus miembros</a:t>
            </a:r>
          </a:p>
          <a:p>
            <a:pPr marL="0" indent="0">
              <a:buFont typeface="Arial" charset="0"/>
              <a:buNone/>
            </a:pPr>
            <a:r>
              <a:rPr lang="es-ES" sz="2800" noProof="0" dirty="0"/>
              <a:t>Tipos:</a:t>
            </a:r>
          </a:p>
          <a:p>
            <a:pPr lvl="1">
              <a:buFont typeface="Arial" charset="0"/>
              <a:buChar char="•"/>
            </a:pPr>
            <a:r>
              <a:rPr lang="es-ES" sz="2400" noProof="0" dirty="0"/>
              <a:t>Corporación de tipo “C”</a:t>
            </a:r>
          </a:p>
          <a:p>
            <a:pPr lvl="1">
              <a:buFont typeface="Arial" charset="0"/>
              <a:buChar char="•"/>
            </a:pPr>
            <a:r>
              <a:rPr lang="es-ES" sz="2400" noProof="0" dirty="0"/>
              <a:t>Corporación de tipo “S”</a:t>
            </a:r>
          </a:p>
        </p:txBody>
      </p:sp>
      <p:sp>
        <p:nvSpPr>
          <p:cNvPr id="28675" name="Rectangle 3"/>
          <p:cNvSpPr>
            <a:spLocks noChangeArrowheads="1"/>
          </p:cNvSpPr>
          <p:nvPr/>
        </p:nvSpPr>
        <p:spPr bwMode="auto">
          <a:xfrm>
            <a:off x="0" y="4584967"/>
            <a:ext cx="6557176" cy="1384995"/>
          </a:xfrm>
          <a:prstGeom prst="rect">
            <a:avLst/>
          </a:prstGeom>
          <a:noFill/>
          <a:ln w="9525">
            <a:noFill/>
            <a:miter lim="800000"/>
            <a:headEnd/>
            <a:tailEnd/>
          </a:ln>
        </p:spPr>
        <p:txBody>
          <a:bodyPr wrap="square">
            <a:spAutoFit/>
          </a:bodyPr>
          <a:lstStyle/>
          <a:p>
            <a:pPr algn="ctr"/>
            <a:r>
              <a:rPr lang="es-ES" sz="2000" b="1" dirty="0">
                <a:latin typeface="Helvetica Neue"/>
              </a:rPr>
              <a:t>La mayoría de los negocios</a:t>
            </a:r>
            <a:br>
              <a:rPr lang="es-ES" sz="2000" dirty="0"/>
            </a:br>
            <a:r>
              <a:rPr lang="es-ES" sz="3200" b="1" dirty="0">
                <a:latin typeface="Helvetica Neue"/>
              </a:rPr>
              <a:t>NO necesitan constituirse </a:t>
            </a:r>
            <a:br>
              <a:rPr lang="es-ES" sz="3200" b="1" dirty="0">
                <a:latin typeface="Helvetica Neue"/>
              </a:rPr>
            </a:br>
            <a:r>
              <a:rPr lang="es-ES" sz="3200" b="1" dirty="0">
                <a:latin typeface="Helvetica Neue"/>
              </a:rPr>
              <a:t>como corporaciones</a:t>
            </a:r>
          </a:p>
        </p:txBody>
      </p:sp>
      <p:pic>
        <p:nvPicPr>
          <p:cNvPr id="5" name="Picture 4" descr="iStock_000002837663XSmall.jpg"/>
          <p:cNvPicPr>
            <a:picLocks noChangeAspect="1"/>
          </p:cNvPicPr>
          <p:nvPr/>
        </p:nvPicPr>
        <p:blipFill>
          <a:blip r:embed="rId3" cstate="print"/>
          <a:stretch>
            <a:fillRect/>
          </a:stretch>
        </p:blipFill>
        <p:spPr>
          <a:xfrm>
            <a:off x="6553200" y="2057400"/>
            <a:ext cx="2133600" cy="3287713"/>
          </a:xfrm>
          <a:prstGeom prst="rect">
            <a:avLst/>
          </a:prstGeom>
          <a:noFill/>
          <a:ln>
            <a:solidFill>
              <a:schemeClr val="tx1"/>
            </a:solidFill>
          </a:ln>
          <a:effectLst>
            <a:outerShdw blurRad="50800" dist="38100" dir="2700000" algn="tl" rotWithShape="0">
              <a:prstClr val="black">
                <a:alpha val="40000"/>
              </a:prst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457200" y="381000"/>
            <a:ext cx="8229600" cy="609600"/>
          </a:xfrm>
        </p:spPr>
        <p:txBody>
          <a:bodyPr/>
          <a:lstStyle/>
          <a:p>
            <a:pPr>
              <a:spcAft>
                <a:spcPct val="0"/>
              </a:spcAft>
            </a:pPr>
            <a:r>
              <a:rPr lang="es-ES" noProof="0" dirty="0"/>
              <a:t>Corporación de tipo “C”</a:t>
            </a:r>
          </a:p>
        </p:txBody>
      </p:sp>
      <p:sp>
        <p:nvSpPr>
          <p:cNvPr id="30722" name="TextBox 3"/>
          <p:cNvSpPr txBox="1">
            <a:spLocks noChangeArrowheads="1"/>
          </p:cNvSpPr>
          <p:nvPr/>
        </p:nvSpPr>
        <p:spPr bwMode="auto">
          <a:xfrm>
            <a:off x="6629400" y="1752600"/>
            <a:ext cx="2036763" cy="3170238"/>
          </a:xfrm>
          <a:prstGeom prst="rect">
            <a:avLst/>
          </a:prstGeom>
          <a:noFill/>
          <a:ln w="9525">
            <a:noFill/>
            <a:miter lim="800000"/>
            <a:headEnd/>
            <a:tailEnd/>
          </a:ln>
        </p:spPr>
        <p:txBody>
          <a:bodyPr wrap="none">
            <a:spAutoFit/>
          </a:bodyPr>
          <a:lstStyle/>
          <a:p>
            <a:r>
              <a:rPr lang="en-US" sz="20000" dirty="0">
                <a:solidFill>
                  <a:srgbClr val="FFD79B"/>
                </a:solidFill>
              </a:rPr>
              <a:t>C</a:t>
            </a:r>
          </a:p>
        </p:txBody>
      </p:sp>
      <p:sp>
        <p:nvSpPr>
          <p:cNvPr id="3" name="Content Placeholder 2"/>
          <p:cNvSpPr>
            <a:spLocks noGrp="1"/>
          </p:cNvSpPr>
          <p:nvPr>
            <p:ph idx="1"/>
          </p:nvPr>
        </p:nvSpPr>
        <p:spPr>
          <a:xfrm>
            <a:off x="457200" y="1066800"/>
            <a:ext cx="8229600" cy="5334000"/>
          </a:xfrm>
        </p:spPr>
        <p:txBody>
          <a:bodyPr/>
          <a:lstStyle/>
          <a:p>
            <a:pPr marL="0" indent="0">
              <a:buFont typeface="Arial" pitchFamily="34" charset="0"/>
              <a:buNone/>
              <a:defRPr/>
            </a:pPr>
            <a:r>
              <a:rPr lang="es-ES" sz="2400" noProof="0" dirty="0">
                <a:solidFill>
                  <a:schemeClr val="accent1"/>
                </a:solidFill>
              </a:rPr>
              <a:t>También denominada “corporación regular” (más frecuente cuando se trata de negocios más grandes)</a:t>
            </a:r>
          </a:p>
          <a:p>
            <a:pPr>
              <a:spcBef>
                <a:spcPts val="1200"/>
              </a:spcBef>
              <a:buFont typeface="Arial" pitchFamily="34" charset="0"/>
              <a:buNone/>
              <a:defRPr/>
            </a:pPr>
            <a:r>
              <a:rPr lang="es-ES" sz="2400" noProof="0" dirty="0"/>
              <a:t>Ventajas y desventajas</a:t>
            </a:r>
          </a:p>
          <a:p>
            <a:pPr lvl="1">
              <a:defRPr/>
            </a:pPr>
            <a:r>
              <a:rPr lang="es-ES" sz="2400" noProof="0" dirty="0"/>
              <a:t>Responsabilidad limitada</a:t>
            </a:r>
          </a:p>
          <a:p>
            <a:pPr lvl="1">
              <a:defRPr/>
            </a:pPr>
            <a:r>
              <a:rPr lang="es-ES" sz="2400" noProof="0" dirty="0"/>
              <a:t>El negocio paga impuestos (problema </a:t>
            </a:r>
            <a:br>
              <a:rPr lang="es-ES" sz="2400" noProof="0" dirty="0"/>
            </a:br>
            <a:r>
              <a:rPr lang="es-ES" sz="2400" noProof="0" dirty="0"/>
              <a:t>de doble imposición)</a:t>
            </a:r>
          </a:p>
          <a:p>
            <a:pPr lvl="1">
              <a:defRPr/>
            </a:pPr>
            <a:r>
              <a:rPr lang="es-ES" sz="2400" noProof="0" dirty="0"/>
              <a:t>Su formación es compleja</a:t>
            </a:r>
          </a:p>
          <a:p>
            <a:pPr lvl="1">
              <a:defRPr/>
            </a:pPr>
            <a:r>
              <a:rPr lang="es-ES" sz="2400" noProof="0" dirty="0"/>
              <a:t>La titularidad y la administración son complejas</a:t>
            </a:r>
          </a:p>
          <a:p>
            <a:pPr lvl="1">
              <a:defRPr/>
            </a:pPr>
            <a:r>
              <a:rPr lang="es-ES" sz="2400" noProof="0" dirty="0"/>
              <a:t>Se recomienda en algunos casos específicos; en otros casos, es mejor elegir otro tipo de organización</a:t>
            </a:r>
          </a:p>
          <a:p>
            <a:pPr lvl="1">
              <a:defRPr/>
            </a:pPr>
            <a:endParaRPr lang="es-ES" noProof="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457200" y="381000"/>
            <a:ext cx="8229600" cy="609600"/>
          </a:xfrm>
        </p:spPr>
        <p:txBody>
          <a:bodyPr/>
          <a:lstStyle/>
          <a:p>
            <a:pPr>
              <a:spcAft>
                <a:spcPct val="0"/>
              </a:spcAft>
            </a:pPr>
            <a:r>
              <a:rPr lang="es-ES" noProof="0" dirty="0"/>
              <a:t>Corporación de tipo “S”</a:t>
            </a:r>
          </a:p>
        </p:txBody>
      </p:sp>
      <p:sp>
        <p:nvSpPr>
          <p:cNvPr id="3" name="Content Placeholder 2"/>
          <p:cNvSpPr>
            <a:spLocks noGrp="1"/>
          </p:cNvSpPr>
          <p:nvPr>
            <p:ph idx="1"/>
          </p:nvPr>
        </p:nvSpPr>
        <p:spPr>
          <a:xfrm>
            <a:off x="457200" y="990600"/>
            <a:ext cx="8067675" cy="5105400"/>
          </a:xfrm>
        </p:spPr>
        <p:txBody>
          <a:bodyPr/>
          <a:lstStyle/>
          <a:p>
            <a:pPr marL="0" indent="0">
              <a:buFont typeface="Arial" pitchFamily="34" charset="0"/>
              <a:buNone/>
              <a:defRPr/>
            </a:pPr>
            <a:r>
              <a:rPr lang="es-ES" noProof="0" dirty="0">
                <a:solidFill>
                  <a:schemeClr val="accent1"/>
                </a:solidFill>
              </a:rPr>
              <a:t>El dueño tiene la responsabilidad limitada de un accionista corporativo pero paga impuesto a las ganancias como si fuera el único dueño o un socio</a:t>
            </a:r>
          </a:p>
          <a:p>
            <a:pPr>
              <a:spcBef>
                <a:spcPts val="1200"/>
              </a:spcBef>
              <a:buFont typeface="Arial" pitchFamily="34" charset="0"/>
              <a:buNone/>
              <a:defRPr/>
            </a:pPr>
            <a:r>
              <a:rPr lang="es-ES" sz="2800" noProof="0" dirty="0"/>
              <a:t>Ventajas y desventajas</a:t>
            </a:r>
          </a:p>
          <a:p>
            <a:pPr lvl="1">
              <a:defRPr/>
            </a:pPr>
            <a:r>
              <a:rPr lang="es-ES" noProof="0" dirty="0"/>
              <a:t>Es igual que la corporación de </a:t>
            </a:r>
            <a:br>
              <a:rPr lang="es-ES" noProof="0" dirty="0"/>
            </a:br>
            <a:r>
              <a:rPr lang="es-ES" noProof="0" dirty="0"/>
              <a:t>tipo “C”, a excepción del</a:t>
            </a:r>
            <a:br>
              <a:rPr lang="es-ES" noProof="0" dirty="0"/>
            </a:br>
            <a:r>
              <a:rPr lang="es-ES" noProof="0" dirty="0"/>
              <a:t>traspaso impositivo</a:t>
            </a:r>
          </a:p>
        </p:txBody>
      </p:sp>
      <p:sp>
        <p:nvSpPr>
          <p:cNvPr id="32771" name="TextBox 4"/>
          <p:cNvSpPr txBox="1">
            <a:spLocks noChangeArrowheads="1"/>
          </p:cNvSpPr>
          <p:nvPr/>
        </p:nvSpPr>
        <p:spPr bwMode="auto">
          <a:xfrm>
            <a:off x="6629400" y="2316162"/>
            <a:ext cx="1895475" cy="3170238"/>
          </a:xfrm>
          <a:prstGeom prst="rect">
            <a:avLst/>
          </a:prstGeom>
          <a:noFill/>
          <a:ln w="9525">
            <a:noFill/>
            <a:miter lim="800000"/>
            <a:headEnd/>
            <a:tailEnd/>
          </a:ln>
        </p:spPr>
        <p:txBody>
          <a:bodyPr wrap="none">
            <a:spAutoFit/>
          </a:bodyPr>
          <a:lstStyle/>
          <a:p>
            <a:r>
              <a:rPr lang="en-US" sz="20000" dirty="0">
                <a:solidFill>
                  <a:srgbClr val="FFD79B"/>
                </a:solidFill>
              </a:rPr>
              <a: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457200" y="381000"/>
            <a:ext cx="8229600" cy="609600"/>
          </a:xfrm>
        </p:spPr>
        <p:txBody>
          <a:bodyPr/>
          <a:lstStyle/>
          <a:p>
            <a:pPr>
              <a:spcAft>
                <a:spcPct val="0"/>
              </a:spcAft>
            </a:pPr>
            <a:r>
              <a:rPr lang="es-ES" noProof="0" dirty="0"/>
              <a:t>Cómo elegir un tipo de organización</a:t>
            </a:r>
          </a:p>
        </p:txBody>
      </p:sp>
      <p:sp>
        <p:nvSpPr>
          <p:cNvPr id="34818" name="Content Placeholder 2"/>
          <p:cNvSpPr>
            <a:spLocks noGrp="1"/>
          </p:cNvSpPr>
          <p:nvPr>
            <p:ph idx="1"/>
          </p:nvPr>
        </p:nvSpPr>
        <p:spPr>
          <a:xfrm>
            <a:off x="457200" y="990600"/>
            <a:ext cx="8229600" cy="5257800"/>
          </a:xfrm>
        </p:spPr>
        <p:txBody>
          <a:bodyPr/>
          <a:lstStyle/>
          <a:p>
            <a:pPr marL="0" indent="0">
              <a:buFont typeface="Arial" charset="0"/>
              <a:buNone/>
            </a:pPr>
            <a:r>
              <a:rPr lang="es-ES" noProof="0" dirty="0"/>
              <a:t>¿Cómo decido qué estructura es la más adecuada para mi negocio?</a:t>
            </a:r>
          </a:p>
          <a:p>
            <a:pPr lvl="1">
              <a:buFont typeface="Arial" charset="0"/>
              <a:buChar char="•"/>
            </a:pPr>
            <a:r>
              <a:rPr lang="es-ES" sz="2200" noProof="0" dirty="0"/>
              <a:t>Establezcan un plan de negocios; piensen en el negocio</a:t>
            </a:r>
          </a:p>
          <a:p>
            <a:pPr lvl="1">
              <a:buFont typeface="Arial" charset="0"/>
              <a:buChar char="•"/>
            </a:pPr>
            <a:r>
              <a:rPr lang="es-ES" sz="2200" noProof="0" dirty="0"/>
              <a:t>Pautas básicas iniciales: ¿El dueño será quien opere el negocio?  ¿Será una sociedad?  ¿Habrá varios dueños?  ¿Se venderá un producto que conlleva un riesgo significativo de responsabilidad civil?  ¿Será una iniciativa grande con varios dueños y un financiamiento complejo?</a:t>
            </a:r>
          </a:p>
          <a:p>
            <a:pPr lvl="1">
              <a:buFont typeface="Arial" charset="0"/>
              <a:buChar char="•"/>
            </a:pPr>
            <a:r>
              <a:rPr lang="es-ES" sz="2200" noProof="0" dirty="0"/>
              <a:t>Consulten a abogados</a:t>
            </a:r>
          </a:p>
          <a:p>
            <a:pPr lvl="1">
              <a:buFont typeface="Arial" charset="0"/>
              <a:buChar char="•"/>
            </a:pPr>
            <a:r>
              <a:rPr lang="es-ES" sz="2200" noProof="0" dirty="0"/>
              <a:t>Investiguen en los sitios web de la Small Business Administration y el IRS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457200" y="381000"/>
            <a:ext cx="8229600" cy="609600"/>
          </a:xfrm>
        </p:spPr>
        <p:txBody>
          <a:bodyPr/>
          <a:lstStyle/>
          <a:p>
            <a:pPr>
              <a:spcAft>
                <a:spcPct val="0"/>
              </a:spcAft>
            </a:pPr>
            <a:r>
              <a:rPr lang="es-ES" noProof="0" dirty="0"/>
              <a:t>Tema para debate N.º 2: sus tipos de organización</a:t>
            </a:r>
          </a:p>
        </p:txBody>
      </p:sp>
      <p:pic>
        <p:nvPicPr>
          <p:cNvPr id="36866" name="Picture 4" descr="Lápiz"/>
          <p:cNvPicPr>
            <a:picLocks noChangeAspect="1" noChangeArrowheads="1"/>
          </p:cNvPicPr>
          <p:nvPr/>
        </p:nvPicPr>
        <p:blipFill>
          <a:blip r:embed="rId3" cstate="print"/>
          <a:srcRect/>
          <a:stretch>
            <a:fillRect/>
          </a:stretch>
        </p:blipFill>
        <p:spPr bwMode="auto">
          <a:xfrm>
            <a:off x="0" y="2895600"/>
            <a:ext cx="1619250" cy="2714625"/>
          </a:xfrm>
          <a:prstGeom prst="rect">
            <a:avLst/>
          </a:prstGeom>
          <a:noFill/>
          <a:ln w="9525">
            <a:noFill/>
            <a:miter lim="800000"/>
            <a:headEnd/>
            <a:tailEnd/>
          </a:ln>
        </p:spPr>
      </p:pic>
      <p:sp>
        <p:nvSpPr>
          <p:cNvPr id="36867" name="Content Placeholder 2"/>
          <p:cNvSpPr txBox="1">
            <a:spLocks/>
          </p:cNvSpPr>
          <p:nvPr/>
        </p:nvSpPr>
        <p:spPr bwMode="auto">
          <a:xfrm>
            <a:off x="2039938" y="1646238"/>
            <a:ext cx="6923087" cy="1803400"/>
          </a:xfrm>
          <a:prstGeom prst="rect">
            <a:avLst/>
          </a:prstGeom>
          <a:noFill/>
          <a:ln w="9525">
            <a:noFill/>
            <a:miter lim="800000"/>
            <a:headEnd/>
            <a:tailEnd/>
          </a:ln>
        </p:spPr>
        <p:txBody>
          <a:bodyPr>
            <a:spAutoFit/>
          </a:bodyPr>
          <a:lstStyle/>
          <a:p>
            <a:pPr>
              <a:lnSpc>
                <a:spcPts val="3000"/>
              </a:lnSpc>
              <a:spcBef>
                <a:spcPct val="20000"/>
              </a:spcBef>
            </a:pPr>
            <a:endParaRPr lang="es-ES" sz="2800" dirty="0">
              <a:solidFill>
                <a:schemeClr val="tx2"/>
              </a:solidFill>
              <a:latin typeface="Calibri" pitchFamily="34" charset="0"/>
              <a:ea typeface="Geneva"/>
              <a:cs typeface="Calibri" pitchFamily="34" charset="0"/>
            </a:endParaRPr>
          </a:p>
          <a:p>
            <a:pPr>
              <a:lnSpc>
                <a:spcPts val="3000"/>
              </a:lnSpc>
              <a:spcBef>
                <a:spcPct val="20000"/>
              </a:spcBef>
            </a:pPr>
            <a:endParaRPr lang="es-ES" sz="2800" dirty="0">
              <a:solidFill>
                <a:schemeClr val="tx2"/>
              </a:solidFill>
              <a:latin typeface="Calibri" pitchFamily="34" charset="0"/>
              <a:ea typeface="Geneva"/>
              <a:cs typeface="Calibri" pitchFamily="34" charset="0"/>
            </a:endParaRPr>
          </a:p>
          <a:p>
            <a:pPr>
              <a:lnSpc>
                <a:spcPts val="3000"/>
              </a:lnSpc>
              <a:spcBef>
                <a:spcPct val="20000"/>
              </a:spcBef>
            </a:pPr>
            <a:r>
              <a:rPr lang="es-ES" sz="2800" b="1" dirty="0">
                <a:solidFill>
                  <a:schemeClr val="tx2"/>
                </a:solidFill>
                <a:latin typeface="Calibri" pitchFamily="34" charset="0"/>
              </a:rPr>
              <a:t>¿Qué tipo de organización sería la adecuada para ustedes y sus nuevos negocios?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57200" y="381000"/>
            <a:ext cx="8229600" cy="609600"/>
          </a:xfrm>
        </p:spPr>
        <p:txBody>
          <a:bodyPr/>
          <a:lstStyle/>
          <a:p>
            <a:pPr eaLnBrk="1" hangingPunct="1">
              <a:spcAft>
                <a:spcPct val="0"/>
              </a:spcAft>
            </a:pPr>
            <a:r>
              <a:rPr lang="es-ES" noProof="0" dirty="0"/>
              <a:t>Cinco puntos clave para recordar</a:t>
            </a:r>
          </a:p>
        </p:txBody>
      </p:sp>
      <p:sp>
        <p:nvSpPr>
          <p:cNvPr id="38914" name="Content Placeholder 2"/>
          <p:cNvSpPr>
            <a:spLocks noGrp="1"/>
          </p:cNvSpPr>
          <p:nvPr>
            <p:ph idx="1"/>
          </p:nvPr>
        </p:nvSpPr>
        <p:spPr>
          <a:xfrm>
            <a:off x="457200" y="1066800"/>
            <a:ext cx="7848600" cy="5105400"/>
          </a:xfrm>
        </p:spPr>
        <p:txBody>
          <a:bodyPr/>
          <a:lstStyle/>
          <a:p>
            <a:pPr eaLnBrk="1" hangingPunct="1">
              <a:buFont typeface="Arial" charset="0"/>
              <a:buChar char="•"/>
            </a:pPr>
            <a:r>
              <a:rPr lang="es-ES" sz="2200" noProof="0" dirty="0"/>
              <a:t>El tipo de organización afectará la titularidad y la operación del negocio</a:t>
            </a:r>
          </a:p>
          <a:p>
            <a:pPr eaLnBrk="1" hangingPunct="1">
              <a:buFont typeface="Arial" charset="0"/>
              <a:buChar char="•"/>
            </a:pPr>
            <a:r>
              <a:rPr lang="es-ES" sz="2200" noProof="0" dirty="0"/>
              <a:t>Se debe elegir la estructura legal de acuerdo con las necesidades del negocio; </a:t>
            </a:r>
            <a:r>
              <a:rPr lang="es-ES" sz="2200" i="1" noProof="0" dirty="0"/>
              <a:t>es decir</a:t>
            </a:r>
            <a:r>
              <a:rPr lang="es-ES" sz="2200" noProof="0" dirty="0"/>
              <a:t>, teniendo en cuenta los asuntos impositivos, la responsabilidad, la administración, la continuidad y los gastos.</a:t>
            </a:r>
          </a:p>
          <a:p>
            <a:pPr eaLnBrk="1" hangingPunct="1">
              <a:buFont typeface="Arial" charset="0"/>
              <a:buChar char="•"/>
            </a:pPr>
            <a:r>
              <a:rPr lang="es-ES" sz="2200" noProof="0" dirty="0"/>
              <a:t>Tipo de pequeño negocio más frecuente: Negocio unipersonal (negocio y dueño son una misma entidad)</a:t>
            </a:r>
          </a:p>
          <a:p>
            <a:pPr eaLnBrk="1" hangingPunct="1">
              <a:buFont typeface="Arial" charset="0"/>
              <a:buChar char="•"/>
            </a:pPr>
            <a:r>
              <a:rPr lang="es-ES" sz="2200" noProof="0" dirty="0"/>
              <a:t>Las sociedades implican traspaso impositivo y responsabilidad personal</a:t>
            </a:r>
          </a:p>
          <a:p>
            <a:pPr eaLnBrk="1" hangingPunct="1">
              <a:buFont typeface="Arial" charset="0"/>
              <a:buChar char="•"/>
            </a:pPr>
            <a:r>
              <a:rPr lang="es-ES" sz="2200" noProof="0" dirty="0"/>
              <a:t>Crear un plan de negocios es la mejor manera de determinar la estructura organizativa adecuada para sus negocios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457200" y="381000"/>
            <a:ext cx="8229600" cy="609600"/>
          </a:xfrm>
        </p:spPr>
        <p:txBody>
          <a:bodyPr/>
          <a:lstStyle/>
          <a:p>
            <a:pPr eaLnBrk="1" hangingPunct="1">
              <a:spcAft>
                <a:spcPct val="0"/>
              </a:spcAft>
            </a:pPr>
            <a:r>
              <a:rPr lang="es-ES" noProof="0" dirty="0"/>
              <a:t>Resumen</a:t>
            </a:r>
          </a:p>
        </p:txBody>
      </p:sp>
      <p:sp>
        <p:nvSpPr>
          <p:cNvPr id="33795" name="Content Placeholder 2"/>
          <p:cNvSpPr>
            <a:spLocks noGrp="1"/>
          </p:cNvSpPr>
          <p:nvPr>
            <p:ph idx="1"/>
          </p:nvPr>
        </p:nvSpPr>
        <p:spPr>
          <a:xfrm>
            <a:off x="457200" y="1066800"/>
            <a:ext cx="8229600" cy="4267200"/>
          </a:xfrm>
        </p:spPr>
        <p:txBody>
          <a:bodyPr/>
          <a:lstStyle/>
          <a:p>
            <a:pPr indent="-338138">
              <a:defRPr/>
            </a:pPr>
            <a:r>
              <a:rPr lang="es-ES" noProof="0" dirty="0"/>
              <a:t>¿Qué preguntas finales tienen?</a:t>
            </a:r>
          </a:p>
          <a:p>
            <a:pPr indent="-338138">
              <a:defRPr/>
            </a:pPr>
            <a:endParaRPr lang="es-ES" noProof="0" dirty="0"/>
          </a:p>
          <a:p>
            <a:pPr indent="-338138">
              <a:defRPr/>
            </a:pPr>
            <a:r>
              <a:rPr lang="es-ES" noProof="0" dirty="0"/>
              <a:t>¿Qué aprendieron?</a:t>
            </a:r>
          </a:p>
          <a:p>
            <a:pPr indent="-338138">
              <a:defRPr/>
            </a:pPr>
            <a:endParaRPr lang="es-ES" noProof="0" dirty="0"/>
          </a:p>
          <a:p>
            <a:pPr indent="-338138">
              <a:defRPr/>
            </a:pPr>
            <a:r>
              <a:rPr lang="es-ES" noProof="0" dirty="0"/>
              <a:t>¿Cómo calificarían la capacitación?</a:t>
            </a:r>
          </a:p>
          <a:p>
            <a:pPr eaLnBrk="1" hangingPunct="1">
              <a:defRPr/>
            </a:pPr>
            <a:endParaRPr lang="es-ES" noProof="0" dirty="0">
              <a:ea typeface="Geneva" pitchFamily="34" charset="0"/>
              <a:cs typeface="Arial" pitchFamily="34" charset="0"/>
            </a:endParaRPr>
          </a:p>
        </p:txBody>
      </p:sp>
      <p:pic>
        <p:nvPicPr>
          <p:cNvPr id="40963" name="Picture 7" descr="Portapapeles y lápiz"/>
          <p:cNvPicPr>
            <a:picLocks noChangeAspect="1" noChangeArrowheads="1"/>
          </p:cNvPicPr>
          <p:nvPr/>
        </p:nvPicPr>
        <p:blipFill>
          <a:blip r:embed="rId3" cstate="print"/>
          <a:srcRect t="22000"/>
          <a:stretch>
            <a:fillRect/>
          </a:stretch>
        </p:blipFill>
        <p:spPr bwMode="auto">
          <a:xfrm>
            <a:off x="6705600" y="4038600"/>
            <a:ext cx="2063750" cy="160972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457200" y="381000"/>
            <a:ext cx="8229600" cy="609600"/>
          </a:xfrm>
        </p:spPr>
        <p:txBody>
          <a:bodyPr/>
          <a:lstStyle/>
          <a:p>
            <a:pPr eaLnBrk="1" hangingPunct="1">
              <a:spcAft>
                <a:spcPct val="0"/>
              </a:spcAft>
            </a:pPr>
            <a:r>
              <a:rPr lang="es-ES" noProof="0" dirty="0"/>
              <a:t>Conclusión</a:t>
            </a:r>
          </a:p>
        </p:txBody>
      </p:sp>
      <p:sp>
        <p:nvSpPr>
          <p:cNvPr id="43010" name="Content Placeholder 2"/>
          <p:cNvSpPr>
            <a:spLocks noGrp="1"/>
          </p:cNvSpPr>
          <p:nvPr>
            <p:ph idx="1"/>
          </p:nvPr>
        </p:nvSpPr>
        <p:spPr>
          <a:xfrm>
            <a:off x="457200" y="1143000"/>
            <a:ext cx="8382000" cy="5257800"/>
          </a:xfrm>
        </p:spPr>
        <p:txBody>
          <a:bodyPr/>
          <a:lstStyle/>
          <a:p>
            <a:pPr eaLnBrk="1" hangingPunct="1">
              <a:spcAft>
                <a:spcPct val="0"/>
              </a:spcAft>
              <a:buFont typeface="Arial" charset="0"/>
              <a:buNone/>
            </a:pPr>
            <a:r>
              <a:rPr lang="es-ES" noProof="0" dirty="0"/>
              <a:t>A través de esta capacitación, aprendieron sobre lo siguiente:</a:t>
            </a:r>
          </a:p>
          <a:p>
            <a:pPr lvl="1" eaLnBrk="1" hangingPunct="1">
              <a:spcAft>
                <a:spcPct val="0"/>
              </a:spcAft>
              <a:buFont typeface="Arial" charset="0"/>
              <a:buChar char="•"/>
            </a:pPr>
            <a:r>
              <a:rPr lang="es-ES" noProof="0" dirty="0"/>
              <a:t>Los cinco tipos de organizaciones (estructuras legales)</a:t>
            </a:r>
          </a:p>
          <a:p>
            <a:pPr lvl="1" eaLnBrk="1" hangingPunct="1">
              <a:spcAft>
                <a:spcPct val="0"/>
              </a:spcAft>
              <a:buFont typeface="Arial" charset="0"/>
              <a:buChar char="•"/>
            </a:pPr>
            <a:r>
              <a:rPr lang="es-ES" noProof="0" dirty="0"/>
              <a:t>Sus características, ventajas y desventajas</a:t>
            </a:r>
          </a:p>
          <a:p>
            <a:pPr lvl="1" eaLnBrk="1" hangingPunct="1">
              <a:spcAft>
                <a:spcPct val="0"/>
              </a:spcAft>
              <a:buFont typeface="Arial" charset="0"/>
              <a:buChar char="•"/>
            </a:pPr>
            <a:r>
              <a:rPr lang="es-ES" noProof="0" dirty="0"/>
              <a:t>Cómo elegir un tipo de organización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a:xfrm>
            <a:off x="457200" y="381000"/>
            <a:ext cx="8229600" cy="609600"/>
          </a:xfrm>
        </p:spPr>
        <p:txBody>
          <a:bodyPr/>
          <a:lstStyle/>
          <a:p>
            <a:pPr eaLnBrk="1" hangingPunct="1">
              <a:spcAft>
                <a:spcPct val="0"/>
              </a:spcAft>
            </a:pPr>
            <a:r>
              <a:rPr lang="es-ES" noProof="0" dirty="0"/>
              <a:t>La bienvenida</a:t>
            </a:r>
          </a:p>
        </p:txBody>
      </p:sp>
      <p:sp>
        <p:nvSpPr>
          <p:cNvPr id="8194" name="Content Placeholder 2"/>
          <p:cNvSpPr>
            <a:spLocks noGrp="1"/>
          </p:cNvSpPr>
          <p:nvPr>
            <p:ph idx="1"/>
          </p:nvPr>
        </p:nvSpPr>
        <p:spPr>
          <a:xfrm>
            <a:off x="3962400" y="1295400"/>
            <a:ext cx="4343400" cy="3276600"/>
          </a:xfrm>
        </p:spPr>
        <p:txBody>
          <a:bodyPr anchor="ctr"/>
          <a:lstStyle/>
          <a:p>
            <a:pPr marL="514350" indent="-514350" eaLnBrk="1" hangingPunct="1">
              <a:spcAft>
                <a:spcPts val="2400"/>
              </a:spcAft>
              <a:buFont typeface="Calibri" pitchFamily="34" charset="0"/>
              <a:buAutoNum type="arabicPeriod"/>
            </a:pPr>
            <a:r>
              <a:rPr lang="es-ES" noProof="0"/>
              <a:t>Agenda</a:t>
            </a:r>
            <a:endParaRPr lang="es-ES" noProof="0" dirty="0"/>
          </a:p>
          <a:p>
            <a:pPr marL="514350" indent="-514350" eaLnBrk="1" hangingPunct="1">
              <a:spcAft>
                <a:spcPts val="2400"/>
              </a:spcAft>
              <a:buFont typeface="Calibri" pitchFamily="34" charset="0"/>
              <a:buAutoNum type="arabicPeriod"/>
            </a:pPr>
            <a:r>
              <a:rPr lang="es-ES" noProof="0" dirty="0"/>
              <a:t>Reglas básicas</a:t>
            </a:r>
          </a:p>
          <a:p>
            <a:pPr marL="514350" indent="-514350" eaLnBrk="1" hangingPunct="1">
              <a:spcAft>
                <a:spcPts val="2400"/>
              </a:spcAft>
              <a:buFont typeface="Calibri" pitchFamily="34" charset="0"/>
              <a:buAutoNum type="arabicPeriod"/>
            </a:pPr>
            <a:r>
              <a:rPr lang="es-ES" noProof="0" dirty="0"/>
              <a:t>Presentaciones</a:t>
            </a:r>
          </a:p>
        </p:txBody>
      </p:sp>
      <p:pic>
        <p:nvPicPr>
          <p:cNvPr id="8195" name="Picture 1" descr="Apretón de manos"/>
          <p:cNvPicPr>
            <a:picLocks noChangeAspect="1" noChangeArrowheads="1"/>
          </p:cNvPicPr>
          <p:nvPr/>
        </p:nvPicPr>
        <p:blipFill>
          <a:blip r:embed="rId3" cstate="print"/>
          <a:srcRect/>
          <a:stretch>
            <a:fillRect/>
          </a:stretch>
        </p:blipFill>
        <p:spPr bwMode="auto">
          <a:xfrm>
            <a:off x="304800" y="1524000"/>
            <a:ext cx="3810000" cy="3810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457200" y="381000"/>
            <a:ext cx="8229600" cy="609600"/>
          </a:xfrm>
        </p:spPr>
        <p:txBody>
          <a:bodyPr/>
          <a:lstStyle/>
          <a:p>
            <a:pPr>
              <a:spcAft>
                <a:spcPct val="0"/>
              </a:spcAft>
            </a:pPr>
            <a:r>
              <a:rPr lang="es-ES" noProof="0" dirty="0"/>
              <a:t>Objetivos</a:t>
            </a:r>
          </a:p>
        </p:txBody>
      </p:sp>
      <p:sp>
        <p:nvSpPr>
          <p:cNvPr id="10242" name="Content Placeholder 2"/>
          <p:cNvSpPr>
            <a:spLocks noGrp="1"/>
          </p:cNvSpPr>
          <p:nvPr>
            <p:ph idx="1"/>
          </p:nvPr>
        </p:nvSpPr>
        <p:spPr>
          <a:xfrm>
            <a:off x="457200" y="1143000"/>
            <a:ext cx="8534400" cy="5029200"/>
          </a:xfrm>
        </p:spPr>
        <p:txBody>
          <a:bodyPr/>
          <a:lstStyle/>
          <a:p>
            <a:pPr marL="0" indent="0">
              <a:buFont typeface="Arial" charset="0"/>
              <a:buNone/>
            </a:pPr>
            <a:r>
              <a:rPr lang="es-ES" sz="3200" noProof="0" dirty="0"/>
              <a:t>Identificar las características generales, las ventajas y las desventajas de cada uno de los siguientes tipos de organizaciones para pequeños negocios:</a:t>
            </a:r>
            <a:endParaRPr lang="es-ES" sz="3600" noProof="0" dirty="0">
              <a:ea typeface="Helvetica Neue"/>
            </a:endParaRPr>
          </a:p>
          <a:p>
            <a:pPr lvl="1">
              <a:buFont typeface="Arial" charset="0"/>
              <a:buChar char="•"/>
            </a:pPr>
            <a:r>
              <a:rPr lang="es-ES" noProof="0" dirty="0"/>
              <a:t>Negocio unipersonal</a:t>
            </a:r>
            <a:endParaRPr lang="es-ES" sz="3200" noProof="0" dirty="0">
              <a:ea typeface="Helvetica Neue"/>
            </a:endParaRPr>
          </a:p>
          <a:p>
            <a:pPr lvl="1">
              <a:buFont typeface="Arial" charset="0"/>
              <a:buChar char="•"/>
            </a:pPr>
            <a:r>
              <a:rPr lang="es-ES" noProof="0" dirty="0"/>
              <a:t>Sociedades </a:t>
            </a:r>
            <a:endParaRPr lang="es-ES" sz="3200" noProof="0" dirty="0">
              <a:ea typeface="Helvetica Neue"/>
            </a:endParaRPr>
          </a:p>
          <a:p>
            <a:pPr lvl="1">
              <a:buFont typeface="Arial" charset="0"/>
              <a:buChar char="•"/>
            </a:pPr>
            <a:r>
              <a:rPr lang="es-ES" noProof="0" dirty="0"/>
              <a:t>Compañía de responsabilidad limitada (LLC);</a:t>
            </a:r>
            <a:endParaRPr lang="es-ES" sz="3200" noProof="0" dirty="0">
              <a:ea typeface="Helvetica Neue"/>
            </a:endParaRPr>
          </a:p>
          <a:p>
            <a:pPr lvl="1">
              <a:buFont typeface="Arial" charset="0"/>
              <a:buChar char="•"/>
            </a:pPr>
            <a:r>
              <a:rPr lang="es-ES" noProof="0" dirty="0"/>
              <a:t>Corporación de tipo “C” </a:t>
            </a:r>
            <a:endParaRPr lang="es-ES" sz="3200" noProof="0" dirty="0">
              <a:ea typeface="Helvetica Neue"/>
            </a:endParaRPr>
          </a:p>
          <a:p>
            <a:pPr lvl="1">
              <a:buFont typeface="Arial" charset="0"/>
              <a:buChar char="•"/>
            </a:pPr>
            <a:r>
              <a:rPr lang="es-ES" noProof="0" dirty="0"/>
              <a:t>Corporación de tipo “S”</a:t>
            </a:r>
            <a:endParaRPr lang="es-ES" noProof="0" dirty="0">
              <a:ea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4" descr="question_mark.jpg"/>
          <p:cNvPicPr>
            <a:picLocks noChangeAspect="1"/>
          </p:cNvPicPr>
          <p:nvPr/>
        </p:nvPicPr>
        <p:blipFill>
          <a:blip r:embed="rId3" cstate="print"/>
          <a:srcRect/>
          <a:stretch>
            <a:fillRect/>
          </a:stretch>
        </p:blipFill>
        <p:spPr bwMode="auto">
          <a:xfrm>
            <a:off x="4114800" y="2286000"/>
            <a:ext cx="4953000" cy="3911600"/>
          </a:xfrm>
          <a:prstGeom prst="rect">
            <a:avLst/>
          </a:prstGeom>
          <a:noFill/>
          <a:ln w="9525">
            <a:noFill/>
            <a:miter lim="800000"/>
            <a:headEnd/>
            <a:tailEnd/>
          </a:ln>
        </p:spPr>
      </p:pic>
      <p:sp>
        <p:nvSpPr>
          <p:cNvPr id="12290" name="Title 1"/>
          <p:cNvSpPr>
            <a:spLocks noGrp="1"/>
          </p:cNvSpPr>
          <p:nvPr>
            <p:ph type="title"/>
          </p:nvPr>
        </p:nvSpPr>
        <p:spPr>
          <a:xfrm>
            <a:off x="457200" y="381000"/>
            <a:ext cx="8229600" cy="609600"/>
          </a:xfrm>
        </p:spPr>
        <p:txBody>
          <a:bodyPr/>
          <a:lstStyle/>
          <a:p>
            <a:pPr eaLnBrk="1" hangingPunct="1">
              <a:spcAft>
                <a:spcPct val="0"/>
              </a:spcAft>
            </a:pPr>
            <a:r>
              <a:rPr lang="es-ES" noProof="0" dirty="0"/>
              <a:t>Formulario de evaluación</a:t>
            </a:r>
          </a:p>
        </p:txBody>
      </p:sp>
      <p:sp>
        <p:nvSpPr>
          <p:cNvPr id="9219" name="Content Placeholder 2"/>
          <p:cNvSpPr>
            <a:spLocks noGrp="1"/>
          </p:cNvSpPr>
          <p:nvPr>
            <p:ph idx="1"/>
          </p:nvPr>
        </p:nvSpPr>
        <p:spPr>
          <a:xfrm>
            <a:off x="533400" y="1295400"/>
            <a:ext cx="5867400" cy="3048000"/>
          </a:xfrm>
        </p:spPr>
        <p:txBody>
          <a:bodyPr anchor="ctr"/>
          <a:lstStyle/>
          <a:p>
            <a:pPr marL="0" indent="0">
              <a:buFont typeface="Arial" pitchFamily="34" charset="0"/>
              <a:buNone/>
              <a:defRPr/>
            </a:pPr>
            <a:r>
              <a:rPr lang="es-ES" noProof="0" dirty="0"/>
              <a:t>¿Qué saben o qué quieren aprender sobre los tipos de organizaciones para pequeños negocios?</a:t>
            </a:r>
          </a:p>
          <a:p>
            <a:pPr eaLnBrk="1" hangingPunct="1">
              <a:defRPr/>
            </a:pPr>
            <a:endParaRPr lang="es-ES" noProof="0" dirty="0">
              <a:ea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2"/>
          <p:cNvSpPr>
            <a:spLocks noGrp="1"/>
          </p:cNvSpPr>
          <p:nvPr>
            <p:ph idx="1"/>
          </p:nvPr>
        </p:nvSpPr>
        <p:spPr>
          <a:xfrm>
            <a:off x="457200" y="990600"/>
            <a:ext cx="8229600" cy="3879850"/>
          </a:xfrm>
        </p:spPr>
        <p:txBody>
          <a:bodyPr/>
          <a:lstStyle/>
          <a:p>
            <a:pPr marL="0" indent="0">
              <a:buFont typeface="Arial" charset="0"/>
              <a:buNone/>
            </a:pPr>
            <a:r>
              <a:rPr lang="es-ES" noProof="0" dirty="0"/>
              <a:t>¿Cuáles son los 5 tipos de organización frecuentes (también denominados “estructuras legales”)?</a:t>
            </a:r>
          </a:p>
          <a:p>
            <a:pPr lvl="1">
              <a:buFont typeface="Arial" charset="0"/>
              <a:buChar char="•"/>
            </a:pPr>
            <a:r>
              <a:rPr lang="es-ES" noProof="0" dirty="0"/>
              <a:t>Negocio unipersonal</a:t>
            </a:r>
          </a:p>
          <a:p>
            <a:pPr lvl="1">
              <a:buFont typeface="Arial" charset="0"/>
              <a:buChar char="•"/>
            </a:pPr>
            <a:r>
              <a:rPr lang="es-ES" noProof="0" dirty="0"/>
              <a:t>Sociedad (colectiva, comanditaria y LLP)</a:t>
            </a:r>
          </a:p>
          <a:p>
            <a:pPr lvl="1">
              <a:buFont typeface="Arial" charset="0"/>
              <a:buChar char="•"/>
            </a:pPr>
            <a:r>
              <a:rPr lang="es-ES" noProof="0" dirty="0"/>
              <a:t>Compañía de responsabilidad limitada (LLC)</a:t>
            </a:r>
          </a:p>
          <a:p>
            <a:pPr lvl="1">
              <a:buFont typeface="Arial" charset="0"/>
              <a:buChar char="•"/>
            </a:pPr>
            <a:r>
              <a:rPr lang="es-ES" noProof="0" dirty="0"/>
              <a:t>Corporación de tipo “C”</a:t>
            </a:r>
          </a:p>
          <a:p>
            <a:pPr lvl="1">
              <a:buFont typeface="Arial" charset="0"/>
              <a:buChar char="•"/>
            </a:pPr>
            <a:r>
              <a:rPr lang="es-ES" noProof="0" dirty="0"/>
              <a:t>Corporación de tipo “S”</a:t>
            </a:r>
          </a:p>
        </p:txBody>
      </p:sp>
      <p:sp>
        <p:nvSpPr>
          <p:cNvPr id="14338" name="Title 3"/>
          <p:cNvSpPr>
            <a:spLocks noGrp="1"/>
          </p:cNvSpPr>
          <p:nvPr>
            <p:ph type="title"/>
          </p:nvPr>
        </p:nvSpPr>
        <p:spPr>
          <a:xfrm>
            <a:off x="457200" y="381000"/>
            <a:ext cx="8686800" cy="609600"/>
          </a:xfrm>
        </p:spPr>
        <p:txBody>
          <a:bodyPr/>
          <a:lstStyle/>
          <a:p>
            <a:pPr>
              <a:spcAft>
                <a:spcPct val="0"/>
              </a:spcAft>
            </a:pPr>
            <a:r>
              <a:rPr lang="es-ES" noProof="0" dirty="0"/>
              <a:t>Tipos de organizaciones</a:t>
            </a:r>
          </a:p>
        </p:txBody>
      </p:sp>
      <p:sp>
        <p:nvSpPr>
          <p:cNvPr id="14339" name="TextBox 5"/>
          <p:cNvSpPr txBox="1">
            <a:spLocks noChangeArrowheads="1"/>
          </p:cNvSpPr>
          <p:nvPr/>
        </p:nvSpPr>
        <p:spPr bwMode="auto">
          <a:xfrm>
            <a:off x="7391400" y="5715000"/>
            <a:ext cx="2053767" cy="369332"/>
          </a:xfrm>
          <a:prstGeom prst="rect">
            <a:avLst/>
          </a:prstGeom>
          <a:noFill/>
          <a:ln w="9525">
            <a:noFill/>
            <a:miter lim="800000"/>
            <a:headEnd/>
            <a:tailEnd/>
          </a:ln>
        </p:spPr>
        <p:txBody>
          <a:bodyPr wrap="none">
            <a:spAutoFit/>
          </a:bodyPr>
          <a:lstStyle/>
          <a:p>
            <a:r>
              <a:rPr lang="es-ES" dirty="0">
                <a:solidFill>
                  <a:srgbClr val="002060"/>
                </a:solidFill>
                <a:latin typeface="Helvetica Neue"/>
              </a:rPr>
              <a:t>Continuación</a:t>
            </a:r>
            <a:r>
              <a:rPr lang="en-US" dirty="0">
                <a:solidFill>
                  <a:srgbClr val="002060"/>
                </a:solidFill>
                <a:latin typeface="Helvetica Neue"/>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381000"/>
            <a:ext cx="8686800" cy="609600"/>
          </a:xfrm>
        </p:spPr>
        <p:txBody>
          <a:bodyPr/>
          <a:lstStyle/>
          <a:p>
            <a:pPr>
              <a:spcAft>
                <a:spcPct val="0"/>
              </a:spcAft>
            </a:pPr>
            <a:r>
              <a:rPr lang="es-ES" noProof="0" dirty="0"/>
              <a:t>Factores que deben tenerse en cuenta para elegir un tipo de organización</a:t>
            </a:r>
          </a:p>
        </p:txBody>
      </p:sp>
      <p:sp>
        <p:nvSpPr>
          <p:cNvPr id="16386" name="Content Placeholder 2"/>
          <p:cNvSpPr>
            <a:spLocks noGrp="1"/>
          </p:cNvSpPr>
          <p:nvPr>
            <p:ph idx="1"/>
          </p:nvPr>
        </p:nvSpPr>
        <p:spPr>
          <a:xfrm>
            <a:off x="457200" y="1295400"/>
            <a:ext cx="8305800" cy="5181600"/>
          </a:xfrm>
        </p:spPr>
        <p:txBody>
          <a:bodyPr/>
          <a:lstStyle/>
          <a:p>
            <a:pPr>
              <a:buFont typeface="Arial" charset="0"/>
              <a:buNone/>
            </a:pPr>
            <a:endParaRPr lang="es-ES" sz="2000" noProof="0" dirty="0">
              <a:ea typeface="Helvetica Neue"/>
            </a:endParaRPr>
          </a:p>
          <a:p>
            <a:pPr lvl="1">
              <a:buFont typeface="Arial" charset="0"/>
              <a:buChar char="•"/>
            </a:pPr>
            <a:r>
              <a:rPr lang="es-ES" sz="2000" b="1" noProof="0" dirty="0"/>
              <a:t>Asuntos impositivos</a:t>
            </a:r>
            <a:r>
              <a:rPr lang="es-ES" sz="2000" noProof="0" dirty="0"/>
              <a:t>: los impuestos a las ganancias se pagan a través de declaraciones de impuestos personales, excepto en el caso de las corporaciones</a:t>
            </a:r>
          </a:p>
          <a:p>
            <a:pPr lvl="1">
              <a:buFont typeface="Arial" charset="0"/>
              <a:buChar char="•"/>
            </a:pPr>
            <a:r>
              <a:rPr lang="es-ES" sz="2000" b="1" noProof="0" dirty="0"/>
              <a:t>Responsabilidad y riesgo</a:t>
            </a:r>
            <a:r>
              <a:rPr lang="es-ES" sz="2000" noProof="0" dirty="0"/>
              <a:t>: la responsabilidad por los daños provocados a otras personas o a propiedades, o las disputas contractuales</a:t>
            </a:r>
          </a:p>
          <a:p>
            <a:pPr lvl="1">
              <a:buFont typeface="Arial" charset="0"/>
              <a:buChar char="•"/>
            </a:pPr>
            <a:r>
              <a:rPr lang="es-ES" sz="2000" b="1" noProof="0" dirty="0"/>
              <a:t>Administración</a:t>
            </a:r>
            <a:r>
              <a:rPr lang="es-ES" sz="2000" noProof="0" dirty="0"/>
              <a:t>: autoridad para la toma de decisiones</a:t>
            </a:r>
          </a:p>
          <a:p>
            <a:pPr lvl="1">
              <a:buFont typeface="Arial" charset="0"/>
              <a:buChar char="•"/>
            </a:pPr>
            <a:r>
              <a:rPr lang="es-ES" sz="2000" b="1" noProof="0" dirty="0"/>
              <a:t>Continuidad y capacidad de transferir la titularidad</a:t>
            </a:r>
            <a:r>
              <a:rPr lang="es-ES" sz="2000" noProof="0" dirty="0"/>
              <a:t>: el modo en que un negocio continúa sus operaciones y se vende a otros</a:t>
            </a:r>
            <a:endParaRPr lang="es-ES" sz="2000" b="1" noProof="0" dirty="0">
              <a:ea typeface="Helvetica Neue"/>
            </a:endParaRPr>
          </a:p>
          <a:p>
            <a:pPr lvl="1">
              <a:buFont typeface="Arial" charset="0"/>
              <a:buChar char="•"/>
            </a:pPr>
            <a:r>
              <a:rPr lang="es-ES" sz="2000" b="1" noProof="0" dirty="0"/>
              <a:t>Gastos y formalidades</a:t>
            </a:r>
            <a:r>
              <a:rPr lang="es-ES" sz="2000" noProof="0" dirty="0"/>
              <a:t>: los costos, la responsabilidad legal, el nivel de complejidad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381000"/>
            <a:ext cx="8229600" cy="609600"/>
          </a:xfrm>
        </p:spPr>
        <p:txBody>
          <a:bodyPr/>
          <a:lstStyle/>
          <a:p>
            <a:pPr>
              <a:spcAft>
                <a:spcPct val="0"/>
              </a:spcAft>
            </a:pPr>
            <a:r>
              <a:rPr lang="es-ES" noProof="0" dirty="0"/>
              <a:t>Tema para debate N.º 1: factores que determinan el tipo de organización</a:t>
            </a:r>
          </a:p>
        </p:txBody>
      </p:sp>
      <p:pic>
        <p:nvPicPr>
          <p:cNvPr id="18434" name="Picture 4" descr="Lápiz"/>
          <p:cNvPicPr>
            <a:picLocks noChangeAspect="1" noChangeArrowheads="1"/>
          </p:cNvPicPr>
          <p:nvPr/>
        </p:nvPicPr>
        <p:blipFill>
          <a:blip r:embed="rId3" cstate="print"/>
          <a:srcRect/>
          <a:stretch>
            <a:fillRect/>
          </a:stretch>
        </p:blipFill>
        <p:spPr bwMode="auto">
          <a:xfrm>
            <a:off x="0" y="2895600"/>
            <a:ext cx="1619250" cy="2714625"/>
          </a:xfrm>
          <a:prstGeom prst="rect">
            <a:avLst/>
          </a:prstGeom>
          <a:noFill/>
          <a:ln w="9525">
            <a:noFill/>
            <a:miter lim="800000"/>
            <a:headEnd/>
            <a:tailEnd/>
          </a:ln>
        </p:spPr>
      </p:pic>
      <p:sp>
        <p:nvSpPr>
          <p:cNvPr id="18435" name="Content Placeholder 2"/>
          <p:cNvSpPr txBox="1">
            <a:spLocks/>
          </p:cNvSpPr>
          <p:nvPr/>
        </p:nvSpPr>
        <p:spPr bwMode="auto">
          <a:xfrm>
            <a:off x="2039938" y="1646238"/>
            <a:ext cx="6923087" cy="2188291"/>
          </a:xfrm>
          <a:prstGeom prst="rect">
            <a:avLst/>
          </a:prstGeom>
          <a:noFill/>
          <a:ln w="9525">
            <a:noFill/>
            <a:miter lim="800000"/>
            <a:headEnd/>
            <a:tailEnd/>
          </a:ln>
        </p:spPr>
        <p:txBody>
          <a:bodyPr>
            <a:spAutoFit/>
          </a:bodyPr>
          <a:lstStyle/>
          <a:p>
            <a:pPr>
              <a:lnSpc>
                <a:spcPts val="3000"/>
              </a:lnSpc>
              <a:spcBef>
                <a:spcPct val="20000"/>
              </a:spcBef>
            </a:pPr>
            <a:endParaRPr lang="es-ES" sz="2800" dirty="0">
              <a:solidFill>
                <a:schemeClr val="tx2"/>
              </a:solidFill>
              <a:latin typeface="Calibri" pitchFamily="34" charset="0"/>
              <a:ea typeface="Geneva"/>
              <a:cs typeface="Calibri" pitchFamily="34" charset="0"/>
            </a:endParaRPr>
          </a:p>
          <a:p>
            <a:pPr>
              <a:lnSpc>
                <a:spcPts val="3000"/>
              </a:lnSpc>
              <a:spcBef>
                <a:spcPct val="20000"/>
              </a:spcBef>
            </a:pPr>
            <a:endParaRPr lang="es-ES" sz="2800" dirty="0">
              <a:solidFill>
                <a:schemeClr val="tx2"/>
              </a:solidFill>
              <a:latin typeface="Calibri" pitchFamily="34" charset="0"/>
              <a:ea typeface="Geneva"/>
              <a:cs typeface="Calibri" pitchFamily="34" charset="0"/>
            </a:endParaRPr>
          </a:p>
          <a:p>
            <a:pPr>
              <a:lnSpc>
                <a:spcPts val="3000"/>
              </a:lnSpc>
              <a:spcBef>
                <a:spcPct val="20000"/>
              </a:spcBef>
            </a:pPr>
            <a:r>
              <a:rPr lang="en-US" sz="2800" b="1" dirty="0">
                <a:solidFill>
                  <a:schemeClr val="tx2"/>
                </a:solidFill>
                <a:latin typeface="Calibri" pitchFamily="34" charset="0"/>
              </a:rPr>
              <a:t>¿</a:t>
            </a:r>
            <a:r>
              <a:rPr lang="es-ES" sz="2800" b="1" dirty="0">
                <a:solidFill>
                  <a:schemeClr val="tx2"/>
                </a:solidFill>
                <a:latin typeface="Calibri" pitchFamily="34" charset="0"/>
              </a:rPr>
              <a:t>Cuáles de los factores que determinan el tipo de organización tienen una mayor influencia sobre sus negocios</a:t>
            </a:r>
            <a:r>
              <a:rPr lang="en-US" sz="2800" b="1" dirty="0">
                <a:solidFill>
                  <a:schemeClr val="tx2"/>
                </a:solidFill>
                <a:latin typeface="Calibri" pitchFamily="34" charset="0"/>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381000"/>
            <a:ext cx="8229600" cy="609600"/>
          </a:xfrm>
        </p:spPr>
        <p:txBody>
          <a:bodyPr/>
          <a:lstStyle/>
          <a:p>
            <a:pPr>
              <a:spcAft>
                <a:spcPct val="0"/>
              </a:spcAft>
            </a:pPr>
            <a:r>
              <a:rPr lang="es-ES" noProof="0" dirty="0"/>
              <a:t>Negocio unipersonal</a:t>
            </a:r>
          </a:p>
        </p:txBody>
      </p:sp>
      <p:sp>
        <p:nvSpPr>
          <p:cNvPr id="20482" name="Content Placeholder 2"/>
          <p:cNvSpPr>
            <a:spLocks noGrp="1"/>
          </p:cNvSpPr>
          <p:nvPr>
            <p:ph idx="1"/>
          </p:nvPr>
        </p:nvSpPr>
        <p:spPr>
          <a:xfrm>
            <a:off x="457200" y="990600"/>
            <a:ext cx="8458200" cy="5257800"/>
          </a:xfrm>
        </p:spPr>
        <p:txBody>
          <a:bodyPr/>
          <a:lstStyle/>
          <a:p>
            <a:pPr>
              <a:buFont typeface="Arial" charset="0"/>
              <a:buNone/>
            </a:pPr>
            <a:r>
              <a:rPr lang="es-ES" noProof="0" dirty="0">
                <a:solidFill>
                  <a:schemeClr val="accent1"/>
                </a:solidFill>
              </a:rPr>
              <a:t>El negocio y el dueño son una misma entidad</a:t>
            </a:r>
          </a:p>
          <a:p>
            <a:pPr>
              <a:spcBef>
                <a:spcPts val="1200"/>
              </a:spcBef>
              <a:buFont typeface="Arial" charset="0"/>
              <a:buNone/>
            </a:pPr>
            <a:r>
              <a:rPr lang="es-ES" sz="2200" noProof="0" dirty="0"/>
              <a:t>Ventajas y desventajas</a:t>
            </a:r>
          </a:p>
          <a:p>
            <a:pPr lvl="1">
              <a:buFont typeface="Arial" charset="0"/>
              <a:buChar char="•"/>
            </a:pPr>
            <a:r>
              <a:rPr lang="es-ES" sz="2200" noProof="0" dirty="0"/>
              <a:t>El dueño tiene responsabilidad personal ilimitada</a:t>
            </a:r>
          </a:p>
          <a:p>
            <a:pPr lvl="1">
              <a:buFont typeface="Arial" charset="0"/>
              <a:buChar char="•"/>
            </a:pPr>
            <a:r>
              <a:rPr lang="es-ES" sz="2200" noProof="0" dirty="0"/>
              <a:t>Se beneficia del traspaso impositivo: declaración de </a:t>
            </a:r>
            <a:br>
              <a:rPr lang="es-ES" sz="2200" noProof="0" dirty="0"/>
            </a:br>
            <a:r>
              <a:rPr lang="es-ES" sz="2200" noProof="0" dirty="0"/>
              <a:t>impuestos personal</a:t>
            </a:r>
          </a:p>
          <a:p>
            <a:pPr lvl="1">
              <a:buFont typeface="Arial" charset="0"/>
              <a:buChar char="•"/>
            </a:pPr>
            <a:r>
              <a:rPr lang="es-ES" sz="2200" noProof="0" dirty="0"/>
              <a:t>El dueño controla el negocio</a:t>
            </a:r>
          </a:p>
          <a:p>
            <a:pPr lvl="1">
              <a:buFont typeface="Arial" charset="0"/>
              <a:buChar char="•"/>
            </a:pPr>
            <a:r>
              <a:rPr lang="es-ES" sz="2200" noProof="0" dirty="0"/>
              <a:t>Es el tipo de organización más sencillo</a:t>
            </a:r>
          </a:p>
          <a:p>
            <a:pPr lvl="1">
              <a:buFont typeface="Arial" charset="0"/>
              <a:buChar char="•"/>
            </a:pPr>
            <a:r>
              <a:rPr lang="es-ES" sz="2200" noProof="0" dirty="0"/>
              <a:t>Tiene el costo de formación más bajo</a:t>
            </a:r>
          </a:p>
          <a:p>
            <a:pPr lvl="1">
              <a:buFont typeface="Arial" charset="0"/>
              <a:buChar char="•"/>
            </a:pPr>
            <a:r>
              <a:rPr lang="es-ES" sz="2200" noProof="0" dirty="0"/>
              <a:t>Es la estructura adecuada para </a:t>
            </a:r>
            <a:br>
              <a:rPr lang="es-ES" sz="2200" noProof="0" dirty="0"/>
            </a:br>
            <a:r>
              <a:rPr lang="es-ES" sz="2200" noProof="0" dirty="0"/>
              <a:t>los pequeños negocios que inician </a:t>
            </a:r>
            <a:br>
              <a:rPr lang="es-ES" sz="2200" noProof="0" dirty="0"/>
            </a:br>
            <a:r>
              <a:rPr lang="es-ES" sz="2200" noProof="0" dirty="0"/>
              <a:t>sus operaciones</a:t>
            </a:r>
          </a:p>
          <a:p>
            <a:pPr lvl="1">
              <a:buFont typeface="Arial" charset="0"/>
              <a:buChar char="•"/>
            </a:pPr>
            <a:endParaRPr lang="es-ES" sz="2200" noProof="0" dirty="0">
              <a:ea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4600" y="3413657"/>
            <a:ext cx="2438400" cy="2678636"/>
          </a:xfrm>
          <a:prstGeom prst="rect">
            <a:avLst/>
          </a:prstGeom>
          <a:ln>
            <a:noFill/>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381000"/>
            <a:ext cx="8229600" cy="609600"/>
          </a:xfrm>
        </p:spPr>
        <p:txBody>
          <a:bodyPr/>
          <a:lstStyle/>
          <a:p>
            <a:pPr>
              <a:spcAft>
                <a:spcPct val="0"/>
              </a:spcAft>
            </a:pPr>
            <a:r>
              <a:rPr lang="es-ES" noProof="0" dirty="0"/>
              <a:t>Sociedad colectiva</a:t>
            </a:r>
          </a:p>
        </p:txBody>
      </p:sp>
      <p:sp>
        <p:nvSpPr>
          <p:cNvPr id="3" name="Content Placeholder 2"/>
          <p:cNvSpPr>
            <a:spLocks noGrp="1"/>
          </p:cNvSpPr>
          <p:nvPr>
            <p:ph idx="1"/>
          </p:nvPr>
        </p:nvSpPr>
        <p:spPr>
          <a:xfrm>
            <a:off x="457200" y="990600"/>
            <a:ext cx="8686800" cy="5257800"/>
          </a:xfrm>
        </p:spPr>
        <p:txBody>
          <a:bodyPr/>
          <a:lstStyle/>
          <a:p>
            <a:pPr marL="0" indent="0">
              <a:buFont typeface="Arial" pitchFamily="34" charset="0"/>
              <a:buNone/>
              <a:defRPr/>
            </a:pPr>
            <a:r>
              <a:rPr lang="es-ES" noProof="0" dirty="0">
                <a:solidFill>
                  <a:schemeClr val="accent1"/>
                </a:solidFill>
              </a:rPr>
              <a:t>Asociación comercial de dos o más personas.</a:t>
            </a:r>
          </a:p>
          <a:p>
            <a:pPr>
              <a:spcBef>
                <a:spcPts val="1200"/>
              </a:spcBef>
              <a:buFont typeface="Arial" pitchFamily="34" charset="0"/>
              <a:buNone/>
              <a:defRPr/>
            </a:pPr>
            <a:r>
              <a:rPr lang="es-ES" sz="2400" noProof="0" dirty="0"/>
              <a:t>Ventajas y desventajas</a:t>
            </a:r>
          </a:p>
          <a:p>
            <a:pPr lvl="1">
              <a:defRPr/>
            </a:pPr>
            <a:r>
              <a:rPr lang="es-ES" sz="2400" noProof="0" dirty="0"/>
              <a:t>Los dueños tienen responsabilidad </a:t>
            </a:r>
            <a:br>
              <a:rPr lang="es-ES" sz="2400" noProof="0" dirty="0"/>
            </a:br>
            <a:r>
              <a:rPr lang="es-ES" sz="2400" noProof="0" dirty="0"/>
              <a:t>personal</a:t>
            </a:r>
          </a:p>
          <a:p>
            <a:pPr lvl="1">
              <a:defRPr/>
            </a:pPr>
            <a:r>
              <a:rPr lang="es-ES" sz="2400" noProof="0" dirty="0"/>
              <a:t>Se beneficia del traspaso impositivo</a:t>
            </a:r>
          </a:p>
          <a:p>
            <a:pPr lvl="1">
              <a:defRPr/>
            </a:pPr>
            <a:r>
              <a:rPr lang="es-ES" sz="2400" noProof="0" dirty="0"/>
              <a:t>El riesgo y los costos se comparten</a:t>
            </a:r>
          </a:p>
          <a:p>
            <a:pPr lvl="1">
              <a:defRPr/>
            </a:pPr>
            <a:r>
              <a:rPr lang="es-ES" sz="2400" noProof="0" dirty="0"/>
              <a:t>Su formación es sencilla y los </a:t>
            </a:r>
            <a:br>
              <a:rPr lang="es-ES" sz="2400" noProof="0" dirty="0"/>
            </a:br>
            <a:r>
              <a:rPr lang="es-ES" sz="2400" noProof="0" dirty="0"/>
              <a:t>costos son bajos</a:t>
            </a:r>
          </a:p>
          <a:p>
            <a:pPr marL="0" indent="0" algn="ctr">
              <a:spcBef>
                <a:spcPts val="1800"/>
              </a:spcBef>
              <a:buFont typeface="Arial" pitchFamily="34" charset="0"/>
              <a:buNone/>
              <a:defRPr/>
            </a:pPr>
            <a:r>
              <a:rPr lang="es-ES" sz="2800" noProof="0" dirty="0">
                <a:solidFill>
                  <a:schemeClr val="tx1"/>
                </a:solidFill>
              </a:rPr>
              <a:t>Creación de un</a:t>
            </a:r>
            <a:br>
              <a:rPr lang="es-ES" sz="2800" noProof="0" dirty="0"/>
            </a:br>
            <a:r>
              <a:rPr lang="es-ES" sz="3600" noProof="0" dirty="0">
                <a:solidFill>
                  <a:schemeClr val="tx1"/>
                </a:solidFill>
              </a:rPr>
              <a:t>contrato de sociedad</a:t>
            </a:r>
          </a:p>
          <a:p>
            <a:pPr lvl="1">
              <a:defRPr/>
            </a:pPr>
            <a:endParaRPr lang="es-ES" noProof="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3200" y="1833488"/>
            <a:ext cx="2133600" cy="3187849"/>
          </a:xfrm>
          <a:prstGeom prst="rect">
            <a:avLst/>
          </a:prstGeom>
          <a:noFill/>
          <a:ln>
            <a:solidFill>
              <a:schemeClr val="tx1"/>
            </a:solidFill>
          </a:ln>
          <a:effec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 - &amp;quot;Welcome&amp;quot;&quot;/&gt;&lt;property id=&quot;20307&quot; value=&quot;257&quot;/&gt;&lt;/object&gt;&lt;object type=&quot;3&quot; unique_id=&quot;10006&quot;&gt;&lt;property id=&quot;20148&quot; value=&quot;5&quot;/&gt;&lt;property id=&quot;20300&quot; value=&quot;Slide 3 - &amp;quot;Purpose&amp;quot;&quot;/&gt;&lt;property id=&quot;20307&quot; value=&quot;258&quot;/&gt;&lt;/object&gt;&lt;object type=&quot;3&quot; unique_id=&quot;10007&quot;&gt;&lt;property id=&quot;20148&quot; value=&quot;5&quot;/&gt;&lt;property id=&quot;20300&quot; value=&quot;Slide 4 - &amp;quot;Objectives&amp;quot;&quot;/&gt;&lt;property id=&quot;20307&quot; value=&quot;259&quot;/&gt;&lt;/object&gt;&lt;object type=&quot;3&quot; unique_id=&quot;10008&quot;&gt;&lt;property id=&quot;20148&quot; value=&quot;5&quot;/&gt;&lt;property id=&quot;20300&quot; value=&quot;Slide 5 - &amp;quot;Objectives&amp;quot;&quot;/&gt;&lt;property id=&quot;20307&quot; value=&quot;298&quot;/&gt;&lt;/object&gt;&lt;object type=&quot;3&quot; unique_id=&quot;10009&quot;&gt;&lt;property id=&quot;20148&quot; value=&quot;5&quot;/&gt;&lt;property id=&quot;20300&quot; value=&quot;Slide 6 - &amp;quot;Pre-Test&amp;quot;&quot;/&gt;&lt;property id=&quot;20307&quot; value=&quot;260&quot;/&gt;&lt;/object&gt;&lt;object type=&quot;3&quot; unique_id=&quot;10010&quot;&gt;&lt;property id=&quot;20148&quot; value=&quot;5&quot;/&gt;&lt;property id=&quot;20300&quot; value=&quot;Slide 7 - &amp;quot;Banks Defined&amp;quot;&quot;/&gt;&lt;property id=&quot;20307&quot; value=&quot;261&quot;/&gt;&lt;/object&gt;&lt;object type=&quot;3&quot; unique_id=&quot;10011&quot;&gt;&lt;property id=&quot;20148&quot; value=&quot;5&quot;/&gt;&lt;property id=&quot;20300&quot; value=&quot;Slide 8 - &amp;quot;Banks Defined&amp;quot;&quot;/&gt;&lt;property id=&quot;20307&quot; value=&quot;299&quot;/&gt;&lt;/object&gt;&lt;object type=&quot;3&quot; unique_id=&quot;10012&quot;&gt;&lt;property id=&quot;20148&quot; value=&quot;5&quot;/&gt;&lt;property id=&quot;20300&quot; value=&quot;Slide 9 - &amp;quot;Reasons to Keep Money in a Bank&amp;quot;&quot;/&gt;&lt;property id=&quot;20307&quot; value=&quot;266&quot;/&gt;&lt;/object&gt;&lt;object type=&quot;3&quot; unique_id=&quot;10013&quot;&gt;&lt;property id=&quot;20148&quot; value=&quot;5&quot;/&gt;&lt;property id=&quot;20300&quot; value=&quot;Slide 10 - &amp;quot;Insured Depository Financial Institutions&amp;quot;&quot;/&gt;&lt;property id=&quot;20307&quot; value=&quot;267&quot;/&gt;&lt;/object&gt;&lt;object type=&quot;3&quot; unique_id=&quot;10014&quot;&gt;&lt;property id=&quot;20148&quot; value=&quot;5&quot;/&gt;&lt;property id=&quot;20300&quot; value=&quot;Slide 11 - &amp;quot;Insured Depository Financial Institutions&amp;quot;&quot;/&gt;&lt;property id=&quot;20307&quot; value=&quot;300&quot;/&gt;&lt;/object&gt;&lt;object type=&quot;3&quot; unique_id=&quot;10015&quot;&gt;&lt;property id=&quot;20148&quot; value=&quot;5&quot;/&gt;&lt;property id=&quot;20300&quot; value=&quot;Slide 12 - &amp;quot;Opening &amp;amp; Maintaining a Bank Account&amp;quot;&quot;/&gt;&lt;property id=&quot;20307&quot; value=&quot;268&quot;/&gt;&lt;/object&gt;&lt;object type=&quot;3&quot; unique_id=&quot;10016&quot;&gt;&lt;property id=&quot;20148&quot; value=&quot;5&quot;/&gt;&lt;property id=&quot;20300&quot; value=&quot;Slide 13 - &amp;quot;Opening a Bank Account&amp;quot;&quot;/&gt;&lt;property id=&quot;20307&quot; value=&quot;269&quot;/&gt;&lt;/object&gt;&lt;object type=&quot;3&quot; unique_id=&quot;10017&quot;&gt;&lt;property id=&quot;20148&quot; value=&quot;5&quot;/&gt;&lt;property id=&quot;20300&quot; value=&quot;Slide 14 - &amp;quot;Opening a Bank Account&amp;quot;&quot;/&gt;&lt;property id=&quot;20307&quot; value=&quot;301&quot;/&gt;&lt;/object&gt;&lt;object type=&quot;3&quot; unique_id=&quot;10018&quot;&gt;&lt;property id=&quot;20148&quot; value=&quot;5&quot;/&gt;&lt;property id=&quot;20300&quot; value=&quot;Slide 15 - &amp;quot;Deposit&amp;quot;&quot;/&gt;&lt;property id=&quot;20307&quot; value=&quot;270&quot;/&gt;&lt;/object&gt;&lt;object type=&quot;3&quot; unique_id=&quot;10019&quot;&gt;&lt;property id=&quot;20148&quot; value=&quot;5&quot;/&gt;&lt;property id=&quot;20300&quot; value=&quot;Slide 16 - &amp;quot;Deposit&amp;quot;&quot;/&gt;&lt;property id=&quot;20307&quot; value=&quot;302&quot;/&gt;&lt;/object&gt;&lt;object type=&quot;3&quot; unique_id=&quot;10020&quot;&gt;&lt;property id=&quot;20148&quot; value=&quot;5&quot;/&gt;&lt;property id=&quot;20300&quot; value=&quot;Slide 17 - &amp;quot;Balance&amp;quot;&quot;/&gt;&lt;property id=&quot;20307&quot; value=&quot;271&quot;/&gt;&lt;/object&gt;&lt;object type=&quot;3&quot; unique_id=&quot;10021&quot;&gt;&lt;property id=&quot;20148&quot; value=&quot;5&quot;/&gt;&lt;property id=&quot;20300&quot; value=&quot;Slide 18 - &amp;quot;Withdrawal&amp;quot;&quot;/&gt;&lt;property id=&quot;20307&quot; value=&quot;272&quot;/&gt;&lt;/object&gt;&lt;object type=&quot;3&quot; unique_id=&quot;10022&quot;&gt;&lt;property id=&quot;20148&quot; value=&quot;5&quot;/&gt;&lt;property id=&quot;20300&quot; value=&quot;Slide 19 - &amp;quot;Balance After Withdrawal&amp;quot;&quot;/&gt;&lt;property id=&quot;20307&quot; value=&quot;273&quot;/&gt;&lt;/object&gt;&lt;object type=&quot;3&quot; unique_id=&quot;10023&quot;&gt;&lt;property id=&quot;20148&quot; value=&quot;5&quot;/&gt;&lt;property id=&quot;20300&quot; value=&quot;Slide 20 - &amp;quot;Fees&amp;quot;&quot;/&gt;&lt;property id=&quot;20307&quot; value=&quot;274&quot;/&gt;&lt;/object&gt;&lt;object type=&quot;3&quot; unique_id=&quot;10024&quot;&gt;&lt;property id=&quot;20148&quot; value=&quot;5&quot;/&gt;&lt;property id=&quot;20300&quot; value=&quot;Slide 21 - &amp;quot;Balance After Fees Charged&amp;quot;&quot;/&gt;&lt;property id=&quot;20307&quot; value=&quot;275&quot;/&gt;&lt;/object&gt;&lt;object type=&quot;3&quot; unique_id=&quot;10025&quot;&gt;&lt;property id=&quot;20148&quot; value=&quot;5&quot;/&gt;&lt;property id=&quot;20300&quot; value=&quot;Slide 22 - &amp;quot;Bank vs. Check-Cashing Services&amp;quot;&quot;/&gt;&lt;property id=&quot;20307&quot; value=&quot;276&quot;/&gt;&lt;/object&gt;&lt;object type=&quot;3&quot; unique_id=&quot;10026&quot;&gt;&lt;property id=&quot;20148&quot; value=&quot;5&quot;/&gt;&lt;property id=&quot;20300&quot; value=&quot;Slide 23 - &amp;quot;Additional Benefits of a Bank&amp;quot;&quot;/&gt;&lt;property id=&quot;20307&quot; value=&quot;277&quot;/&gt;&lt;/object&gt;&lt;object type=&quot;3&quot; unique_id=&quot;10027&quot;&gt;&lt;property id=&quot;20148&quot; value=&quot;5&quot;/&gt;&lt;property id=&quot;20300&quot; value=&quot;Slide 24 - &amp;quot;Additional Benefits of a Bank&amp;quot;&quot;/&gt;&lt;property id=&quot;20307&quot; value=&quot;303&quot;/&gt;&lt;/object&gt;&lt;object type=&quot;3&quot; unique_id=&quot;10028&quot;&gt;&lt;property id=&quot;20148&quot; value=&quot;5&quot;/&gt;&lt;property id=&quot;20300&quot; value=&quot;Slide 25 - &amp;quot;Additional Benefits of a Bank&amp;quot;&quot;/&gt;&lt;property id=&quot;20307&quot; value=&quot;304&quot;/&gt;&lt;/object&gt;&lt;object type=&quot;3&quot; unique_id=&quot;10029&quot;&gt;&lt;property id=&quot;20148&quot; value=&quot;5&quot;/&gt;&lt;property id=&quot;20300&quot; value=&quot;Slide 26 - &amp;quot;Interest&amp;quot;&quot;/&gt;&lt;property id=&quot;20307&quot; value=&quot;278&quot;/&gt;&lt;/object&gt;&lt;object type=&quot;3&quot; unique_id=&quot;10030&quot;&gt;&lt;property id=&quot;20148&quot; value=&quot;5&quot;/&gt;&lt;property id=&quot;20300&quot; value=&quot;Slide 27 - &amp;quot;Balance With Interest&amp;quot;&quot;/&gt;&lt;property id=&quot;20307&quot; value=&quot;279&quot;/&gt;&lt;/object&gt;&lt;object type=&quot;3&quot; unique_id=&quot;10031&quot;&gt;&lt;property id=&quot;20148&quot; value=&quot;5&quot;/&gt;&lt;property id=&quot;20300&quot; value=&quot;Slide 28 - &amp;quot;Activity 1: Making Deposits and Withdrawals&amp;quot;&quot;/&gt;&lt;property id=&quot;20307&quot; value=&quot;262&quot;/&gt;&lt;/object&gt;&lt;object type=&quot;3&quot; unique_id=&quot;10032&quot;&gt;&lt;property id=&quot;20148&quot; value=&quot;5&quot;/&gt;&lt;property id=&quot;20300&quot; value=&quot;Slide 29 - &amp;quot;Deposit Accounts&amp;quot;&quot;/&gt;&lt;property id=&quot;20307&quot; value=&quot;280&quot;/&gt;&lt;/object&gt;&lt;object type=&quot;3&quot; unique_id=&quot;10033&quot;&gt;&lt;property id=&quot;20148&quot; value=&quot;5&quot;/&gt;&lt;property id=&quot;20300&quot; value=&quot;Slide 30 - &amp;quot;Deposit Accounts&amp;quot;&quot;/&gt;&lt;property id=&quot;20307&quot; value=&quot;305&quot;/&gt;&lt;/object&gt;&lt;object type=&quot;3&quot; unique_id=&quot;10034&quot;&gt;&lt;property id=&quot;20148&quot; value=&quot;5&quot;/&gt;&lt;property id=&quot;20300&quot; value=&quot;Slide 31 - &amp;quot;Deposit Accounts&amp;quot;&quot;/&gt;&lt;property id=&quot;20307&quot; value=&quot;306&quot;/&gt;&lt;/object&gt;&lt;object type=&quot;3&quot; unique_id=&quot;10035&quot;&gt;&lt;property id=&quot;20148&quot; value=&quot;5&quot;/&gt;&lt;property id=&quot;20300&quot; value=&quot;Slide 32 - &amp;quot;Non-Deposit Accounts&amp;quot;&quot;/&gt;&lt;property id=&quot;20307&quot; value=&quot;281&quot;/&gt;&lt;/object&gt;&lt;object type=&quot;3&quot; unique_id=&quot;10036&quot;&gt;&lt;property id=&quot;20148&quot; value=&quot;5&quot;/&gt;&lt;property id=&quot;20300&quot; value=&quot;Slide 33 - &amp;quot;Common Banking Services&amp;quot;&quot;/&gt;&lt;property id=&quot;20307&quot; value=&quot;282&quot;/&gt;&lt;/object&gt;&lt;object type=&quot;3&quot; unique_id=&quot;10037&quot;&gt;&lt;property id=&quot;20148&quot; value=&quot;5&quot;/&gt;&lt;property id=&quot;20300&quot; value=&quot;Slide 34 - &amp;quot;Activity 2: Name That Service&amp;quot;&quot;/&gt;&lt;property id=&quot;20307&quot; value=&quot;284&quot;/&gt;&lt;/object&gt;&lt;object type=&quot;3&quot; unique_id=&quot;10038&quot;&gt;&lt;property id=&quot;20148&quot; value=&quot;5&quot;/&gt;&lt;property id=&quot;20300&quot; value=&quot;Slide 35 - &amp;quot;Money Transfer and Remittances&amp;quot;&quot;/&gt;&lt;property id=&quot;20307&quot; value=&quot;283&quot;/&gt;&lt;/object&gt;&lt;object type=&quot;3&quot; unique_id=&quot;10039&quot;&gt;&lt;property id=&quot;20148&quot; value=&quot;5&quot;/&gt;&lt;property id=&quot;20300&quot; value=&quot;Slide 36 - &amp;quot;Money Transfer and Remittances&amp;quot;&quot;/&gt;&lt;property id=&quot;20307&quot; value=&quot;307&quot;/&gt;&lt;/object&gt;&lt;object type=&quot;3&quot; unique_id=&quot;10040&quot;&gt;&lt;property id=&quot;20148&quot; value=&quot;5&quot;/&gt;&lt;property id=&quot;20300&quot; value=&quot;Slide 37 - &amp;quot;Money Transfer and Remittances&amp;quot;&quot;/&gt;&lt;property id=&quot;20307&quot; value=&quot;309&quot;/&gt;&lt;/object&gt;&lt;object type=&quot;3&quot; unique_id=&quot;10041&quot;&gt;&lt;property id=&quot;20148&quot; value=&quot;5&quot;/&gt;&lt;property id=&quot;20300&quot; value=&quot;Slide 38 - &amp;quot;Money Transfer and Remittances&amp;quot;&quot;/&gt;&lt;property id=&quot;20307&quot; value=&quot;310&quot;/&gt;&lt;/object&gt;&lt;object type=&quot;3&quot; unique_id=&quot;10042&quot;&gt;&lt;property id=&quot;20148&quot; value=&quot;5&quot;/&gt;&lt;property id=&quot;20300&quot; value=&quot;Slide 39 - &amp;quot;Money Transfer and Remittances&amp;quot;&quot;/&gt;&lt;property id=&quot;20307&quot; value=&quot;308&quot;/&gt;&lt;/object&gt;&lt;object type=&quot;3&quot; unique_id=&quot;10043&quot;&gt;&lt;property id=&quot;20148&quot; value=&quot;5&quot;/&gt;&lt;property id=&quot;20300&quot; value=&quot;Slide 40 - &amp;quot;Money Transfer and Remittances&amp;quot;&quot;/&gt;&lt;property id=&quot;20307&quot; value=&quot;311&quot;/&gt;&lt;/object&gt;&lt;object type=&quot;3&quot; unique_id=&quot;10044&quot;&gt;&lt;property id=&quot;20148&quot; value=&quot;5&quot;/&gt;&lt;property id=&quot;20300&quot; value=&quot;Slide 41 - &amp;quot;Money Transfer and Remittances&amp;quot;&quot;/&gt;&lt;property id=&quot;20307&quot; value=&quot;312&quot;/&gt;&lt;/object&gt;&lt;object type=&quot;3&quot; unique_id=&quot;10045&quot;&gt;&lt;property id=&quot;20148&quot; value=&quot;5&quot;/&gt;&lt;property id=&quot;20300&quot; value=&quot;Slide 42 - &amp;quot;ATMs&amp;quot;&quot;/&gt;&lt;property id=&quot;20307&quot; value=&quot;313&quot;/&gt;&lt;/object&gt;&lt;object type=&quot;3&quot; unique_id=&quot;10046&quot;&gt;&lt;property id=&quot;20148&quot; value=&quot;5&quot;/&gt;&lt;property id=&quot;20300&quot; value=&quot;Slide 43 - &amp;quot;ATMs&amp;quot;&quot;/&gt;&lt;property id=&quot;20307&quot; value=&quot;285&quot;/&gt;&lt;/object&gt;&lt;object type=&quot;3&quot; unique_id=&quot;10047&quot;&gt;&lt;property id=&quot;20148&quot; value=&quot;5&quot;/&gt;&lt;property id=&quot;20300&quot; value=&quot;Slide 44 - &amp;quot;Telephone and Online Banking&amp;quot;&quot;/&gt;&lt;property id=&quot;20307&quot; value=&quot;286&quot;/&gt;&lt;/object&gt;&lt;object type=&quot;3&quot; unique_id=&quot;10048&quot;&gt;&lt;property id=&quot;20148&quot; value=&quot;5&quot;/&gt;&lt;property id=&quot;20300&quot; value=&quot;Slide 45 - &amp;quot;Money Order&amp;quot;&quot;/&gt;&lt;property id=&quot;20307&quot; value=&quot;287&quot;/&gt;&lt;/object&gt;&lt;object type=&quot;3&quot; unique_id=&quot;10049&quot;&gt;&lt;property id=&quot;20148&quot; value=&quot;5&quot;/&gt;&lt;property id=&quot;20300&quot; value=&quot;Slide 46 - &amp;quot;Money Order&amp;quot;&quot;/&gt;&lt;property id=&quot;20307&quot; value=&quot;314&quot;/&gt;&lt;/object&gt;&lt;object type=&quot;3&quot; unique_id=&quot;10050&quot;&gt;&lt;property id=&quot;20148&quot; value=&quot;5&quot;/&gt;&lt;property id=&quot;20300&quot; value=&quot;Slide 47 - &amp;quot;Money Order&amp;quot;&quot;/&gt;&lt;property id=&quot;20307&quot; value=&quot;315&quot;/&gt;&lt;/object&gt;&lt;object type=&quot;3&quot; unique_id=&quot;10051&quot;&gt;&lt;property id=&quot;20148&quot; value=&quot;5&quot;/&gt;&lt;property id=&quot;20300&quot; value=&quot;Slide 48 - &amp;quot;Direct Deposit&amp;quot;&quot;/&gt;&lt;property id=&quot;20307&quot; value=&quot;288&quot;/&gt;&lt;/object&gt;&lt;object type=&quot;3&quot; unique_id=&quot;10052&quot;&gt;&lt;property id=&quot;20148&quot; value=&quot;5&quot;/&gt;&lt;property id=&quot;20300&quot; value=&quot;Slide 49 - &amp;quot;Direct Deposit&amp;quot;&quot;/&gt;&lt;property id=&quot;20307&quot; value=&quot;316&quot;/&gt;&lt;/object&gt;&lt;object type=&quot;3&quot; unique_id=&quot;10053&quot;&gt;&lt;property id=&quot;20148&quot; value=&quot;5&quot;/&gt;&lt;property id=&quot;20300&quot; value=&quot;Slide 50 - &amp;quot;Direct Deposit&amp;quot;&quot;/&gt;&lt;property id=&quot;20307&quot; value=&quot;317&quot;/&gt;&lt;/object&gt;&lt;object type=&quot;3&quot; unique_id=&quot;10054&quot;&gt;&lt;property id=&quot;20148&quot; value=&quot;5&quot;/&gt;&lt;property id=&quot;20300&quot; value=&quot;Slide 51 - &amp;quot;Debit vs. Credit Card&amp;quot;&quot;/&gt;&lt;property id=&quot;20307&quot; value=&quot;289&quot;/&gt;&lt;/object&gt;&lt;object type=&quot;3&quot; unique_id=&quot;10055&quot;&gt;&lt;property id=&quot;20148&quot; value=&quot;5&quot;/&gt;&lt;property id=&quot;20300&quot; value=&quot;Slide 52 - &amp;quot;Debit Card&amp;quot;&quot;/&gt;&lt;property id=&quot;20307&quot; value=&quot;290&quot;/&gt;&lt;/object&gt;&lt;object type=&quot;3&quot; unique_id=&quot;10056&quot;&gt;&lt;property id=&quot;20148&quot; value=&quot;5&quot;/&gt;&lt;property id=&quot;20300&quot; value=&quot;Slide 53 - &amp;quot;Debit Card&amp;quot;&quot;/&gt;&lt;property id=&quot;20307&quot; value=&quot;318&quot;/&gt;&lt;/object&gt;&lt;object type=&quot;3&quot; unique_id=&quot;10057&quot;&gt;&lt;property id=&quot;20148&quot; value=&quot;5&quot;/&gt;&lt;property id=&quot;20300&quot; value=&quot;Slide 54 - &amp;quot;Debit Card&amp;quot;&quot;/&gt;&lt;property id=&quot;20307&quot; value=&quot;319&quot;/&gt;&lt;/object&gt;&lt;object type=&quot;3&quot; unique_id=&quot;10058&quot;&gt;&lt;property id=&quot;20148&quot; value=&quot;5&quot;/&gt;&lt;property id=&quot;20300&quot; value=&quot;Slide 55 - &amp;quot;Stored Value Card&amp;quot;&quot;/&gt;&lt;property id=&quot;20307&quot; value=&quot;291&quot;/&gt;&lt;/object&gt;&lt;object type=&quot;3&quot; unique_id=&quot;10059&quot;&gt;&lt;property id=&quot;20148&quot; value=&quot;5&quot;/&gt;&lt;property id=&quot;20300&quot; value=&quot;Slide 56 - &amp;quot;Stored Value Card&amp;quot;&quot;/&gt;&lt;property id=&quot;20307&quot; value=&quot;320&quot;/&gt;&lt;/object&gt;&lt;object type=&quot;3&quot; unique_id=&quot;10060&quot;&gt;&lt;property id=&quot;20148&quot; value=&quot;5&quot;/&gt;&lt;property id=&quot;20300&quot; value=&quot;Slide 57 - &amp;quot;Privacy Notices&amp;quot;&quot;/&gt;&lt;property id=&quot;20307&quot; value=&quot;292&quot;/&gt;&lt;/object&gt;&lt;object type=&quot;3&quot; unique_id=&quot;10061&quot;&gt;&lt;property id=&quot;20148&quot; value=&quot;5&quot;/&gt;&lt;property id=&quot;20300&quot; value=&quot;Slide 58 - &amp;quot;Privacy Notices&amp;quot;&quot;/&gt;&lt;property id=&quot;20307&quot; value=&quot;321&quot;/&gt;&lt;/object&gt;&lt;object type=&quot;3&quot; unique_id=&quot;10062&quot;&gt;&lt;property id=&quot;20148&quot; value=&quot;5&quot;/&gt;&lt;property id=&quot;20300&quot; value=&quot;Slide 59 - &amp;quot;Opting Out&amp;quot;&quot;/&gt;&lt;property id=&quot;20307&quot; value=&quot;293&quot;/&gt;&lt;/object&gt;&lt;object type=&quot;3&quot; unique_id=&quot;10063&quot;&gt;&lt;property id=&quot;20148&quot; value=&quot;5&quot;/&gt;&lt;property id=&quot;20300&quot; value=&quot;Slide 60 - &amp;quot;Opting Out&amp;quot;&quot;/&gt;&lt;property id=&quot;20307&quot; value=&quot;294&quot;/&gt;&lt;/object&gt;&lt;object type=&quot;3&quot; unique_id=&quot;10064&quot;&gt;&lt;property id=&quot;20148&quot; value=&quot;5&quot;/&gt;&lt;property id=&quot;20300&quot; value=&quot;Slide 63 - &amp;quot;Important Bank Employees&amp;quot;&quot;/&gt;&lt;property id=&quot;20307&quot; value=&quot;295&quot;/&gt;&lt;/object&gt;&lt;object type=&quot;3&quot; unique_id=&quot;10065&quot;&gt;&lt;property id=&quot;20148&quot; value=&quot;5&quot;/&gt;&lt;property id=&quot;20300&quot; value=&quot;Slide 64 - &amp;quot;Activity 3: Bank Employee Role Play&amp;quot;&quot;/&gt;&lt;property id=&quot;20307&quot; value=&quot;297&quot;/&gt;&lt;/object&gt;&lt;object type=&quot;3&quot; unique_id=&quot;10066&quot;&gt;&lt;property id=&quot;20148&quot; value=&quot;5&quot;/&gt;&lt;property id=&quot;20300&quot; value=&quot;Slide 65 - &amp;quot;Points to Remember&amp;quot;&quot;/&gt;&lt;property id=&quot;20307&quot; value=&quot;296&quot;/&gt;&lt;/object&gt;&lt;object type=&quot;3&quot; unique_id=&quot;10067&quot;&gt;&lt;property id=&quot;20148&quot; value=&quot;5&quot;/&gt;&lt;property id=&quot;20300&quot; value=&quot;Slide 66 - &amp;quot;Post-Test&amp;quot;&quot;/&gt;&lt;property id=&quot;20307&quot; value=&quot;263&quot;/&gt;&lt;/object&gt;&lt;object type=&quot;3&quot; unique_id=&quot;10068&quot;&gt;&lt;property id=&quot;20148&quot; value=&quot;5&quot;/&gt;&lt;property id=&quot;20300&quot; value=&quot;Slide 67 - &amp;quot;Conclusion&amp;quot;&quot;/&gt;&lt;property id=&quot;20307&quot; value=&quot;264&quot;/&gt;&lt;/object&gt;&lt;object type=&quot;3&quot; unique_id=&quot;10069&quot;&gt;&lt;property id=&quot;20148&quot; value=&quot;5&quot;/&gt;&lt;property id=&quot;20300&quot; value=&quot;Slide 68 - &amp;quot;Conclusion&amp;quot;&quot;/&gt;&lt;property id=&quot;20307&quot; value=&quot;265&quot;/&gt;&lt;/object&gt;&lt;object type=&quot;3&quot; unique_id=&quot;10614&quot;&gt;&lt;property id=&quot;20148&quot; value=&quot;5&quot;/&gt;&lt;property id=&quot;20300&quot; value=&quot;Slide 61 - &amp;quot;Privacy Laws&amp;quot;&quot;/&gt;&lt;property id=&quot;20307&quot; value=&quot;322&quot;/&gt;&lt;/object&gt;&lt;object type=&quot;3&quot; unique_id=&quot;10615&quot;&gt;&lt;property id=&quot;20148&quot; value=&quot;5&quot;/&gt;&lt;property id=&quot;20300&quot; value=&quot;Slide 62 - &amp;quot;Privacy Laws&amp;quot;&quot;/&gt;&lt;property id=&quot;20307&quot; value=&quot;323&quot;/&gt;&lt;/object&gt;&lt;/object&gt;&lt;/object&gt;&lt;/database&gt;"/>
  <p:tag name="SECTOMILLISECCONVERTED" val="1"/>
  <p:tag name="ISPRING_RESOURCE_PATHS_HASH_2" val="6d97ab3e8593144724edf3bc3f9b2739ab3bd8d"/>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2BE5A30C1776C489351801CE1E06059" ma:contentTypeVersion="0" ma:contentTypeDescription="Create a new document." ma:contentTypeScope="" ma:versionID="f18f4ddc0d1076d1a76ed5372cca9fe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5F05BE-32CC-482D-9D81-71933098D2AF}">
  <ds:schemaRefs>
    <ds:schemaRef ds:uri="http://purl.org/dc/dcmitype/"/>
    <ds:schemaRef ds:uri="http://www.w3.org/XML/1998/namespace"/>
    <ds:schemaRef ds:uri="http://schemas.microsoft.com/office/2006/documentManagement/types"/>
    <ds:schemaRef ds:uri="http://schemas.microsoft.com/office/2006/metadata/properties"/>
    <ds:schemaRef ds:uri="http://schemas.microsoft.com/office/infopath/2007/PartnerControls"/>
    <ds:schemaRef ds:uri="http://purl.org/dc/elements/1.1/"/>
    <ds:schemaRef ds:uri="http://purl.org/dc/terms/"/>
    <ds:schemaRef ds:uri="http://schemas.openxmlformats.org/package/2006/metadata/core-properties"/>
  </ds:schemaRefs>
</ds:datastoreItem>
</file>

<file path=customXml/itemProps2.xml><?xml version="1.0" encoding="utf-8"?>
<ds:datastoreItem xmlns:ds="http://schemas.openxmlformats.org/officeDocument/2006/customXml" ds:itemID="{DDF37692-9840-4A05-A546-AA8C9B2CC8DC}">
  <ds:schemaRefs>
    <ds:schemaRef ds:uri="http://schemas.microsoft.com/sharepoint/v3/contenttype/forms"/>
  </ds:schemaRefs>
</ds:datastoreItem>
</file>

<file path=customXml/itemProps3.xml><?xml version="1.0" encoding="utf-8"?>
<ds:datastoreItem xmlns:ds="http://schemas.openxmlformats.org/officeDocument/2006/customXml" ds:itemID="{5742E23D-888F-4C50-BE2B-F4C6B93561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784</Words>
  <Application>Microsoft Office PowerPoint</Application>
  <PresentationFormat>On-screen Show (4:3)</PresentationFormat>
  <Paragraphs>131</Paragraphs>
  <Slides>19</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ＭＳ Ｐゴシック</vt:lpstr>
      <vt:lpstr>Arial</vt:lpstr>
      <vt:lpstr>Calibri</vt:lpstr>
      <vt:lpstr>Garamond</vt:lpstr>
      <vt:lpstr>Geneva</vt:lpstr>
      <vt:lpstr>Helvetica Neue</vt:lpstr>
      <vt:lpstr>Times New Roman</vt:lpstr>
      <vt:lpstr>Office Theme</vt:lpstr>
      <vt:lpstr>PowerPoint Presentation</vt:lpstr>
      <vt:lpstr>La bienvenida</vt:lpstr>
      <vt:lpstr>Objetivos</vt:lpstr>
      <vt:lpstr>Formulario de evaluación</vt:lpstr>
      <vt:lpstr>Tipos de organizaciones</vt:lpstr>
      <vt:lpstr>Factores que deben tenerse en cuenta para elegir un tipo de organización</vt:lpstr>
      <vt:lpstr>Tema para debate N.º 1: factores que determinan el tipo de organización</vt:lpstr>
      <vt:lpstr>Negocio unipersonal</vt:lpstr>
      <vt:lpstr>Sociedad colectiva</vt:lpstr>
      <vt:lpstr>Sociedad comanditaria y sociedad de responsabilidad limitada</vt:lpstr>
      <vt:lpstr>Compañía de responsabilidad limitada (LLC)</vt:lpstr>
      <vt:lpstr>Corporación</vt:lpstr>
      <vt:lpstr>Corporación de tipo “C”</vt:lpstr>
      <vt:lpstr>Corporación de tipo “S”</vt:lpstr>
      <vt:lpstr>Cómo elegir un tipo de organización</vt:lpstr>
      <vt:lpstr>Tema para debate N.º 2: sus tipos de organización</vt:lpstr>
      <vt:lpstr>Cinco puntos clave para recordar</vt:lpstr>
      <vt:lpstr>Resumen</vt:lpstr>
      <vt:lpstr>Conclusión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
  <cp:revision>3</cp:revision>
  <dcterms:created xsi:type="dcterms:W3CDTF">2012-03-28T15:49:00Z</dcterms:created>
  <dcterms:modified xsi:type="dcterms:W3CDTF">2016-10-11T19:16:04Z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0x010100C2BE5A30C1776C489351801CE1E06059</vt:lpwstr>
  </property>
</Properties>
</file>