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344" r:id="rId5"/>
    <p:sldId id="325" r:id="rId6"/>
    <p:sldId id="326" r:id="rId7"/>
    <p:sldId id="346" r:id="rId8"/>
    <p:sldId id="327" r:id="rId9"/>
    <p:sldId id="345" r:id="rId10"/>
    <p:sldId id="332" r:id="rId11"/>
    <p:sldId id="333" r:id="rId12"/>
    <p:sldId id="262" r:id="rId13"/>
    <p:sldId id="320" r:id="rId14"/>
    <p:sldId id="277" r:id="rId15"/>
    <p:sldId id="281" r:id="rId16"/>
    <p:sldId id="339" r:id="rId17"/>
    <p:sldId id="348" r:id="rId18"/>
    <p:sldId id="340" r:id="rId19"/>
    <p:sldId id="341" r:id="rId20"/>
    <p:sldId id="342" r:id="rId21"/>
    <p:sldId id="343" r:id="rId22"/>
    <p:sldId id="293" r:id="rId23"/>
    <p:sldId id="295" r:id="rId24"/>
    <p:sldId id="258" r:id="rId25"/>
    <p:sldId id="299" r:id="rId26"/>
    <p:sldId id="301" r:id="rId27"/>
    <p:sldId id="322" r:id="rId28"/>
    <p:sldId id="305" r:id="rId29"/>
    <p:sldId id="308" r:id="rId30"/>
    <p:sldId id="350" r:id="rId31"/>
    <p:sldId id="330" r:id="rId32"/>
    <p:sldId id="331" r:id="rId33"/>
  </p:sldIdLst>
  <p:sldSz cx="9144000" cy="6858000" type="screen4x3"/>
  <p:notesSz cx="7010400" cy="9223375"/>
  <p:custDataLst>
    <p:tags r:id="rId3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5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00"/>
    <a:srgbClr val="132F5A"/>
    <a:srgbClr val="F5E5B9"/>
    <a:srgbClr val="EEECE1"/>
    <a:srgbClr val="C1961C"/>
    <a:srgbClr val="99CCFF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53" autoAdjust="0"/>
    <p:restoredTop sz="95211" autoAdjust="0"/>
  </p:normalViewPr>
  <p:slideViewPr>
    <p:cSldViewPr snapToGrid="0">
      <p:cViewPr varScale="1">
        <p:scale>
          <a:sx n="82" d="100"/>
          <a:sy n="82" d="100"/>
        </p:scale>
        <p:origin x="114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3276" y="-96"/>
      </p:cViewPr>
      <p:guideLst>
        <p:guide orient="horz" pos="2905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3DB1C4F-FD8B-42B5-8FDF-5397F3C4D90D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7598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BF08AA3-7024-431E-AFFB-A13A919DEA76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1922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95E882-B38F-48E6-8861-46C00285FC51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692150"/>
            <a:ext cx="4613275" cy="3459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1500"/>
            <a:ext cx="5607050" cy="4149725"/>
          </a:xfrm>
          <a:prstGeom prst="rect">
            <a:avLst/>
          </a:prstGeom>
        </p:spPr>
        <p:txBody>
          <a:bodyPr vert="horz" lIns="92757" tIns="46378" rIns="92757" bIns="4637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9825"/>
            <a:ext cx="3038475" cy="461963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59825"/>
            <a:ext cx="3038475" cy="461963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3A59A1-10D8-444D-B9D8-5C65159B5526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0605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3A59A1-10D8-444D-B9D8-5C65159B5526}" type="slidenum">
              <a:rPr lang="en-U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4863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357FE9-378E-4295-A2D1-8A405BB0D58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348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533CDC-3DED-4EA7-BA9E-45D65C3A1C9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511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4387EC-E7AD-468A-92E4-2D6261D4AF0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830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AAB4AA-0E06-406C-A49F-A04ACF6F557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6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1674E4-4FEA-48C4-8D55-DF28FB29BFF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85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119DAE-371D-4930-AB94-DCCA3EF58C8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0245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33C885-D9D3-4D55-95B1-61E4A9262D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9745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42B1C4-48ED-41E8-90D2-702D99843D5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63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1E3CCB-ABCA-4959-BBBB-40211DF1FF1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671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EF2150-245C-4CCD-8BEC-AB1D4F5350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29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72CECD-FC9D-4C47-9C2A-787D92421F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8240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BAAA94-6F3B-4431-B47E-2A4AF035858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25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802D72-E328-45FE-896A-262FBBCE7A1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3319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BEABB3-1086-4970-9662-D1731198BD6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32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FF5139-6A0E-4D38-A829-D2E235E2757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0730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0EBD06-926C-4575-8946-BB15E51B106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63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A2F376-0B1A-436E-AEBD-45614792850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3964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24EB57-9839-4FFC-8317-FA25404030B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7155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95D18-F13D-4BDA-A07D-6121747E9CF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3557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007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E6443B-A108-47E1-BA8D-F200046BDF7A}" type="slidenum">
              <a:rPr lang="en-US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s-ES" dirty="0">
              <a:ea typeface="ＭＳ Ｐゴシック"/>
              <a:cs typeface="ＭＳ Ｐゴシック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31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4A575F-E49C-458D-8969-C0459B15D30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413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B9B742-7112-420C-ACDF-C3FC27EBA1B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681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305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812EC2-7F54-4633-9417-494136DA00C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37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9408E5-C9C7-4961-9467-4D78532E2C9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222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B841E3-9A61-4488-8B4C-CB03E79BC7F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164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B18F1-309F-4639-8D10-F792D67CFEB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9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4C803-9D9A-4366-84AB-CAC465411F66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1830D-681E-46C1-AAEB-618972AFFB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4992130" y="6400800"/>
            <a:ext cx="3466070" cy="254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latin typeface="Helvetica Neue"/>
              </a:rPr>
              <a:t>ADMINISTRACIÓN </a:t>
            </a: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DE REGISTROS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A6E3329-B761-4271-B0AE-E409144A4384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71C2F-8DD2-49AC-8A44-EB83512AE5BE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3E38A4-AB14-4F98-B684-2A82EB9EE5C8}" type="datetimeFigureOut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374255-CB1D-4423-8493-C512DB823D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wmf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wmf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4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2" descr="C:\Users\ryan aller\Documents\My Dropbox\DRC\FDIC Finals\FDIC_cd's\covers\ppt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81000"/>
            <a:ext cx="4581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61950" y="2819400"/>
            <a:ext cx="3623454" cy="9874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210" y="881330"/>
            <a:ext cx="6781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-150" dirty="0">
                <a:solidFill>
                  <a:srgbClr val="C1961C"/>
                </a:solidFill>
                <a:latin typeface="Helvetica Neue"/>
              </a:rPr>
              <a:t>Administración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1600200"/>
            <a:ext cx="7924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spc="-150" dirty="0">
                <a:solidFill>
                  <a:srgbClr val="132F5A"/>
                </a:solidFill>
                <a:latin typeface="Helvetica Neue"/>
              </a:rPr>
              <a:t>de registros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2908" y="2814905"/>
            <a:ext cx="4406125" cy="810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small" dirty="0">
                <a:solidFill>
                  <a:schemeClr val="bg1"/>
                </a:solidFill>
                <a:latin typeface="Garamond" pitchFamily="18" charset="0"/>
              </a:rPr>
              <a:t>Para </a:t>
            </a:r>
            <a:r>
              <a:rPr lang="en-US" sz="2800" b="1" cap="small" dirty="0" err="1">
                <a:solidFill>
                  <a:schemeClr val="bg1"/>
                </a:solidFill>
                <a:latin typeface="Garamond" pitchFamily="18" charset="0"/>
              </a:rPr>
              <a:t>pequeños</a:t>
            </a:r>
            <a:r>
              <a:rPr lang="en-US" sz="2800" b="1" cap="small" dirty="0">
                <a:solidFill>
                  <a:schemeClr val="bg1"/>
                </a:solidFill>
                <a:latin typeface="Garamond" pitchFamily="18" charset="0"/>
              </a:rPr>
              <a:t> </a:t>
            </a:r>
            <a:br>
              <a:rPr lang="en-US" sz="2800" b="1" cap="small" dirty="0">
                <a:solidFill>
                  <a:schemeClr val="bg1"/>
                </a:solidFill>
                <a:latin typeface="Garamond" pitchFamily="18" charset="0"/>
              </a:rPr>
            </a:br>
            <a:r>
              <a:rPr lang="en-US" sz="2800" b="1" cap="small" dirty="0" err="1">
                <a:solidFill>
                  <a:schemeClr val="bg1"/>
                </a:solidFill>
                <a:latin typeface="Garamond" pitchFamily="18" charset="0"/>
              </a:rPr>
              <a:t>negocios</a:t>
            </a:r>
            <a:endParaRPr lang="en-US" sz="2800" b="1" cap="small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074325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1: </a:t>
            </a:r>
            <a:br>
              <a:rPr lang="es-ES" sz="3200" noProof="0" dirty="0"/>
            </a:br>
            <a:r>
              <a:rPr lang="es-ES" sz="3200" noProof="0" dirty="0"/>
              <a:t>administración de registros personales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74453" y="1490962"/>
            <a:ext cx="8557404" cy="37068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sz="2200" noProof="0" dirty="0">
                <a:solidFill>
                  <a:schemeClr val="tx2"/>
                </a:solidFill>
                <a:latin typeface="Calibri" pitchFamily="34" charset="0"/>
              </a:rPr>
              <a:t>Analicen las prácticas de administración de registros de sus negocios.</a:t>
            </a:r>
          </a:p>
        </p:txBody>
      </p:sp>
      <p:pic>
        <p:nvPicPr>
          <p:cNvPr id="23555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>
          <a:xfrm>
            <a:off x="2870620" y="3498131"/>
            <a:ext cx="441325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Content Placeholder 2"/>
          <p:cNvSpPr txBox="1">
            <a:spLocks/>
          </p:cNvSpPr>
          <p:nvPr/>
        </p:nvSpPr>
        <p:spPr bwMode="auto">
          <a:xfrm>
            <a:off x="2039936" y="1984469"/>
            <a:ext cx="6681369" cy="413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Identifiquen registros de operaciones que mantienen.</a:t>
            </a: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Identifiquen registros de planificación que mantienen.</a:t>
            </a: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Identifiquen registros legales que mantienen.</a:t>
            </a: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Identifiquen registros impositivos que mantienen.</a:t>
            </a: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buFont typeface="Calibri" pitchFamily="34" charset="0"/>
              <a:buAutoNum type="arabicPeriod"/>
            </a:pPr>
            <a:endParaRPr lang="es-ES" sz="2000" dirty="0">
              <a:solidFill>
                <a:schemeClr val="tx2"/>
              </a:solidFill>
              <a:latin typeface="Calibri" pitchFamily="34" charset="0"/>
              <a:ea typeface="Geneva"/>
              <a:cs typeface="Calibri" pitchFamily="34" charset="0"/>
            </a:endParaRPr>
          </a:p>
          <a:p>
            <a:pPr marL="457200" indent="-457200">
              <a:lnSpc>
                <a:spcPts val="2000"/>
              </a:lnSpc>
              <a:spcBef>
                <a:spcPts val="600"/>
              </a:spcBef>
              <a:spcAft>
                <a:spcPts val="1200"/>
              </a:spcAft>
              <a:buFont typeface="Calibri" pitchFamily="34" charset="0"/>
              <a:buAutoNum type="arabicPeriod"/>
            </a:pP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Analicen sus sistemas de administración de registros en mayor profundidad.</a:t>
            </a:r>
          </a:p>
          <a:p>
            <a:pPr marL="690563" lvl="1" indent="-233363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1600" dirty="0">
                <a:solidFill>
                  <a:schemeClr val="tx2"/>
                </a:solidFill>
                <a:latin typeface="Calibri" pitchFamily="34" charset="0"/>
              </a:rPr>
              <a:t>¿Hay registros que no sean necesarios de conservar? ¿Por qué?</a:t>
            </a:r>
          </a:p>
          <a:p>
            <a:pPr marL="690563" lvl="1" indent="-233363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1600" dirty="0">
                <a:solidFill>
                  <a:schemeClr val="tx2"/>
                </a:solidFill>
                <a:latin typeface="Calibri" pitchFamily="34" charset="0"/>
              </a:rPr>
              <a:t>¿Hay algún registro que no hayamos mencionado que ustedes tengan actualmente?</a:t>
            </a:r>
          </a:p>
          <a:p>
            <a:pPr marL="690563" lvl="1" indent="-233363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1600" dirty="0">
                <a:solidFill>
                  <a:schemeClr val="tx2"/>
                </a:solidFill>
                <a:latin typeface="Calibri" pitchFamily="34" charset="0"/>
              </a:rPr>
              <a:t>¿Es necesario agregar registros a la lista?</a:t>
            </a:r>
          </a:p>
          <a:p>
            <a:pPr marL="690563" lvl="1" indent="-233363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1600" dirty="0">
                <a:solidFill>
                  <a:schemeClr val="tx2"/>
                </a:solidFill>
                <a:latin typeface="Calibri" pitchFamily="34" charset="0"/>
              </a:rPr>
              <a:t>¿A qué área de la administración de registros necesitan prestarle atención?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1558F"/>
            </a:gs>
            <a:gs pos="53000">
              <a:srgbClr val="AECCEC"/>
            </a:gs>
            <a:gs pos="83000">
              <a:srgbClr val="E3EDF9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46113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Retención de registros</a:t>
            </a:r>
          </a:p>
        </p:txBody>
      </p:sp>
      <p:sp>
        <p:nvSpPr>
          <p:cNvPr id="8" name="Right Arrow 7"/>
          <p:cNvSpPr/>
          <p:nvPr/>
        </p:nvSpPr>
        <p:spPr>
          <a:xfrm>
            <a:off x="6089650" y="4383088"/>
            <a:ext cx="2676525" cy="542925"/>
          </a:xfrm>
          <a:prstGeom prst="rightArrow">
            <a:avLst/>
          </a:prstGeom>
          <a:solidFill>
            <a:srgbClr val="4F81BD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583" name="TextBox 11"/>
          <p:cNvSpPr txBox="1">
            <a:spLocks noChangeArrowheads="1"/>
          </p:cNvSpPr>
          <p:nvPr/>
        </p:nvSpPr>
        <p:spPr bwMode="auto">
          <a:xfrm rot="18909677">
            <a:off x="6084099" y="4209025"/>
            <a:ext cx="2959564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chemeClr val="tx2"/>
                </a:solidFill>
                <a:latin typeface="Calibri" pitchFamily="34" charset="0"/>
              </a:rPr>
              <a:t>Permanentemente</a:t>
            </a:r>
            <a:endParaRPr lang="en-US" sz="28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6091238" y="4716463"/>
            <a:ext cx="2676525" cy="542925"/>
          </a:xfrm>
          <a:prstGeom prst="rightArrow">
            <a:avLst/>
          </a:prstGeom>
          <a:solidFill>
            <a:srgbClr val="4F81BD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>
            <a:off x="6089650" y="5049838"/>
            <a:ext cx="2676525" cy="542925"/>
          </a:xfrm>
          <a:prstGeom prst="rightArrow">
            <a:avLst/>
          </a:prstGeom>
          <a:solidFill>
            <a:srgbClr val="4F81BD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24586" name="TextBox 22"/>
          <p:cNvSpPr txBox="1">
            <a:spLocks noChangeArrowheads="1"/>
          </p:cNvSpPr>
          <p:nvPr/>
        </p:nvSpPr>
        <p:spPr bwMode="auto">
          <a:xfrm>
            <a:off x="2209800" y="1128713"/>
            <a:ext cx="55260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132F5A"/>
                </a:solidFill>
                <a:latin typeface="Calibri" pitchFamily="34" charset="0"/>
              </a:rPr>
              <a:t>Ejemplos (años)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118" y="2125346"/>
            <a:ext cx="4655820" cy="336581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Bruce Soule\Desktop\Current Projects\FDIC PowerPoint\Unit 2 - Recordkeeping\ManAtComplexComuter.JPG"/>
          <p:cNvPicPr>
            <a:picLocks noChangeAspect="1" noChangeArrowheads="1"/>
          </p:cNvPicPr>
          <p:nvPr/>
        </p:nvPicPr>
        <p:blipFill>
          <a:blip r:embed="rId3" cstate="print"/>
          <a:srcRect l="3804" t="3201" r="20107" b="10001"/>
          <a:stretch>
            <a:fillRect/>
          </a:stretch>
        </p:blipFill>
        <p:spPr bwMode="auto">
          <a:xfrm>
            <a:off x="3876675" y="2827338"/>
            <a:ext cx="52673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77218"/>
          </a:xfrm>
        </p:spPr>
        <p:txBody>
          <a:bodyPr rtlCol="0">
            <a:spAutoFit/>
          </a:bodyPr>
          <a:lstStyle/>
          <a:p>
            <a:pPr eaLnBrk="1" fontAlgn="auto" hangingPunct="1">
              <a:defRPr/>
            </a:pPr>
            <a:r>
              <a:rPr lang="es-ES" sz="3200" noProof="0" dirty="0">
                <a:solidFill>
                  <a:srgbClr val="CAA53A"/>
                </a:solidFill>
                <a:latin typeface="+mn-lt"/>
              </a:rPr>
              <a:t>Herramientas para la administración de registros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idx="1"/>
          </p:nvPr>
        </p:nvSpPr>
        <p:spPr>
          <a:xfrm>
            <a:off x="457200" y="1456904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“Herramientas de papel” sencillas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Sistema de recordatorios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Sistemas informáticos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Computación en nube (Cloud)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Contabilidad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Alojamiento </a:t>
            </a:r>
            <a:br>
              <a:rPr lang="es-ES" sz="2400" noProof="0" dirty="0"/>
            </a:br>
            <a:r>
              <a:rPr lang="es-ES" sz="2400" noProof="0" dirty="0"/>
              <a:t>de archivos</a:t>
            </a: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 rot="-60000">
            <a:off x="6303963" y="3776663"/>
            <a:ext cx="7572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 dirty="0">
                <a:latin typeface="Lucida Console" pitchFamily="49" charset="0"/>
              </a:rPr>
              <a:t>Usen el sistema que mejor se adapte a sus necesidades</a:t>
            </a:r>
            <a:endParaRPr lang="es-ES" sz="800" dirty="0">
              <a:latin typeface="Lucida Console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1538" y="3248025"/>
            <a:ext cx="395922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“Herramientas de papel” sencillas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noProof="0" dirty="0"/>
              <a:t>Fólder de archivos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Fólder colgante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Archivador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Fólder de fuelle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Sistema de recordatorios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961848"/>
            <a:ext cx="8229600" cy="50800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noProof="0" dirty="0"/>
              <a:t>Pueden usar un sistema de recordatorios para cumplir con sus obligaciones; por ejemplo: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Impuestos trimestrales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Renovaciones de licencias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Revisiones y</a:t>
            </a:r>
            <a:br>
              <a:rPr lang="es-ES" noProof="0" dirty="0"/>
            </a:br>
            <a:r>
              <a:rPr lang="es-ES" noProof="0" dirty="0"/>
              <a:t>renovaciones de seguros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Facturas por vencer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Llamadas que deben devolver</a:t>
            </a:r>
          </a:p>
          <a:p>
            <a:pPr lvl="1" eaLnBrk="1" hangingPunct="1"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413" y="2007281"/>
            <a:ext cx="2705100" cy="39610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Sistemas informáticos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05388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Complementan las herramientas de papel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Ocupan menos lugar que el papel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Son más rápidos y sencillos: transmisión </a:t>
            </a:r>
            <a:br>
              <a:rPr lang="es-ES" sz="2400" noProof="0" dirty="0"/>
            </a:br>
            <a:r>
              <a:rPr lang="es-ES" sz="2400" noProof="0" dirty="0"/>
              <a:t>por el Internet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Muchos negocios y agencias gubernamentales permiten el uso del Internet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Investiguen los sistemas informáticos y adóptenlos con el paso del tiempo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Asegúrense de hacer COPIAS DE RESPALDO </a:t>
            </a:r>
            <a:br>
              <a:rPr lang="es-ES" sz="2400" noProof="0" dirty="0"/>
            </a:br>
            <a:r>
              <a:rPr lang="es-ES" sz="2400" noProof="0" dirty="0"/>
              <a:t>diariamente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7" descr="C:\Users\Bruce Soule\AppData\Local\Microsoft\Windows\Temporary Internet Files\Content.IE5\VJR75I8G\MC9003111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5388" y="523875"/>
            <a:ext cx="8382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5" descr="C:\Users\Bruce Soule\AppData\Local\Microsoft\Windows\Temporary Internet Files\Content.IE5\V6EFQH8C\MC90043150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6575" y="800100"/>
            <a:ext cx="95885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C:\Users\Bruce Soule\AppData\Local\Microsoft\Windows\Temporary Internet Files\Content.IE5\0KV6L71M\MC90038943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80375" y="1270000"/>
            <a:ext cx="830263" cy="8286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868" name="Picture 7" descr="C:\Users\Bruce Soule\AppData\Local\Microsoft\Windows\Temporary Internet Files\Content.IE5\VJR75I8G\MC9003111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1571625"/>
            <a:ext cx="1843087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23" descr="C:\Users\Bruce Soule\AppData\Local\Microsoft\Windows\Temporary Internet Files\Content.IE5\OK3C4IDW\MC900442124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3263" y="1270000"/>
            <a:ext cx="1271587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11" descr="C:\Users\Bruce Soule\AppData\Local\Microsoft\Windows\Temporary Internet Files\Content.IE5\OK3C4IDW\MC900431595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99225" y="424021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384024">
            <a:off x="5940425" y="2635250"/>
            <a:ext cx="1519238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Computación en nube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074738"/>
            <a:ext cx="5314950" cy="42672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es-ES" noProof="0" dirty="0"/>
              <a:t>Usen el Internet para almacenar, administrar y procesar datos (en lugar </a:t>
            </a:r>
            <a:br>
              <a:rPr lang="es-ES" noProof="0" dirty="0"/>
            </a:br>
            <a:r>
              <a:rPr lang="es-ES" noProof="0" dirty="0"/>
              <a:t>de usar sus propias computadoras personales).</a:t>
            </a:r>
          </a:p>
          <a:p>
            <a:pPr eaLnBrk="1" fontAlgn="auto" hangingPunct="1">
              <a:defRPr/>
            </a:pPr>
            <a:endParaRPr lang="es-ES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Computación en nube: contabilidad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Opción que ofrecen las empresas</a:t>
            </a:r>
            <a:br>
              <a:rPr lang="es-ES" sz="2400" noProof="0" dirty="0"/>
            </a:br>
            <a:r>
              <a:rPr lang="es-ES" sz="2400" noProof="0" dirty="0"/>
              <a:t>de software (programa de </a:t>
            </a:r>
            <a:br>
              <a:rPr lang="es-ES" sz="2400" noProof="0" dirty="0"/>
            </a:br>
            <a:r>
              <a:rPr lang="es-ES" sz="2400" noProof="0" dirty="0"/>
              <a:t>computación) contable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No es necesario </a:t>
            </a:r>
            <a:br>
              <a:rPr lang="es-ES" sz="2400" noProof="0" dirty="0"/>
            </a:br>
            <a:r>
              <a:rPr lang="es-ES" sz="2400" noProof="0" dirty="0"/>
              <a:t>comprar las actualizaciones </a:t>
            </a:r>
            <a:br>
              <a:rPr lang="es-ES" sz="2400" noProof="0" dirty="0"/>
            </a:br>
            <a:r>
              <a:rPr lang="es-ES" sz="2400" noProof="0" dirty="0"/>
              <a:t>de software (programa de </a:t>
            </a:r>
            <a:br>
              <a:rPr lang="es-ES" sz="2400" noProof="0" dirty="0"/>
            </a:br>
            <a:r>
              <a:rPr lang="es-ES" sz="2400" noProof="0" dirty="0"/>
              <a:t>computación)  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No se pierden datos </a:t>
            </a:r>
            <a:br>
              <a:rPr lang="es-ES" sz="2400" noProof="0" dirty="0"/>
            </a:br>
            <a:r>
              <a:rPr lang="es-ES" sz="2400" noProof="0" dirty="0"/>
              <a:t>cuando se produce una </a:t>
            </a:r>
            <a:br>
              <a:rPr lang="es-ES" sz="2400" noProof="0" dirty="0"/>
            </a:br>
            <a:r>
              <a:rPr lang="es-ES" sz="2400" noProof="0" dirty="0"/>
              <a:t>falla de la computadora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Se puede acceder a los datos </a:t>
            </a:r>
            <a:br>
              <a:rPr lang="es-ES" sz="2400" noProof="0" dirty="0"/>
            </a:br>
            <a:r>
              <a:rPr lang="es-ES" sz="2400" noProof="0" dirty="0"/>
              <a:t>desde cualquier lugar</a:t>
            </a:r>
          </a:p>
        </p:txBody>
      </p:sp>
      <p:pic>
        <p:nvPicPr>
          <p:cNvPr id="38915" name="Picture 7" descr="C:\Users\Bruce Soule\AppData\Local\Microsoft\Windows\Temporary Internet Files\Content.IE5\VJR75I8G\MC9003111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5550" y="1223963"/>
            <a:ext cx="8382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11" descr="C:\Users\Bruce Soule\AppData\Local\Microsoft\Windows\Temporary Internet Files\Content.IE5\OK3C4IDW\MC90043159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7563" y="4551363"/>
            <a:ext cx="18272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7" descr="C:\Users\Bruce Soule\AppData\Local\Microsoft\Windows\Temporary Internet Files\Content.IE5\VJR75I8G\MC9003111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3300" y="1598613"/>
            <a:ext cx="1843088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 r="4163"/>
          <a:stretch>
            <a:fillRect/>
          </a:stretch>
        </p:blipFill>
        <p:spPr bwMode="auto">
          <a:xfrm>
            <a:off x="6043613" y="3049588"/>
            <a:ext cx="1514475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919" name="Picture 25" descr="C:\Users\Bruce Soule\AppData\Local\Microsoft\Windows\Temporary Internet Files\Content.IE5\V6EFQH8C\MC900431509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2009775"/>
            <a:ext cx="2665413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Computación en nube: </a:t>
            </a:r>
            <a:br>
              <a:rPr lang="es-ES" sz="3200" noProof="0" dirty="0"/>
            </a:br>
            <a:r>
              <a:rPr lang="es-ES" sz="3200" noProof="0" dirty="0"/>
              <a:t>alojamiento de archivos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457200" y="1469222"/>
            <a:ext cx="8229600" cy="5259387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Permite compartir información </a:t>
            </a:r>
            <a:br>
              <a:rPr lang="es-ES" sz="2400" noProof="0" dirty="0"/>
            </a:br>
            <a:r>
              <a:rPr lang="es-ES" sz="2400" noProof="0" dirty="0"/>
              <a:t>con colegas o clientes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Permite compartir archivos</a:t>
            </a:r>
            <a:br>
              <a:rPr lang="es-ES" sz="2400" noProof="0" dirty="0"/>
            </a:br>
            <a:r>
              <a:rPr lang="es-ES" sz="2400" noProof="0" dirty="0"/>
              <a:t>de gran tamaño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No se pierden archivos </a:t>
            </a:r>
            <a:br>
              <a:rPr lang="es-ES" sz="2400" noProof="0" dirty="0"/>
            </a:br>
            <a:r>
              <a:rPr lang="es-ES" sz="2400" noProof="0" dirty="0"/>
              <a:t>cuando se produce una </a:t>
            </a:r>
            <a:br>
              <a:rPr lang="es-ES" sz="2400" noProof="0" dirty="0"/>
            </a:br>
            <a:r>
              <a:rPr lang="es-ES" sz="2400" noProof="0" dirty="0"/>
              <a:t>falla de la computadora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Se puede acceder a la información </a:t>
            </a:r>
            <a:br>
              <a:rPr lang="es-ES" sz="2400" noProof="0" dirty="0"/>
            </a:br>
            <a:r>
              <a:rPr lang="es-ES" sz="2400" noProof="0" dirty="0"/>
              <a:t>desde cualquier lugar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Existen opciones gratuitas y</a:t>
            </a:r>
            <a:br>
              <a:rPr lang="es-ES" sz="2400" noProof="0" dirty="0"/>
            </a:br>
            <a:r>
              <a:rPr lang="es-ES" sz="2400" noProof="0" dirty="0"/>
              <a:t>con costo</a:t>
            </a:r>
          </a:p>
        </p:txBody>
      </p:sp>
      <p:pic>
        <p:nvPicPr>
          <p:cNvPr id="40963" name="Picture 7" descr="C:\Users\Bruce Soule\AppData\Local\Microsoft\Windows\Temporary Internet Files\Content.IE5\VJR75I8G\MC9003111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5550" y="1223963"/>
            <a:ext cx="8382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11" descr="C:\Users\Bruce Soule\AppData\Local\Microsoft\Windows\Temporary Internet Files\Content.IE5\OK3C4IDW\MC90043159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7563" y="4551363"/>
            <a:ext cx="18272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7" descr="C:\Users\Bruce Soule\AppData\Local\Microsoft\Windows\Temporary Internet Files\Content.IE5\VJR75I8G\MC9003111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3300" y="1598613"/>
            <a:ext cx="1843088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 r="4163"/>
          <a:stretch>
            <a:fillRect/>
          </a:stretch>
        </p:blipFill>
        <p:spPr bwMode="auto">
          <a:xfrm>
            <a:off x="6043613" y="3049588"/>
            <a:ext cx="1514475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18" descr="C:\Users\Bruce Soule\AppData\Local\Microsoft\Windows\Temporary Internet Files\Content.IE5\0KV6L71M\MC90038943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2101850"/>
            <a:ext cx="2268538" cy="2263775"/>
          </a:xfrm>
          <a:prstGeom prst="rect">
            <a:avLst/>
          </a:prstGeom>
          <a:noFill/>
          <a:effectLst>
            <a:outerShdw blurRad="190500" dist="38100" dir="2700000" sx="104000" sy="104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402138" y="3386138"/>
            <a:ext cx="3052762" cy="1016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solidFill>
                  <a:schemeClr val="bg1"/>
                </a:solidFill>
              </a:rPr>
              <a:t>Y   O</a:t>
            </a:r>
          </a:p>
        </p:txBody>
      </p:sp>
      <p:pic>
        <p:nvPicPr>
          <p:cNvPr id="43010" name="Picture 11" descr="C:\Users\Bruce Soule\AppData\Local\Microsoft\Windows\Temporary Internet Files\Content.IE5\OK3C4IDW\MC90043159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9168" flipH="1">
            <a:off x="6159500" y="3833813"/>
            <a:ext cx="2655888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Software (programa de computación) para el negocio</a:t>
            </a:r>
          </a:p>
        </p:txBody>
      </p:sp>
      <p:sp>
        <p:nvSpPr>
          <p:cNvPr id="43012" name="Content Placeholder 11"/>
          <p:cNvSpPr>
            <a:spLocks noGrp="1"/>
          </p:cNvSpPr>
          <p:nvPr>
            <p:ph idx="1"/>
          </p:nvPr>
        </p:nvSpPr>
        <p:spPr>
          <a:xfrm>
            <a:off x="457200" y="1257300"/>
            <a:ext cx="8686800" cy="42672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noProof="0" dirty="0"/>
              <a:t>Evaluación de las necesidades del negocio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Disponibilidad de muchos productos de software (programa de computación)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Hojas de cálculo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Correo electrónico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noProof="0" dirty="0"/>
              <a:t>Contabilidad</a:t>
            </a:r>
          </a:p>
          <a:p>
            <a:pPr lvl="1" eaLnBrk="1" hangingPunct="1"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  <p:pic>
        <p:nvPicPr>
          <p:cNvPr id="8" name="Picture 18" descr="C:\Users\Bruce Soule\AppData\Local\Microsoft\Windows\Temporary Internet Files\Content.IE5\0KV6L71M\MC90038943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8588" y="4248150"/>
            <a:ext cx="830262" cy="8286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014" name="Picture 7" descr="C:\Users\Bruce Soule\AppData\Local\Microsoft\Windows\Temporary Internet Files\Content.IE5\VJR75I8G\MC90031111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08238" y="4618038"/>
            <a:ext cx="1843087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23" descr="C:\Users\Bruce Soule\AppData\Local\Microsoft\Windows\Temporary Internet Files\Content.IE5\OK3C4IDW\MC900442124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71650" y="4640263"/>
            <a:ext cx="1271588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Connector 13"/>
          <p:cNvCxnSpPr/>
          <p:nvPr/>
        </p:nvCxnSpPr>
        <p:spPr>
          <a:xfrm rot="5400000" flipH="1" flipV="1">
            <a:off x="4197510" y="4044205"/>
            <a:ext cx="2855912" cy="1009650"/>
          </a:xfrm>
          <a:prstGeom prst="line">
            <a:avLst/>
          </a:prstGeom>
          <a:ln w="107950">
            <a:solidFill>
              <a:schemeClr val="bg1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70154">
            <a:off x="7397750" y="4514850"/>
            <a:ext cx="657225" cy="596900"/>
          </a:xfrm>
          <a:prstGeom prst="rect">
            <a:avLst/>
          </a:prstGeom>
          <a:ln>
            <a:noFill/>
          </a:ln>
          <a:effectLst>
            <a:outerShdw blurRad="190500" dir="240000" sx="95000" sy="95000" algn="tl" rotWithShape="0">
              <a:srgbClr val="000000">
                <a:alpha val="39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La bienvenida</a:t>
            </a:r>
          </a:p>
        </p:txBody>
      </p:sp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4483100" y="811213"/>
            <a:ext cx="4251325" cy="42672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Agenda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Presentaciones</a:t>
            </a:r>
          </a:p>
        </p:txBody>
      </p:sp>
      <p:pic>
        <p:nvPicPr>
          <p:cNvPr id="7171" name="Picture 1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293306" y="381000"/>
            <a:ext cx="8686800" cy="954107"/>
          </a:xfrm>
        </p:spPr>
        <p:txBody>
          <a:bodyPr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es-ES" sz="2800" noProof="0" dirty="0">
                <a:solidFill>
                  <a:srgbClr val="CAA53A"/>
                </a:solidFill>
              </a:rPr>
              <a:t>Elección de software (programa de computación): </a:t>
            </a:r>
            <a:br>
              <a:rPr lang="es-ES" sz="2800" noProof="0" dirty="0">
                <a:solidFill>
                  <a:srgbClr val="CAA53A"/>
                </a:solidFill>
              </a:rPr>
            </a:br>
            <a:r>
              <a:rPr lang="es-ES" sz="2800" noProof="0" dirty="0">
                <a:solidFill>
                  <a:srgbClr val="CAA53A"/>
                </a:solidFill>
              </a:rPr>
              <a:t>evaluación de las necesidades del negocio</a:t>
            </a:r>
          </a:p>
        </p:txBody>
      </p:sp>
      <p:pic>
        <p:nvPicPr>
          <p:cNvPr id="45058" name="Picture 5" descr="C:\Users\Bruce Soule\AppData\Local\Microsoft\Windows\Temporary Internet Files\Content.IE5\PBOL02SF\MC910217009[1].png"/>
          <p:cNvPicPr>
            <a:picLocks noChangeAspect="1" noChangeArrowheads="1"/>
          </p:cNvPicPr>
          <p:nvPr/>
        </p:nvPicPr>
        <p:blipFill>
          <a:blip r:embed="rId3" cstate="print"/>
          <a:srcRect r="6740"/>
          <a:stretch>
            <a:fillRect/>
          </a:stretch>
        </p:blipFill>
        <p:spPr bwMode="auto">
          <a:xfrm>
            <a:off x="4760913" y="1274763"/>
            <a:ext cx="438308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Content Placeholder 15"/>
          <p:cNvSpPr>
            <a:spLocks noGrp="1"/>
          </p:cNvSpPr>
          <p:nvPr>
            <p:ph idx="1"/>
          </p:nvPr>
        </p:nvSpPr>
        <p:spPr>
          <a:xfrm>
            <a:off x="293306" y="1625600"/>
            <a:ext cx="8229600" cy="50165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¿Registro del inventario?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¿Fabricación?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¿Comercio electrónico?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¿Múltiples usuarios?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¿Especialización del sector?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¿Opciones en línea?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¿Algo más?</a:t>
            </a:r>
          </a:p>
          <a:p>
            <a:pPr eaLnBrk="1" hangingPunct="1">
              <a:buFont typeface="Arial" charset="0"/>
              <a:buChar char="•"/>
            </a:pPr>
            <a:endParaRPr lang="es-ES" sz="2800" noProof="0" dirty="0">
              <a:ea typeface="Helvetica Neue"/>
            </a:endParaRPr>
          </a:p>
        </p:txBody>
      </p:sp>
      <p:sp>
        <p:nvSpPr>
          <p:cNvPr id="45060" name="TextBox 7"/>
          <p:cNvSpPr txBox="1">
            <a:spLocks noChangeArrowheads="1"/>
          </p:cNvSpPr>
          <p:nvPr/>
        </p:nvSpPr>
        <p:spPr bwMode="auto">
          <a:xfrm rot="1300769">
            <a:off x="6488113" y="3949700"/>
            <a:ext cx="1400175" cy="368300"/>
          </a:xfrm>
          <a:prstGeom prst="rect">
            <a:avLst/>
          </a:prstGeom>
          <a:blipFill dpi="0" rotWithShape="1">
            <a:blip r:embed="rId4" cstate="print">
              <a:alphaModFix amt="24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BATAVIA"/>
              </a:rPr>
              <a:t>Software</a:t>
            </a:r>
          </a:p>
        </p:txBody>
      </p:sp>
      <p:pic>
        <p:nvPicPr>
          <p:cNvPr id="45061" name="Picture 25" descr="C:\Users\Bruce Soule\AppData\Local\Microsoft\Windows\Temporary Internet Files\Content.IE5\V6EFQH8C\MC90043150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34050" y="1314450"/>
            <a:ext cx="1887538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1077218"/>
          </a:xfrm>
        </p:spPr>
        <p:txBody>
          <a:bodyPr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>
                <a:solidFill>
                  <a:srgbClr val="CAA53A"/>
                </a:solidFill>
              </a:rPr>
              <a:t>Software (programa de computación) para el negocio:  correo electrónico</a:t>
            </a:r>
          </a:p>
        </p:txBody>
      </p:sp>
      <p:sp>
        <p:nvSpPr>
          <p:cNvPr id="47106" name="Content Placeholder 3"/>
          <p:cNvSpPr>
            <a:spLocks noGrp="1"/>
          </p:cNvSpPr>
          <p:nvPr>
            <p:ph idx="1"/>
          </p:nvPr>
        </p:nvSpPr>
        <p:spPr>
          <a:xfrm>
            <a:off x="457200" y="1950660"/>
            <a:ext cx="8229600" cy="382183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Facilita la comunicación con clientes, empleados, proveedores, contratistas, etc.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Se puede acceder a través de </a:t>
            </a:r>
            <a:br>
              <a:rPr lang="es-ES" sz="2400" noProof="0" dirty="0"/>
            </a:br>
            <a:r>
              <a:rPr lang="es-ES" sz="2400" noProof="0" dirty="0"/>
              <a:t>una computadora “local” o</a:t>
            </a:r>
            <a:br>
              <a:rPr lang="es-ES" sz="2400" noProof="0" dirty="0"/>
            </a:br>
            <a:r>
              <a:rPr lang="es-ES" sz="2400" noProof="0" dirty="0"/>
              <a:t>de un correo electrónico vía web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Creen un sistema para archivar</a:t>
            </a:r>
            <a:br>
              <a:rPr lang="es-ES" sz="2400" noProof="0" dirty="0"/>
            </a:br>
            <a:r>
              <a:rPr lang="es-ES" sz="2400" noProof="0" dirty="0"/>
              <a:t>los correos electrónicos para</a:t>
            </a:r>
            <a:br>
              <a:rPr lang="es-ES" sz="2400" noProof="0" dirty="0"/>
            </a:br>
            <a:r>
              <a:rPr lang="es-ES" sz="2400" noProof="0" dirty="0"/>
              <a:t>conservar registros precisos</a:t>
            </a: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1135" y="2671012"/>
            <a:ext cx="2611720" cy="3140242"/>
          </a:xfrm>
          <a:prstGeom prst="rect">
            <a:avLst/>
          </a:prstGeom>
          <a:ln w="2286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77218"/>
          </a:xfrm>
        </p:spPr>
        <p:txBody>
          <a:bodyPr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>
                <a:solidFill>
                  <a:srgbClr val="CAA53A"/>
                </a:solidFill>
              </a:rPr>
              <a:t>Software (programa de computación) para el negocio: hojas de cálculo</a:t>
            </a:r>
          </a:p>
        </p:txBody>
      </p:sp>
      <p:sp>
        <p:nvSpPr>
          <p:cNvPr id="49154" name="Content Placeholder 3"/>
          <p:cNvSpPr>
            <a:spLocks noGrp="1"/>
          </p:cNvSpPr>
          <p:nvPr>
            <p:ph idx="1"/>
          </p:nvPr>
        </p:nvSpPr>
        <p:spPr>
          <a:xfrm>
            <a:off x="457200" y="1700428"/>
            <a:ext cx="8393502" cy="432731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Permiten registrar información de clientes, inventario, ventas, hojas de asistencia de los empleados, etc.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Matrices formadas por </a:t>
            </a:r>
            <a:br>
              <a:rPr lang="es-ES" sz="2800" noProof="0" dirty="0"/>
            </a:br>
            <a:r>
              <a:rPr lang="es-ES" sz="2800" noProof="0" dirty="0"/>
              <a:t>filas y columnas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Suelen usarse para</a:t>
            </a:r>
            <a:br>
              <a:rPr lang="es-ES" sz="2800" noProof="0" dirty="0"/>
            </a:br>
            <a:r>
              <a:rPr lang="es-ES" sz="2800" noProof="0" dirty="0"/>
              <a:t>crear proyecciones de</a:t>
            </a:r>
            <a:br>
              <a:rPr lang="es-ES" sz="2800" noProof="0" dirty="0"/>
            </a:br>
            <a:r>
              <a:rPr lang="es-ES" sz="2800" noProof="0" dirty="0"/>
              <a:t>varias situaciones </a:t>
            </a:r>
            <a:br>
              <a:rPr lang="es-ES" sz="2800" noProof="0" dirty="0"/>
            </a:br>
            <a:r>
              <a:rPr lang="es-ES" sz="2800" noProof="0" dirty="0"/>
              <a:t>financieras </a:t>
            </a:r>
          </a:p>
        </p:txBody>
      </p:sp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7938" y="3187700"/>
            <a:ext cx="3851275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1" name="Group 31"/>
          <p:cNvGrpSpPr>
            <a:grpSpLocks/>
          </p:cNvGrpSpPr>
          <p:nvPr/>
        </p:nvGrpSpPr>
        <p:grpSpPr bwMode="auto">
          <a:xfrm>
            <a:off x="4613275" y="2678113"/>
            <a:ext cx="4278313" cy="3279775"/>
            <a:chOff x="1623391" y="1229139"/>
            <a:chExt cx="6135257" cy="4545496"/>
          </a:xfrm>
        </p:grpSpPr>
        <p:sp>
          <p:nvSpPr>
            <p:cNvPr id="31" name="Rectangle 30"/>
            <p:cNvSpPr/>
            <p:nvPr/>
          </p:nvSpPr>
          <p:spPr>
            <a:xfrm>
              <a:off x="1759983" y="1341346"/>
              <a:ext cx="5864349" cy="4283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802125" y="1384329"/>
              <a:ext cx="5767522" cy="421988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571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623391" y="1229139"/>
              <a:ext cx="6135257" cy="4545496"/>
            </a:xfrm>
            <a:prstGeom prst="rect">
              <a:avLst/>
            </a:prstGeom>
            <a:noFill/>
            <a:ln w="139700">
              <a:solidFill>
                <a:schemeClr val="accent1">
                  <a:lumMod val="7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51202" name="Group 24"/>
          <p:cNvGrpSpPr>
            <a:grpSpLocks/>
          </p:cNvGrpSpPr>
          <p:nvPr/>
        </p:nvGrpSpPr>
        <p:grpSpPr bwMode="auto">
          <a:xfrm>
            <a:off x="4729163" y="2952750"/>
            <a:ext cx="3657600" cy="2894013"/>
            <a:chOff x="1945969" y="988902"/>
            <a:chExt cx="6324747" cy="5073338"/>
          </a:xfrm>
        </p:grpSpPr>
        <p:sp>
          <p:nvSpPr>
            <p:cNvPr id="22" name="Freeform 21"/>
            <p:cNvSpPr/>
            <p:nvPr/>
          </p:nvSpPr>
          <p:spPr>
            <a:xfrm>
              <a:off x="3194996" y="4211570"/>
              <a:ext cx="1015693" cy="1380348"/>
            </a:xfrm>
            <a:custGeom>
              <a:avLst/>
              <a:gdLst>
                <a:gd name="connsiteX0" fmla="*/ 0 w 2724912"/>
                <a:gd name="connsiteY0" fmla="*/ 1691640 h 1691640"/>
                <a:gd name="connsiteX1" fmla="*/ 91440 w 2724912"/>
                <a:gd name="connsiteY1" fmla="*/ 1280160 h 1691640"/>
                <a:gd name="connsiteX2" fmla="*/ 173736 w 2724912"/>
                <a:gd name="connsiteY2" fmla="*/ 1060704 h 1691640"/>
                <a:gd name="connsiteX3" fmla="*/ 265176 w 2724912"/>
                <a:gd name="connsiteY3" fmla="*/ 886968 h 1691640"/>
                <a:gd name="connsiteX4" fmla="*/ 411480 w 2724912"/>
                <a:gd name="connsiteY4" fmla="*/ 667512 h 1691640"/>
                <a:gd name="connsiteX5" fmla="*/ 594360 w 2724912"/>
                <a:gd name="connsiteY5" fmla="*/ 512064 h 1691640"/>
                <a:gd name="connsiteX6" fmla="*/ 786384 w 2724912"/>
                <a:gd name="connsiteY6" fmla="*/ 420624 h 1691640"/>
                <a:gd name="connsiteX7" fmla="*/ 1161288 w 2724912"/>
                <a:gd name="connsiteY7" fmla="*/ 338328 h 1691640"/>
                <a:gd name="connsiteX8" fmla="*/ 1746504 w 2724912"/>
                <a:gd name="connsiteY8" fmla="*/ 320040 h 1691640"/>
                <a:gd name="connsiteX9" fmla="*/ 2724912 w 2724912"/>
                <a:gd name="connsiteY9" fmla="*/ 0 h 1691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24912" h="1691640">
                  <a:moveTo>
                    <a:pt x="0" y="1691640"/>
                  </a:moveTo>
                  <a:cubicBezTo>
                    <a:pt x="31242" y="1538478"/>
                    <a:pt x="62484" y="1385316"/>
                    <a:pt x="91440" y="1280160"/>
                  </a:cubicBezTo>
                  <a:cubicBezTo>
                    <a:pt x="120396" y="1175004"/>
                    <a:pt x="144780" y="1126236"/>
                    <a:pt x="173736" y="1060704"/>
                  </a:cubicBezTo>
                  <a:cubicBezTo>
                    <a:pt x="202692" y="995172"/>
                    <a:pt x="225552" y="952500"/>
                    <a:pt x="265176" y="886968"/>
                  </a:cubicBezTo>
                  <a:cubicBezTo>
                    <a:pt x="304800" y="821436"/>
                    <a:pt x="356616" y="729996"/>
                    <a:pt x="411480" y="667512"/>
                  </a:cubicBezTo>
                  <a:cubicBezTo>
                    <a:pt x="466344" y="605028"/>
                    <a:pt x="531876" y="553212"/>
                    <a:pt x="594360" y="512064"/>
                  </a:cubicBezTo>
                  <a:cubicBezTo>
                    <a:pt x="656844" y="470916"/>
                    <a:pt x="691896" y="449580"/>
                    <a:pt x="786384" y="420624"/>
                  </a:cubicBezTo>
                  <a:cubicBezTo>
                    <a:pt x="880872" y="391668"/>
                    <a:pt x="1001268" y="355092"/>
                    <a:pt x="1161288" y="338328"/>
                  </a:cubicBezTo>
                  <a:cubicBezTo>
                    <a:pt x="1321308" y="321564"/>
                    <a:pt x="1485900" y="376428"/>
                    <a:pt x="1746504" y="320040"/>
                  </a:cubicBezTo>
                  <a:cubicBezTo>
                    <a:pt x="2007108" y="263652"/>
                    <a:pt x="2522220" y="48768"/>
                    <a:pt x="2724912" y="0"/>
                  </a:cubicBezTo>
                </a:path>
              </a:pathLst>
            </a:custGeom>
            <a:ln w="57150">
              <a:solidFill>
                <a:srgbClr val="669900">
                  <a:alpha val="38039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3100955" y="4890714"/>
              <a:ext cx="1427797" cy="1171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 rot="892840" flipH="1">
              <a:off x="1945969" y="4718547"/>
              <a:ext cx="1427797" cy="11715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Oval 5"/>
            <p:cNvSpPr/>
            <p:nvPr/>
          </p:nvSpPr>
          <p:spPr>
            <a:xfrm rot="763234">
              <a:off x="4205199" y="2419344"/>
              <a:ext cx="2445899" cy="3503748"/>
            </a:xfrm>
            <a:prstGeom prst="ellipse">
              <a:avLst/>
            </a:prstGeom>
            <a:solidFill>
              <a:srgbClr val="0070C0">
                <a:alpha val="3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 rot="763234">
              <a:off x="4707556" y="988902"/>
              <a:ext cx="2119229" cy="3372948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 rot="6163234">
              <a:off x="3670610" y="1436076"/>
              <a:ext cx="2318207" cy="3505512"/>
            </a:xfrm>
            <a:prstGeom prst="ellipse">
              <a:avLst/>
            </a:prstGeom>
            <a:solidFill>
              <a:srgbClr val="F8A4FA">
                <a:alpha val="29804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 rot="16963234">
              <a:off x="5289518" y="1790905"/>
              <a:ext cx="2220803" cy="3505512"/>
            </a:xfrm>
            <a:prstGeom prst="ellipse">
              <a:avLst/>
            </a:prstGeom>
            <a:solidFill>
              <a:srgbClr val="5AE739">
                <a:alpha val="2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1212" name="TextBox 6"/>
            <p:cNvSpPr txBox="1">
              <a:spLocks noChangeArrowheads="1"/>
            </p:cNvSpPr>
            <p:nvPr/>
          </p:nvSpPr>
          <p:spPr bwMode="auto">
            <a:xfrm>
              <a:off x="5101575" y="1287992"/>
              <a:ext cx="1694644" cy="80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Mejor</a:t>
              </a:r>
            </a:p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organización</a:t>
              </a:r>
            </a:p>
          </p:txBody>
        </p:sp>
        <p:sp>
          <p:nvSpPr>
            <p:cNvPr id="51213" name="TextBox 7"/>
            <p:cNvSpPr txBox="1">
              <a:spLocks noChangeArrowheads="1"/>
            </p:cNvSpPr>
            <p:nvPr/>
          </p:nvSpPr>
          <p:spPr bwMode="auto">
            <a:xfrm>
              <a:off x="6538360" y="3421348"/>
              <a:ext cx="1732356" cy="485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Bajo costo</a:t>
              </a:r>
            </a:p>
          </p:txBody>
        </p:sp>
        <p:sp>
          <p:nvSpPr>
            <p:cNvPr id="51214" name="TextBox 8"/>
            <p:cNvSpPr txBox="1">
              <a:spLocks noChangeArrowheads="1"/>
            </p:cNvSpPr>
            <p:nvPr/>
          </p:nvSpPr>
          <p:spPr bwMode="auto">
            <a:xfrm>
              <a:off x="4336585" y="4582555"/>
              <a:ext cx="1908192" cy="113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Mayor rapidez</a:t>
              </a:r>
            </a:p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para hacer </a:t>
              </a:r>
              <a:b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</a:br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cálculos</a:t>
              </a:r>
            </a:p>
          </p:txBody>
        </p:sp>
        <p:sp>
          <p:nvSpPr>
            <p:cNvPr id="51215" name="TextBox 12"/>
            <p:cNvSpPr txBox="1">
              <a:spLocks noChangeArrowheads="1"/>
            </p:cNvSpPr>
            <p:nvPr/>
          </p:nvSpPr>
          <p:spPr bwMode="auto">
            <a:xfrm>
              <a:off x="3094069" y="2627377"/>
              <a:ext cx="1582401" cy="809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Reducción</a:t>
              </a:r>
            </a:p>
            <a:p>
              <a:pPr algn="ctr"/>
              <a:r>
                <a:rPr lang="en-US" sz="1200" b="1" dirty="0">
                  <a:solidFill>
                    <a:srgbClr val="172C57"/>
                  </a:solidFill>
                  <a:latin typeface="Calibri" pitchFamily="34" charset="0"/>
                </a:rPr>
                <a:t>de errores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85595" y="2892447"/>
              <a:ext cx="1940796" cy="9155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cap="small" dirty="0">
                  <a:solidFill>
                    <a:srgbClr val="172C57"/>
                  </a:solidFill>
                  <a:latin typeface="+mn-lt"/>
                </a:rPr>
                <a:t>Software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cap="small" dirty="0">
                  <a:solidFill>
                    <a:srgbClr val="172C57"/>
                  </a:solidFill>
                  <a:latin typeface="+mn-lt"/>
                </a:rPr>
                <a:t>contable</a:t>
              </a:r>
            </a:p>
          </p:txBody>
        </p:sp>
      </p:grpSp>
      <p:sp>
        <p:nvSpPr>
          <p:cNvPr id="5120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34388" cy="646113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Software (programa de computación) para el negocio: contabilidad</a:t>
            </a:r>
          </a:p>
        </p:txBody>
      </p:sp>
      <p:sp>
        <p:nvSpPr>
          <p:cNvPr id="51204" name="Content Placeholder 19"/>
          <p:cNvSpPr>
            <a:spLocks noGrp="1"/>
          </p:cNvSpPr>
          <p:nvPr>
            <p:ph idx="1"/>
          </p:nvPr>
        </p:nvSpPr>
        <p:spPr>
          <a:xfrm>
            <a:off x="457200" y="1600178"/>
            <a:ext cx="8229600" cy="476091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Permite mantener los registros financieros del negocio, como los de ventas, gastos, inventario y activos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400" noProof="0" dirty="0"/>
              <a:t>Ofrece muchas ventajas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Reducción de errores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Mayor rapidez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Bajo costo</a:t>
            </a:r>
          </a:p>
          <a:p>
            <a:pPr lvl="1" eaLnBrk="1" hangingPunct="1">
              <a:buFont typeface="Arial" charset="0"/>
              <a:buChar char="•"/>
            </a:pPr>
            <a:r>
              <a:rPr lang="es-ES" sz="2400" noProof="0" dirty="0"/>
              <a:t>Mejor organización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2: </a:t>
            </a:r>
            <a:br>
              <a:rPr lang="es-ES" sz="3200" noProof="0" dirty="0"/>
            </a:br>
            <a:r>
              <a:rPr lang="es-ES" sz="3200" noProof="0" dirty="0"/>
              <a:t>sistema contable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457200" y="1531189"/>
            <a:ext cx="8686800" cy="42672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s-ES" sz="2800" noProof="0" dirty="0">
                <a:solidFill>
                  <a:schemeClr val="tx2"/>
                </a:solidFill>
                <a:latin typeface="Calibri" pitchFamily="34" charset="0"/>
              </a:rPr>
              <a:t>Tómense algunos minutos para pensar en sus propios sistemas contables.</a:t>
            </a:r>
          </a:p>
        </p:txBody>
      </p:sp>
      <p:pic>
        <p:nvPicPr>
          <p:cNvPr id="53251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Content Placeholder 2"/>
          <p:cNvSpPr txBox="1">
            <a:spLocks/>
          </p:cNvSpPr>
          <p:nvPr/>
        </p:nvSpPr>
        <p:spPr bwMode="auto">
          <a:xfrm>
            <a:off x="2100323" y="2654061"/>
            <a:ext cx="7104062" cy="141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s-ES" sz="2800" dirty="0">
                <a:solidFill>
                  <a:schemeClr val="tx2"/>
                </a:solidFill>
                <a:latin typeface="Calibri" pitchFamily="34" charset="0"/>
              </a:rPr>
              <a:t>Descríbanlos.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s-ES" sz="2800" dirty="0">
                <a:solidFill>
                  <a:schemeClr val="tx2"/>
                </a:solidFill>
                <a:latin typeface="Calibri" pitchFamily="34" charset="0"/>
              </a:rPr>
              <a:t>¿Cómo podrían mejorarlos?</a:t>
            </a:r>
          </a:p>
          <a:p>
            <a:pPr marL="457200" indent="-457200">
              <a:lnSpc>
                <a:spcPts val="3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s-ES" sz="2800" dirty="0">
                <a:solidFill>
                  <a:schemeClr val="tx2"/>
                </a:solidFill>
                <a:latin typeface="Calibri" pitchFamily="34" charset="0"/>
              </a:rPr>
              <a:t>¿Qué mejoras específicas se les ocurren?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523027" cy="1077218"/>
          </a:xfrm>
        </p:spPr>
        <p:txBody>
          <a:bodyPr wrap="square">
            <a:spAutoFit/>
          </a:bodyPr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>
                <a:solidFill>
                  <a:srgbClr val="CAA53A"/>
                </a:solidFill>
              </a:rPr>
              <a:t>Capacitación sobre el software (programa de computación) para el negocio</a:t>
            </a:r>
          </a:p>
        </p:txBody>
      </p:sp>
      <p:sp>
        <p:nvSpPr>
          <p:cNvPr id="55298" name="Content Placeholder 3"/>
          <p:cNvSpPr>
            <a:spLocks noGrp="1"/>
          </p:cNvSpPr>
          <p:nvPr>
            <p:ph idx="1"/>
          </p:nvPr>
        </p:nvSpPr>
        <p:spPr>
          <a:xfrm>
            <a:off x="439947" y="1505313"/>
            <a:ext cx="8229600" cy="664051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Tutoriales y pruebas gratuitas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Capacitaciones en línea y seminarios web sobre </a:t>
            </a:r>
            <a:br>
              <a:rPr lang="es-ES" sz="2000" noProof="0" dirty="0"/>
            </a:br>
            <a:r>
              <a:rPr lang="es-ES" sz="2000" noProof="0" dirty="0"/>
              <a:t>software (programa de computación)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YouTube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Socios de recursos de la SBA: </a:t>
            </a:r>
            <a:r>
              <a:rPr lang="es-ES" sz="2000" b="0" noProof="0" dirty="0"/>
              <a:t>SCORE,</a:t>
            </a:r>
            <a:br>
              <a:rPr lang="es-ES" sz="2000" noProof="0" dirty="0"/>
            </a:br>
            <a:r>
              <a:rPr lang="es-ES" sz="2000" b="0" noProof="0" dirty="0"/>
              <a:t>Centros para el Desarrollo de Pequeños Negocios, Centros de Negocios para Mujeres, Centros de Asistencia para las Exportaciones de los EE. UU.,</a:t>
            </a:r>
            <a:br>
              <a:rPr lang="es-ES" sz="2000" noProof="0" dirty="0"/>
            </a:br>
            <a:r>
              <a:rPr lang="es-ES" sz="2000" b="0" noProof="0" dirty="0"/>
              <a:t>Centros de Extensión para Negocios de Veteranos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Institutos universitarios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Contadores</a:t>
            </a:r>
          </a:p>
          <a:p>
            <a:pPr eaLnBrk="1" hangingPunct="1">
              <a:buFont typeface="Arial" charset="0"/>
              <a:buChar char="•"/>
            </a:pPr>
            <a:r>
              <a:rPr lang="es-ES" sz="2000" noProof="0" dirty="0"/>
              <a:t>Asesores contables</a:t>
            </a:r>
          </a:p>
          <a:p>
            <a:pPr eaLnBrk="1" hangingPunct="1">
              <a:buFont typeface="Arial" charset="0"/>
              <a:buChar char="•"/>
            </a:pPr>
            <a:endParaRPr lang="es-ES" sz="2400" noProof="0" dirty="0">
              <a:ea typeface="Helvetica Neue"/>
            </a:endParaRPr>
          </a:p>
        </p:txBody>
      </p:sp>
      <p:pic>
        <p:nvPicPr>
          <p:cNvPr id="55299" name="Picture 1" descr="C:\Users\Bruce Soule\AppData\Local\Microsoft\Windows\Temporary Internet Files\Content.IE5\2ZSXJA2Z\MP90043949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0790" y="1029329"/>
            <a:ext cx="1768475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68" y="2611404"/>
            <a:ext cx="9119891" cy="2400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Comiencen</a:t>
            </a:r>
            <a:endParaRPr lang="es-ES" sz="15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7346" name="TextBox 3"/>
          <p:cNvSpPr txBox="1">
            <a:spLocks noChangeArrowheads="1"/>
          </p:cNvSpPr>
          <p:nvPr/>
        </p:nvSpPr>
        <p:spPr bwMode="auto">
          <a:xfrm>
            <a:off x="2025492" y="1843826"/>
            <a:ext cx="69659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 b="1" dirty="0">
                <a:latin typeface="Calibri" pitchFamily="34" charset="0"/>
              </a:rPr>
              <a:t>de inmediato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7035" y="5162701"/>
            <a:ext cx="8715555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ts val="35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>
                <a:solidFill>
                  <a:srgbClr val="CAA53A"/>
                </a:solidFill>
                <a:latin typeface="Helvetica Neue"/>
              </a:rPr>
              <a:t>Refínenlo a medida que el negocio crezca</a:t>
            </a:r>
          </a:p>
        </p:txBody>
      </p:sp>
      <p:sp>
        <p:nvSpPr>
          <p:cNvPr id="5734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46113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Implementen un sistema de inmediato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Puntos clave para recordar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Usen herramientas de administración de registros que se adapten al tipo, el tamaño y la complejidad del negocio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Evalúen las necesidades del negocio antes de comprar un software (programa de computación)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COMIENCEN DE INMEDIATO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endParaRPr lang="es-ES" noProof="0" dirty="0">
              <a:ea typeface="Arial" charset="0"/>
            </a:endParaRP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endParaRPr lang="es-ES" noProof="0" dirty="0">
              <a:ea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indent="-338138" eaLnBrk="1" fontAlgn="auto" hangingPunct="1">
              <a:defRPr/>
            </a:pPr>
            <a:r>
              <a:rPr lang="es-ES" noProof="0" dirty="0"/>
              <a:t>¿Qué preguntas finales tienen?</a:t>
            </a:r>
          </a:p>
          <a:p>
            <a:pPr indent="-338138" eaLnBrk="1" fontAlgn="auto" hangingPunct="1">
              <a:defRPr/>
            </a:pPr>
            <a:endParaRPr lang="es-ES" noProof="0" dirty="0"/>
          </a:p>
          <a:p>
            <a:pPr indent="-338138" eaLnBrk="1" fontAlgn="auto" hangingPunct="1">
              <a:defRPr/>
            </a:pPr>
            <a:r>
              <a:rPr lang="es-ES" noProof="0" dirty="0"/>
              <a:t>¿Qué aprendieron?</a:t>
            </a:r>
          </a:p>
          <a:p>
            <a:pPr indent="-338138" eaLnBrk="1" fontAlgn="auto" hangingPunct="1">
              <a:defRPr/>
            </a:pPr>
            <a:endParaRPr lang="es-ES" noProof="0" dirty="0"/>
          </a:p>
          <a:p>
            <a:pPr indent="-338138" eaLnBrk="1" fontAlgn="auto" hangingPunct="1">
              <a:defRPr/>
            </a:pPr>
            <a:r>
              <a:rPr lang="es-ES" noProof="0" dirty="0"/>
              <a:t>¿Cómo calificarían la capacitación?</a:t>
            </a:r>
          </a:p>
          <a:p>
            <a:pPr eaLnBrk="1" fontAlgn="auto" hangingPunct="1">
              <a:defRPr/>
            </a:pPr>
            <a:endParaRPr lang="es-ES" noProof="0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61443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2799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Conclusión</a:t>
            </a:r>
          </a:p>
        </p:txBody>
      </p:sp>
      <p:sp>
        <p:nvSpPr>
          <p:cNvPr id="63490" name="Content Placeholder 2"/>
          <p:cNvSpPr>
            <a:spLocks noGrp="1"/>
          </p:cNvSpPr>
          <p:nvPr>
            <p:ph idx="1"/>
          </p:nvPr>
        </p:nvSpPr>
        <p:spPr>
          <a:xfrm>
            <a:off x="483078" y="1026538"/>
            <a:ext cx="8382000" cy="426720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Arial" charset="0"/>
              <a:buNone/>
            </a:pPr>
            <a:r>
              <a:rPr lang="es-ES" sz="2400" noProof="0" dirty="0"/>
              <a:t>A través de esta capacitación, aprendieron sobre lo siguiente: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El concepto de administración de registros y su importancia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aspectos fundamentales de la administración de registros: prácticas, reglas y herramientas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registros que deben conservarse: aspectos relacionados con el seguimiento, la planificación, los requisitos legales y la preparación de impuestos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beneficios de contar con un sistema de administración de registros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software (programa de computación) disponibles para la administración de registros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La capacitación sobre el software para el negocio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endParaRPr lang="es-ES" sz="2200" dirty="0">
              <a:ea typeface="Geneva"/>
              <a:cs typeface="Gene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Objetivos</a:t>
            </a: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41875"/>
          </a:xfrm>
        </p:spPr>
        <p:txBody>
          <a:bodyPr/>
          <a:lstStyle/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el concepto de administración de registros y el motivo por el que esto es importante para pequeños negocios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prácticas, reglas y herramientas de administración de registros que suelen estar disponibles para pequeños negocios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cómo funcionan estas prácticas, reglas y herramientas de administración de registros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Objetivos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41875"/>
          </a:xfrm>
        </p:spPr>
        <p:txBody>
          <a:bodyPr/>
          <a:lstStyle/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los beneficios de un buen sistema administración de registros para pequeños negocios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los aspectos fundamentales de la administración de registros para pequeños negocios</a:t>
            </a:r>
          </a:p>
          <a:p>
            <a:pPr marL="347663" indent="-347663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los productos de software (</a:t>
            </a:r>
            <a:r>
              <a:rPr lang="es-ES" sz="2800" noProof="0" dirty="0"/>
              <a:t>programa de computación)</a:t>
            </a:r>
            <a:r>
              <a:rPr lang="es-ES" sz="2600" noProof="0" dirty="0"/>
              <a:t> disponibles para la administración de registros de los pequeños negocios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286000"/>
            <a:ext cx="49530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Formulario de conocimientos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685800" y="1357238"/>
            <a:ext cx="7391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</a:pP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¿</a:t>
            </a: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Qué saben o quieren aprender sobre la administración de registros?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Introducción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buFont typeface="Arial" pitchFamily="34" charset="0"/>
              <a:buNone/>
              <a:defRPr/>
            </a:pPr>
            <a:r>
              <a:rPr lang="es-ES" noProof="0" dirty="0"/>
              <a:t>La administración de registros</a:t>
            </a:r>
            <a:br>
              <a:rPr lang="es-ES" noProof="0" dirty="0"/>
            </a:br>
            <a:r>
              <a:rPr lang="es-ES" noProof="0" dirty="0"/>
              <a:t>es importante para los pequeños</a:t>
            </a:r>
            <a:br>
              <a:rPr lang="es-ES" noProof="0" dirty="0"/>
            </a:br>
            <a:r>
              <a:rPr lang="es-ES" noProof="0" dirty="0"/>
              <a:t>negocios</a:t>
            </a:r>
          </a:p>
          <a:p>
            <a:pPr marL="747713" lvl="1" indent="-347663" eaLnBrk="1" fontAlgn="auto" hangingPunct="1">
              <a:defRPr/>
            </a:pPr>
            <a:r>
              <a:rPr lang="es-ES" noProof="0" dirty="0"/>
              <a:t>Negocio propio</a:t>
            </a:r>
          </a:p>
          <a:p>
            <a:pPr marL="747713" lvl="1" indent="-347663" eaLnBrk="1" fontAlgn="auto" hangingPunct="1">
              <a:defRPr/>
            </a:pPr>
            <a:r>
              <a:rPr lang="es-ES" noProof="0" dirty="0"/>
              <a:t>Sociedad</a:t>
            </a:r>
          </a:p>
          <a:p>
            <a:pPr marL="747713" lvl="1" indent="-347663" eaLnBrk="1" fontAlgn="auto" hangingPunct="1">
              <a:defRPr/>
            </a:pPr>
            <a:r>
              <a:rPr lang="es-ES" noProof="0" dirty="0"/>
              <a:t>Corporación</a:t>
            </a:r>
          </a:p>
          <a:p>
            <a:pPr eaLnBrk="1" fontAlgn="auto" hangingPunct="1">
              <a:defRPr/>
            </a:pPr>
            <a:endParaRPr lang="es-ES" noProof="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t="3557" b="4946"/>
          <a:stretch>
            <a:fillRect/>
          </a:stretch>
        </p:blipFill>
        <p:spPr bwMode="auto">
          <a:xfrm>
            <a:off x="4709603" y="2286150"/>
            <a:ext cx="4265613" cy="27813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¿Qué es la administración de registros?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74452" y="1013610"/>
            <a:ext cx="8229600" cy="3687763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Es la práctica organizada y disciplinada de guardar los registros del negocio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Puede ser sencilla (fólder) o compleja (almacenamiento electrónico en línea)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Permite recuperar registros rápidamente</a:t>
            </a:r>
          </a:p>
          <a:p>
            <a:pPr eaLnBrk="1" hangingPunct="1">
              <a:buFont typeface="Arial" charset="0"/>
              <a:buChar char="•"/>
            </a:pPr>
            <a:r>
              <a:rPr lang="es-ES" sz="2800" noProof="0" dirty="0"/>
              <a:t>Se actualiza de forma continua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4837" y="4290250"/>
            <a:ext cx="82554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solidFill>
                  <a:srgbClr val="132F5A"/>
                </a:solidFill>
                <a:latin typeface="Helvetica Neue"/>
              </a:rPr>
              <a:t>Es necesario conservar registros precisos, tanto </a:t>
            </a:r>
            <a:r>
              <a:rPr lang="es-ES" sz="3600" b="1" dirty="0">
                <a:solidFill>
                  <a:srgbClr val="132F5A"/>
                </a:solidFill>
                <a:latin typeface="Helvetica Neue"/>
              </a:rPr>
              <a:t>personales</a:t>
            </a:r>
            <a:r>
              <a:rPr lang="es-ES" sz="2800" b="1" dirty="0">
                <a:solidFill>
                  <a:srgbClr val="132F5A"/>
                </a:solidFill>
                <a:latin typeface="Helvetica Neue"/>
              </a:rPr>
              <a:t> como </a:t>
            </a:r>
            <a:r>
              <a:rPr lang="es-ES" sz="3600" b="1" dirty="0">
                <a:solidFill>
                  <a:srgbClr val="132F5A"/>
                </a:solidFill>
                <a:latin typeface="Helvetica Neue"/>
              </a:rPr>
              <a:t>del negocio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¿Por qué es importante la administración de registros?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826" y="1591570"/>
            <a:ext cx="8229600" cy="42672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defRPr/>
            </a:pPr>
            <a:r>
              <a:rPr lang="es-ES" noProof="0" dirty="0"/>
              <a:t>Operaciones comerciales</a:t>
            </a:r>
          </a:p>
          <a:p>
            <a:pPr lvl="1" eaLnBrk="1" fontAlgn="auto" hangingPunct="1">
              <a:defRPr/>
            </a:pPr>
            <a:r>
              <a:rPr lang="es-ES" noProof="0" dirty="0"/>
              <a:t>Seguimiento de operaciones</a:t>
            </a:r>
          </a:p>
          <a:p>
            <a:pPr lvl="1" eaLnBrk="1" fontAlgn="auto" hangingPunct="1">
              <a:defRPr/>
            </a:pPr>
            <a:r>
              <a:rPr lang="es-ES" noProof="0" dirty="0"/>
              <a:t>Planificación</a:t>
            </a:r>
          </a:p>
          <a:p>
            <a:pPr eaLnBrk="1" fontAlgn="auto" hangingPunct="1">
              <a:defRPr/>
            </a:pPr>
            <a:r>
              <a:rPr lang="es-ES" noProof="0" dirty="0"/>
              <a:t>Requisitos legales</a:t>
            </a:r>
          </a:p>
          <a:p>
            <a:pPr lvl="1" eaLnBrk="1" fontAlgn="auto" hangingPunct="1">
              <a:defRPr/>
            </a:pPr>
            <a:r>
              <a:rPr lang="es-ES" noProof="0" dirty="0"/>
              <a:t>Contratos</a:t>
            </a:r>
          </a:p>
          <a:p>
            <a:pPr lvl="1" eaLnBrk="1" fontAlgn="auto" hangingPunct="1">
              <a:defRPr/>
            </a:pPr>
            <a:r>
              <a:rPr lang="es-ES" noProof="0" dirty="0"/>
              <a:t>Licencias y permisos</a:t>
            </a:r>
          </a:p>
          <a:p>
            <a:pPr lvl="1" eaLnBrk="1" fontAlgn="auto" hangingPunct="1">
              <a:defRPr/>
            </a:pPr>
            <a:r>
              <a:rPr lang="es-ES" noProof="0" dirty="0"/>
              <a:t>Nómina y personal</a:t>
            </a:r>
          </a:p>
          <a:p>
            <a:pPr eaLnBrk="1" fontAlgn="auto" hangingPunct="1">
              <a:defRPr/>
            </a:pPr>
            <a:r>
              <a:rPr lang="es-ES" noProof="0" dirty="0"/>
              <a:t>Preparación de impuestos federales, estatales y locales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9"/>
          <p:cNvSpPr>
            <a:spLocks noGrp="1"/>
          </p:cNvSpPr>
          <p:nvPr>
            <p:ph idx="1"/>
          </p:nvPr>
        </p:nvSpPr>
        <p:spPr>
          <a:xfrm>
            <a:off x="483078" y="1643331"/>
            <a:ext cx="4503738" cy="4267200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s-ES" noProof="0" dirty="0"/>
              <a:t>Registros de clientes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Registros de ventas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Correspondencia</a:t>
            </a:r>
          </a:p>
          <a:p>
            <a:pPr eaLnBrk="1" hangingPunct="1">
              <a:buFont typeface="Arial" charset="0"/>
              <a:buChar char="•"/>
            </a:pPr>
            <a:r>
              <a:rPr lang="es-ES" noProof="0" dirty="0"/>
              <a:t>Inventario</a:t>
            </a:r>
          </a:p>
        </p:txBody>
      </p:sp>
      <p:pic>
        <p:nvPicPr>
          <p:cNvPr id="21506" name="Picture 3" descr="C:\Users\Bruce Soule\AppData\Local\Microsoft\Windows\Temporary Internet Files\Content.IE5\0KV6L71M\MC90019756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167188" y="3611563"/>
            <a:ext cx="2192337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270943">
            <a:off x="5567363" y="1266825"/>
            <a:ext cx="3325812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45835">
            <a:off x="6383338" y="3589338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itle 10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Operaciones comerciales, seguimiento </a:t>
            </a:r>
            <a:br>
              <a:rPr lang="es-ES" sz="3200" noProof="0" dirty="0"/>
            </a:br>
            <a:r>
              <a:rPr lang="es-ES" sz="3200" noProof="0" dirty="0"/>
              <a:t>de operaciones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497291e237298df54d382cc50e284853b74a9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E5A30C1776C489351801CE1E06059" ma:contentTypeVersion="0" ma:contentTypeDescription="Create a new document." ma:contentTypeScope="" ma:versionID="f18f4ddc0d1076d1a76ed5372cca9f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BE9E718-9E45-4D7B-9FD5-FAC2893A4A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B160B48-4FA2-4F43-B112-5C0F6FB6B6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4336BB-A428-4E4E-98CF-3BB2DE6CF6F7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5887</TotalTime>
  <Words>907</Words>
  <Application>Microsoft Office PowerPoint</Application>
  <PresentationFormat>On-screen Show (4:3)</PresentationFormat>
  <Paragraphs>200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ＭＳ Ｐゴシック</vt:lpstr>
      <vt:lpstr>Arial</vt:lpstr>
      <vt:lpstr>BATAVIA</vt:lpstr>
      <vt:lpstr>Calibri</vt:lpstr>
      <vt:lpstr>Garamond</vt:lpstr>
      <vt:lpstr>Geneva</vt:lpstr>
      <vt:lpstr>Helvetica Neue</vt:lpstr>
      <vt:lpstr>Lucida Console</vt:lpstr>
      <vt:lpstr>Times New Roman</vt:lpstr>
      <vt:lpstr>Office Theme</vt:lpstr>
      <vt:lpstr>PowerPoint Presentation</vt:lpstr>
      <vt:lpstr>La bienvenida</vt:lpstr>
      <vt:lpstr>Objetivos</vt:lpstr>
      <vt:lpstr>Objetivos</vt:lpstr>
      <vt:lpstr>Formulario de conocimientos</vt:lpstr>
      <vt:lpstr>Introducción</vt:lpstr>
      <vt:lpstr>¿Qué es la administración de registros?</vt:lpstr>
      <vt:lpstr>¿Por qué es importante la administración de registros?</vt:lpstr>
      <vt:lpstr>Operaciones comerciales, seguimiento  de operaciones</vt:lpstr>
      <vt:lpstr>Tema para debate n.º 1:  administración de registros personales</vt:lpstr>
      <vt:lpstr>Retención de registros</vt:lpstr>
      <vt:lpstr>Herramientas para la administración de registros</vt:lpstr>
      <vt:lpstr>“Herramientas de papel” sencillas</vt:lpstr>
      <vt:lpstr>Sistema de recordatorios</vt:lpstr>
      <vt:lpstr>Sistemas informáticos</vt:lpstr>
      <vt:lpstr>Computación en nube</vt:lpstr>
      <vt:lpstr>Computación en nube: contabilidad</vt:lpstr>
      <vt:lpstr>Computación en nube:  alojamiento de archivos</vt:lpstr>
      <vt:lpstr>Software (programa de computación) para el negocio</vt:lpstr>
      <vt:lpstr>Elección de software (programa de computación):  evaluación de las necesidades del negocio</vt:lpstr>
      <vt:lpstr>Software (programa de computación) para el negocio:  correo electrónico</vt:lpstr>
      <vt:lpstr>Software (programa de computación) para el negocio: hojas de cálculo</vt:lpstr>
      <vt:lpstr>Software (programa de computación) para el negocio: contabilidad</vt:lpstr>
      <vt:lpstr>Tema para debate n.º 2:  sistema contable</vt:lpstr>
      <vt:lpstr>Capacitación sobre el software (programa de computación) para el negocio</vt:lpstr>
      <vt:lpstr>Implementen un sistema de inmediato</vt:lpstr>
      <vt:lpstr>Puntos clave para recordar</vt:lpstr>
      <vt:lpstr>Resumen</vt:lpstr>
      <vt:lpstr>Conclusión</vt:lpstr>
    </vt:vector>
  </TitlesOfParts>
  <Company>DRC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Record-keeping for a Small Business</dc:title>
  <dc:creator>Dynamics Research Corporation</dc:creator>
  <cp:lastModifiedBy>nancy</cp:lastModifiedBy>
  <cp:revision>587</cp:revision>
  <dcterms:created xsi:type="dcterms:W3CDTF">2011-08-15T18:30:18Z</dcterms:created>
  <dcterms:modified xsi:type="dcterms:W3CDTF">2016-10-11T19:15:55Z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0x010100C2BE5A30C1776C489351801CE1E06059</vt:lpwstr>
  </property>
</Properties>
</file>