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52"/>
  </p:notesMasterIdLst>
  <p:handoutMasterIdLst>
    <p:handoutMasterId r:id="rId53"/>
  </p:handoutMasterIdLst>
  <p:sldIdLst>
    <p:sldId id="294" r:id="rId5"/>
    <p:sldId id="257" r:id="rId6"/>
    <p:sldId id="287" r:id="rId7"/>
    <p:sldId id="295" r:id="rId8"/>
    <p:sldId id="261" r:id="rId9"/>
    <p:sldId id="288" r:id="rId10"/>
    <p:sldId id="297" r:id="rId11"/>
    <p:sldId id="311" r:id="rId12"/>
    <p:sldId id="298" r:id="rId13"/>
    <p:sldId id="299" r:id="rId14"/>
    <p:sldId id="300" r:id="rId15"/>
    <p:sldId id="301" r:id="rId16"/>
    <p:sldId id="303" r:id="rId17"/>
    <p:sldId id="304" r:id="rId18"/>
    <p:sldId id="302" r:id="rId19"/>
    <p:sldId id="310" r:id="rId20"/>
    <p:sldId id="305" r:id="rId21"/>
    <p:sldId id="306" r:id="rId22"/>
    <p:sldId id="307" r:id="rId23"/>
    <p:sldId id="308" r:id="rId24"/>
    <p:sldId id="309" r:id="rId25"/>
    <p:sldId id="312" r:id="rId26"/>
    <p:sldId id="313" r:id="rId27"/>
    <p:sldId id="314" r:id="rId28"/>
    <p:sldId id="315" r:id="rId29"/>
    <p:sldId id="316" r:id="rId30"/>
    <p:sldId id="317" r:id="rId31"/>
    <p:sldId id="319" r:id="rId32"/>
    <p:sldId id="318" r:id="rId33"/>
    <p:sldId id="333" r:id="rId34"/>
    <p:sldId id="320" r:id="rId35"/>
    <p:sldId id="321" r:id="rId36"/>
    <p:sldId id="322" r:id="rId37"/>
    <p:sldId id="324" r:id="rId38"/>
    <p:sldId id="325" r:id="rId39"/>
    <p:sldId id="327" r:id="rId40"/>
    <p:sldId id="329" r:id="rId41"/>
    <p:sldId id="328" r:id="rId42"/>
    <p:sldId id="330" r:id="rId43"/>
    <p:sldId id="323" r:id="rId44"/>
    <p:sldId id="326" r:id="rId45"/>
    <p:sldId id="331" r:id="rId46"/>
    <p:sldId id="332" r:id="rId47"/>
    <p:sldId id="284" r:id="rId48"/>
    <p:sldId id="296" r:id="rId49"/>
    <p:sldId id="285" r:id="rId50"/>
    <p:sldId id="286" r:id="rId51"/>
  </p:sldIdLst>
  <p:sldSz cx="9144000" cy="6858000" type="screen4x3"/>
  <p:notesSz cx="7010400" cy="9296400"/>
  <p:custDataLst>
    <p:tags r:id="rId54"/>
  </p:custDataLst>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961C"/>
    <a:srgbClr val="17294F"/>
    <a:srgbClr val="132F5A"/>
    <a:srgbClr val="63252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58" autoAdjust="0"/>
    <p:restoredTop sz="98310" autoAdjust="0"/>
  </p:normalViewPr>
  <p:slideViewPr>
    <p:cSldViewPr>
      <p:cViewPr varScale="1">
        <p:scale>
          <a:sx n="82" d="100"/>
          <a:sy n="82" d="100"/>
        </p:scale>
        <p:origin x="1038" y="96"/>
      </p:cViewPr>
      <p:guideLst>
        <p:guide orient="horz" pos="2160"/>
        <p:guide pos="2880"/>
      </p:guideLst>
    </p:cSldViewPr>
  </p:slideViewPr>
  <p:outlineViewPr>
    <p:cViewPr>
      <p:scale>
        <a:sx n="33" d="100"/>
        <a:sy n="33" d="100"/>
      </p:scale>
      <p:origin x="0" y="0"/>
    </p:cViewPr>
  </p:outlineViewPr>
  <p:notesTextViewPr>
    <p:cViewPr>
      <p:scale>
        <a:sx n="116" d="100"/>
        <a:sy n="116" d="100"/>
      </p:scale>
      <p:origin x="0" y="0"/>
    </p:cViewPr>
  </p:notesTextViewPr>
  <p:sorterViewPr>
    <p:cViewPr>
      <p:scale>
        <a:sx n="66" d="100"/>
        <a:sy n="66" d="100"/>
      </p:scale>
      <p:origin x="0" y="0"/>
    </p:cViewPr>
  </p:sorterViewPr>
  <p:notesViewPr>
    <p:cSldViewPr>
      <p:cViewPr varScale="1">
        <p:scale>
          <a:sx n="82" d="100"/>
          <a:sy n="82" d="100"/>
        </p:scale>
        <p:origin x="-3276"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A0074844-5926-40B5-B93D-6409A5941136}" type="datetimeFigureOut">
              <a:rPr lang="en-US"/>
              <a:pPr>
                <a:defRPr/>
              </a:pPr>
              <a:t>10/11/2016</a:t>
            </a:fld>
            <a:endParaRPr lang="es-ES" dirty="0"/>
          </a:p>
        </p:txBody>
      </p:sp>
      <p:sp>
        <p:nvSpPr>
          <p:cNvPr id="563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E6BBA1B2-56F2-463B-888A-DDD8E9437301}" type="slidenum">
              <a:rPr lang="en-US"/>
              <a:pPr>
                <a:defRPr/>
              </a:pPr>
              <a:t>‹#›</a:t>
            </a:fld>
            <a:endParaRPr lang="es-ES" dirty="0"/>
          </a:p>
        </p:txBody>
      </p:sp>
    </p:spTree>
    <p:extLst>
      <p:ext uri="{BB962C8B-B14F-4D97-AF65-F5344CB8AC3E}">
        <p14:creationId xmlns:p14="http://schemas.microsoft.com/office/powerpoint/2010/main" val="1105399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220398D9-135E-45DF-A3EF-1B023CE631E0}" type="datetimeFigureOut">
              <a:rPr lang="en-US"/>
              <a:pPr>
                <a:defRPr/>
              </a:pPr>
              <a:t>10/11/2016</a:t>
            </a:fld>
            <a:endParaRPr lang="es-E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9739CA3A-31D3-457A-8CA1-08E0109C7B0F}" type="slidenum">
              <a:rPr lang="en-US"/>
              <a:pPr>
                <a:defRPr/>
              </a:pPr>
              <a:t>‹#›</a:t>
            </a:fld>
            <a:endParaRPr lang="es-ES" dirty="0"/>
          </a:p>
        </p:txBody>
      </p:sp>
    </p:spTree>
    <p:extLst>
      <p:ext uri="{BB962C8B-B14F-4D97-AF65-F5344CB8AC3E}">
        <p14:creationId xmlns:p14="http://schemas.microsoft.com/office/powerpoint/2010/main" val="41991299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p:cNvSpPr>
          <p:nvPr>
            <p:ph type="sldImg"/>
          </p:nvPr>
        </p:nvSpPr>
        <p:spPr bwMode="auto">
          <a:noFill/>
          <a:ln>
            <a:solidFill>
              <a:srgbClr val="000000"/>
            </a:solidFill>
            <a:miter lim="800000"/>
            <a:headEnd/>
            <a:tailEnd/>
          </a:ln>
        </p:spPr>
      </p:sp>
      <p:sp>
        <p:nvSpPr>
          <p:cNvPr id="7170"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3D198816-9051-42D3-B0CF-90394869BF5A}" type="slidenum">
              <a:rPr lang="en-US" smtClean="0"/>
              <a:pPr>
                <a:defRPr/>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76A505E6-9190-491E-9992-22E2839CFC83}" type="slidenum">
              <a:rPr lang="en-US" smtClean="0"/>
              <a:pPr>
                <a:defRPr/>
              </a:pPr>
              <a:t>10</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21D7A93-37F2-44A2-BC17-F6051704DB80}" type="slidenum">
              <a:rPr lang="en-US" smtClean="0"/>
              <a:pPr>
                <a:defRPr/>
              </a:pPr>
              <a:t>11</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49EB17F-0473-423D-9203-EEF2761FCC08}" type="slidenum">
              <a:rPr lang="en-US" smtClean="0"/>
              <a:pPr>
                <a:defRPr/>
              </a:pPr>
              <a:t>12</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AD14F8B7-5681-4C84-9E16-619D1173268B}" type="slidenum">
              <a:rPr lang="en-US" smtClean="0"/>
              <a:pPr>
                <a:defRPr/>
              </a:pPr>
              <a:t>13</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662981C-6B31-4B08-950B-6E600E404B0C}" type="slidenum">
              <a:rPr lang="en-US" smtClean="0"/>
              <a:pPr>
                <a:defRPr/>
              </a:pPr>
              <a:t>14</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247298D9-E151-4D0A-B3C6-1A03B413F107}" type="slidenum">
              <a:rPr lang="en-US" smtClean="0"/>
              <a:pPr>
                <a:defRPr/>
              </a:pPr>
              <a:t>15</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2B1AE3C8-500C-4C03-AB9E-8A7A849C2FC2}" type="slidenum">
              <a:rPr lang="en-US" smtClean="0"/>
              <a:pPr>
                <a:defRPr/>
              </a:pPr>
              <a:t>16</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DF0EF15C-E12F-4E7C-A1B9-F9686925697A}" type="slidenum">
              <a:rPr lang="en-US" smtClean="0"/>
              <a:pPr>
                <a:defRPr/>
              </a:pPr>
              <a:t>17</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583F25F4-2195-4406-936E-04F588E30C89}" type="slidenum">
              <a:rPr lang="en-US" smtClean="0"/>
              <a:pPr>
                <a:defRPr/>
              </a:pPr>
              <a:t>18</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0DCA529-47B9-43F2-B54E-766436D415CC}" type="slidenum">
              <a:rPr lang="en-US" smtClean="0"/>
              <a:pPr>
                <a:defRPr/>
              </a:pPr>
              <a:t>19</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B2F587E-6E93-43D3-84FC-69AD6FB80C89}" type="slidenum">
              <a:rPr lang="en-US" smtClean="0"/>
              <a:pPr>
                <a:defRPr/>
              </a:pPr>
              <a:t>2</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F9FD7F5-35F8-497D-87E2-F736CAAC396D}" type="slidenum">
              <a:rPr lang="en-US" smtClean="0"/>
              <a:pPr>
                <a:defRPr/>
              </a:pPr>
              <a:t>20</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FE44308-EF4C-45FE-A73E-E92A7941E7F2}" type="slidenum">
              <a:rPr lang="en-US" smtClean="0"/>
              <a:pPr>
                <a:defRPr/>
              </a:pPr>
              <a:t>21</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086C4714-9BD6-4525-A03B-C1F457C7F33C}" type="slidenum">
              <a:rPr lang="en-US" smtClean="0"/>
              <a:pPr>
                <a:defRPr/>
              </a:pPr>
              <a:t>22</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B8E59769-4709-4311-949C-BF329C583A46}" type="slidenum">
              <a:rPr lang="en-US" smtClean="0"/>
              <a:pPr>
                <a:defRPr/>
              </a:pPr>
              <a:t>23</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578CC186-B67B-46B3-9E29-5D075435F228}" type="slidenum">
              <a:rPr lang="en-US" smtClean="0"/>
              <a:pPr>
                <a:defRPr/>
              </a:pPr>
              <a:t>24</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05AADEC-7A3D-464C-BEA2-EBEBAC60F5B8}" type="slidenum">
              <a:rPr lang="en-US" smtClean="0"/>
              <a:pPr>
                <a:defRPr/>
              </a:pPr>
              <a:t>25</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584C41A8-99AC-49EE-86AD-2D48824A6F7C}" type="slidenum">
              <a:rPr lang="en-US" smtClean="0"/>
              <a:pPr>
                <a:defRPr/>
              </a:pPr>
              <a:t>26</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91C5C1B-12BC-405E-ABB8-B5D16E48339E}" type="slidenum">
              <a:rPr lang="en-US" smtClean="0"/>
              <a:pPr>
                <a:defRPr/>
              </a:pPr>
              <a:t>27</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B15D9FB8-0116-4477-8344-DE35B29A792B}" type="slidenum">
              <a:rPr lang="en-US" smtClean="0"/>
              <a:pPr>
                <a:defRPr/>
              </a:pPr>
              <a:t>28</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FDBD5351-69C3-4C68-BB2D-6CD55DF93A5C}" type="slidenum">
              <a:rPr lang="en-US" smtClean="0"/>
              <a:pPr>
                <a:defRPr/>
              </a:pPr>
              <a:t>29</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CB72D0CE-2D06-4876-BA33-615FE8FA2427}" type="slidenum">
              <a:rPr lang="en-US" smtClean="0"/>
              <a:pPr>
                <a:defRPr/>
              </a:pPr>
              <a:t>3</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FCB52610-D20B-436D-9E3B-7233A30877A0}" type="slidenum">
              <a:rPr lang="en-US" smtClean="0"/>
              <a:pPr>
                <a:defRPr/>
              </a:pPr>
              <a:t>30</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77D5574E-EF62-4620-8B1F-E1B03B5EB4E3}" type="slidenum">
              <a:rPr lang="en-US" smtClean="0"/>
              <a:pPr>
                <a:defRPr/>
              </a:pPr>
              <a:t>31</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B101A3D6-E700-4809-967A-88B98DED060B}" type="slidenum">
              <a:rPr lang="en-US" smtClean="0"/>
              <a:pPr>
                <a:defRPr/>
              </a:pPr>
              <a:t>32</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A3104AF-EEBC-4FF7-AEF0-34270A165FC6}" type="slidenum">
              <a:rPr lang="en-US" smtClean="0"/>
              <a:pPr>
                <a:defRPr/>
              </a:pPr>
              <a:t>33</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94328F38-4723-48A2-A1AD-232B2B294F67}" type="slidenum">
              <a:rPr lang="en-US" smtClean="0"/>
              <a:pPr>
                <a:defRPr/>
              </a:pPr>
              <a:t>34</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EB57E8E-CEFB-4EB9-924B-58416DE91B92}" type="slidenum">
              <a:rPr lang="en-US" smtClean="0"/>
              <a:pPr>
                <a:defRPr/>
              </a:pPr>
              <a:t>35</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5782533A-B083-4387-94F7-AF72A3C7B98F}" type="slidenum">
              <a:rPr lang="en-US" smtClean="0"/>
              <a:pPr>
                <a:defRPr/>
              </a:pPr>
              <a:t>36</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66D17BC-0FF8-4BAC-87F8-F531523C58EE}" type="slidenum">
              <a:rPr lang="en-US" smtClean="0"/>
              <a:pPr>
                <a:defRPr/>
              </a:pPr>
              <a:t>37</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B090489-243A-438E-9403-4CF20584F93E}" type="slidenum">
              <a:rPr lang="en-US" smtClean="0"/>
              <a:pPr>
                <a:defRPr/>
              </a:pPr>
              <a:t>38</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CBEF48B6-EEA6-403A-A7E2-F07C7E4CA423}" type="slidenum">
              <a:rPr lang="en-US" smtClean="0"/>
              <a:pPr>
                <a:defRPr/>
              </a:pPr>
              <a:t>39</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2285B11B-C580-41FC-ABD7-7E8DF1EFD8A9}" type="slidenum">
              <a:rPr lang="en-US" smtClean="0"/>
              <a:pPr>
                <a:defRPr/>
              </a:pPr>
              <a:t>4</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B8EF716-F005-41C3-8F20-19972622095E}" type="slidenum">
              <a:rPr lang="en-US" smtClean="0"/>
              <a:pPr>
                <a:defRPr/>
              </a:pPr>
              <a:t>40</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76823CEF-65F8-48EE-B84D-16A197BA2628}" type="slidenum">
              <a:rPr lang="en-US" smtClean="0"/>
              <a:pPr>
                <a:defRPr/>
              </a:pPr>
              <a:t>41</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3D86A81-1F50-4F33-80A8-B4BCD53C5A17}" type="slidenum">
              <a:rPr lang="en-US" smtClean="0"/>
              <a:pPr>
                <a:defRPr/>
              </a:pPr>
              <a:t>42</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C1848394-012C-4C87-A9E6-4070EEED41EC}" type="slidenum">
              <a:rPr lang="en-US" smtClean="0"/>
              <a:pPr>
                <a:defRPr/>
              </a:pPr>
              <a:t>43</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A7AAFEDF-C15F-4E6C-BDBA-D6E3BF58E738}" type="slidenum">
              <a:rPr lang="en-US" smtClean="0"/>
              <a:pPr>
                <a:defRPr/>
              </a:pPr>
              <a:t>44</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0D9FFF6-4A71-4B03-8D8F-DCE4479AC210}" type="slidenum">
              <a:rPr lang="en-US" smtClean="0"/>
              <a:pPr>
                <a:defRPr/>
              </a:pPr>
              <a:t>45</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Rot="1" noChangeAspect="1" noTextEdit="1"/>
          </p:cNvSpPr>
          <p:nvPr>
            <p:ph type="sldImg"/>
          </p:nvPr>
        </p:nvSpPr>
        <p:spPr bwMode="auto">
          <a:noFill/>
          <a:ln>
            <a:solidFill>
              <a:srgbClr val="000000"/>
            </a:solidFill>
            <a:miter lim="800000"/>
            <a:headEnd/>
            <a:tailEnd/>
          </a:ln>
        </p:spPr>
      </p:sp>
      <p:sp>
        <p:nvSpPr>
          <p:cNvPr id="99330" name="Rectangle 3"/>
          <p:cNvSpPr>
            <a:spLocks noGrp="1"/>
          </p:cNvSpPr>
          <p:nvPr>
            <p:ph type="body" idx="1"/>
          </p:nvPr>
        </p:nvSpPr>
        <p:spPr>
          <a:noFill/>
          <a:ln/>
        </p:spPr>
        <p:txBody>
          <a:bodyPr/>
          <a:lstStyle/>
          <a:p>
            <a:endParaRPr lang="en-US" i="1"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a:noFill/>
          <a:ln/>
        </p:spPr>
        <p:txBody>
          <a:bodyPr/>
          <a:lstStyle/>
          <a:p>
            <a:pPr eaLnBrk="1" hangingPunct="1">
              <a:spcBef>
                <a:spcPct val="0"/>
              </a:spcBef>
            </a:pPr>
            <a:endParaRPr lang="en-US" i="1" dirty="0"/>
          </a:p>
        </p:txBody>
      </p:sp>
      <p:sp>
        <p:nvSpPr>
          <p:cNvPr id="101379" name="Slide Number Placeholder 3"/>
          <p:cNvSpPr>
            <a:spLocks noGrp="1"/>
          </p:cNvSpPr>
          <p:nvPr>
            <p:ph type="sldNum" sz="quarter" idx="5"/>
          </p:nvPr>
        </p:nvSpPr>
        <p:spPr>
          <a:noFill/>
        </p:spPr>
        <p:txBody>
          <a:bodyPr/>
          <a:lstStyle/>
          <a:p>
            <a:fld id="{E681A301-4138-453E-BE9E-1ECBA8F55B8C}" type="slidenum">
              <a:rPr lang="en-US" smtClean="0">
                <a:ea typeface="ＭＳ Ｐゴシック"/>
                <a:cs typeface="ＭＳ Ｐゴシック"/>
              </a:rPr>
              <a:pPr/>
              <a:t>47</a:t>
            </a:fld>
            <a:endParaRPr lang="es-ES" dirty="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a:noFill/>
          <a:ln/>
        </p:spPr>
        <p:txBody>
          <a:bodyPr/>
          <a:lstStyle/>
          <a:p>
            <a:endParaRPr lang="en-US" dirty="0">
              <a:solidFill>
                <a:srgbClr val="FF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EE4FC01-52E6-4757-9149-DD3E9C562000}" type="slidenum">
              <a:rPr lang="en-US" smtClean="0"/>
              <a:pPr>
                <a:defRPr/>
              </a:pPr>
              <a:t>6</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DF60853-D01D-4DC4-990E-B971B747DDE2}" type="slidenum">
              <a:rPr lang="en-US" smtClean="0"/>
              <a:pPr>
                <a:defRPr/>
              </a:pPr>
              <a:t>7</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0A571DE1-599D-4561-A51F-AD012B2793E0}" type="slidenum">
              <a:rPr lang="en-US" smtClean="0"/>
              <a:pPr>
                <a:defRPr/>
              </a:pPr>
              <a:t>8</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AA023080-D959-4BDA-A53D-D6AA65891589}" type="slidenum">
              <a:rPr lang="en-US" smtClean="0"/>
              <a:pPr>
                <a:defRPr/>
              </a:pPr>
              <a:t>9</a:t>
            </a:fld>
            <a:endParaRPr lang="es-ES" dirty="0"/>
          </a:p>
        </p:txBody>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9050" y="0"/>
            <a:ext cx="9163050" cy="6877049"/>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BB1ED1FA-C2E8-4B62-81D3-98D0A9B06D79}" type="datetime1">
              <a:rPr lang="en-US"/>
              <a:pPr>
                <a:defRPr/>
              </a:pPr>
              <a:t>10/11/2016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825F4AE-5189-48D8-BDB0-C1E617A566A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63050" cy="6877049"/>
          </a:xfrm>
          <a:prstGeom prst="rect">
            <a:avLst/>
          </a:prstGeom>
          <a:noFill/>
          <a:ln w="9525">
            <a:noFill/>
            <a:miter lim="800000"/>
            <a:headEnd/>
            <a:tailEnd/>
          </a:ln>
        </p:spPr>
      </p:pic>
      <p:sp>
        <p:nvSpPr>
          <p:cNvPr id="5" name="TextBox 4"/>
          <p:cNvSpPr txBox="1"/>
          <p:nvPr userDrawn="1"/>
        </p:nvSpPr>
        <p:spPr>
          <a:xfrm>
            <a:off x="5334000" y="6477547"/>
            <a:ext cx="3352800" cy="415498"/>
          </a:xfrm>
          <a:prstGeom prst="rect">
            <a:avLst/>
          </a:prstGeom>
          <a:noFill/>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50" b="1" dirty="0">
                <a:solidFill>
                  <a:schemeClr val="bg1"/>
                </a:solidFill>
                <a:latin typeface="Helvetica Neue"/>
              </a:rPr>
              <a:t>ADMINISTRACIÓN</a:t>
            </a:r>
            <a:r>
              <a:rPr lang="en-US" sz="1050" b="1" baseline="0" dirty="0">
                <a:solidFill>
                  <a:schemeClr val="bg1"/>
                </a:solidFill>
                <a:latin typeface="Helvetica Neue"/>
              </a:rPr>
              <a:t> </a:t>
            </a:r>
            <a:r>
              <a:rPr lang="en-US" sz="1050" b="1" dirty="0">
                <a:solidFill>
                  <a:srgbClr val="132F5A"/>
                </a:solidFill>
                <a:latin typeface="Helvetica Neue"/>
              </a:rPr>
              <a:t>DE RIESGOS   </a:t>
            </a:r>
            <a:fld id="{9B895C78-BE9B-41C2-9564-A1A26D66244F}" type="slidenum">
              <a:rPr lang="en-US" sz="1050" b="1" smtClean="0">
                <a:solidFill>
                  <a:srgbClr val="132F5A"/>
                </a:solidFill>
                <a:latin typeface="Helvetica Neue"/>
                <a:ea typeface="Helvetica Neue"/>
                <a:cs typeface="Helvetica Neue"/>
              </a:rPr>
              <a:pPr marL="0" marR="0" indent="0" algn="r" defTabSz="914400" rtl="0" eaLnBrk="1" fontAlgn="auto" latinLnBrk="0" hangingPunct="1">
                <a:lnSpc>
                  <a:spcPct val="100000"/>
                </a:lnSpc>
                <a:spcBef>
                  <a:spcPts val="0"/>
                </a:spcBef>
                <a:spcAft>
                  <a:spcPts val="0"/>
                </a:spcAft>
                <a:buClrTx/>
                <a:buSzTx/>
                <a:buFontTx/>
                <a:buNone/>
                <a:tabLst/>
                <a:defRPr/>
              </a:pPr>
              <a:t>‹#›</a:t>
            </a:fld>
            <a:endParaRPr lang="es-ES" sz="1050" b="1" dirty="0">
              <a:solidFill>
                <a:srgbClr val="132F5A"/>
              </a:solidFill>
              <a:latin typeface="Helvetica Neue"/>
              <a:ea typeface="Helvetica Neue"/>
              <a:cs typeface="Helvetica Neue"/>
            </a:endParaRPr>
          </a:p>
          <a:p>
            <a:pPr algn="r" fontAlgn="auto">
              <a:spcBef>
                <a:spcPts val="0"/>
              </a:spcBef>
              <a:spcAft>
                <a:spcPts val="0"/>
              </a:spcAft>
              <a:defRPr/>
            </a:pPr>
            <a:endParaRPr lang="en-US" sz="1050" b="1" dirty="0">
              <a:solidFill>
                <a:srgbClr val="132F5A"/>
              </a:solidFill>
              <a:latin typeface="Helvetica Neue"/>
            </a:endParaRPr>
          </a:p>
        </p:txBody>
      </p:sp>
      <p:sp>
        <p:nvSpPr>
          <p:cNvPr id="2" name="Title 1"/>
          <p:cNvSpPr>
            <a:spLocks noGrp="1"/>
          </p:cNvSpPr>
          <p:nvPr>
            <p:ph type="title"/>
          </p:nvPr>
        </p:nvSpPr>
        <p:spPr>
          <a:xfrm>
            <a:off x="457200" y="381001"/>
            <a:ext cx="8229600" cy="609600"/>
          </a:xfrm>
        </p:spPr>
        <p:txBody>
          <a:bodyPr anchor="t">
            <a:noAutofit/>
          </a:bodyPr>
          <a:lstStyle>
            <a:lvl1pPr algn="l">
              <a:spcAft>
                <a:spcPts val="0"/>
              </a:spcAft>
              <a:defRPr sz="3600" b="1" spc="0" baseline="0">
                <a:solidFill>
                  <a:srgbClr val="C1961C"/>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457200" y="990601"/>
            <a:ext cx="8229600" cy="4267200"/>
          </a:xfrm>
        </p:spPr>
        <p:txBody>
          <a:bodyPr/>
          <a:lstStyle>
            <a:lvl1pPr marL="342900" indent="-342900">
              <a:spcAft>
                <a:spcPts val="600"/>
              </a:spcAft>
              <a:buFont typeface="Arial" pitchFamily="34" charset="0"/>
              <a:buChar char="•"/>
              <a:defRPr sz="3000" b="1">
                <a:solidFill>
                  <a:srgbClr val="132F5A"/>
                </a:solidFill>
                <a:latin typeface="Helvetica Neue"/>
                <a:cs typeface="Helvetica Neue"/>
              </a:defRPr>
            </a:lvl1pPr>
            <a:lvl2pPr>
              <a:spcAft>
                <a:spcPts val="600"/>
              </a:spcAft>
              <a:buFont typeface="Arial" pitchFamily="34" charset="0"/>
              <a:buChar char="•"/>
              <a:defRPr sz="2800" b="0" i="0">
                <a:solidFill>
                  <a:srgbClr val="002060"/>
                </a:solidFill>
                <a:latin typeface="Helvetica Neue"/>
                <a:cs typeface="Helvetica Neue"/>
              </a:defRPr>
            </a:lvl2pPr>
            <a:lvl3pPr>
              <a:spcAft>
                <a:spcPts val="600"/>
              </a:spcAft>
              <a:defRPr sz="2800" b="1" i="0">
                <a:solidFill>
                  <a:srgbClr val="002060"/>
                </a:solidFill>
                <a:latin typeface="Helvetica Neue"/>
                <a:cs typeface="Helvetica Neue"/>
              </a:defRPr>
            </a:lvl3pPr>
            <a:lvl4pPr>
              <a:defRPr sz="2800" b="1" i="0">
                <a:solidFill>
                  <a:srgbClr val="002060"/>
                </a:solidFill>
                <a:latin typeface="Helvetica Neue"/>
                <a:cs typeface="Helvetica Neue"/>
              </a:defRPr>
            </a:lvl4pPr>
            <a:lvl5pPr>
              <a:defRPr sz="2800">
                <a:solidFill>
                  <a:srgbClr val="002060"/>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C6AD1AAA-53CD-44C5-B363-B20B16A4C903}" type="datetime1">
              <a:rPr lang="en-US"/>
              <a:pPr>
                <a:defRPr/>
              </a:pPr>
              <a:t>10/11/2016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E0E1EB2E-6593-4453-9F56-5D83A93D754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2" descr="C:\Users\ryan aller\Documents\My Dropbox\DRC\FDIC Finals\FDIC_cd's\covers\ppt07.jpg"/>
          <p:cNvPicPr>
            <a:picLocks noChangeAspect="1" noChangeArrowheads="1"/>
          </p:cNvPicPr>
          <p:nvPr/>
        </p:nvPicPr>
        <p:blipFill>
          <a:blip r:embed="rId3" cstate="print"/>
          <a:srcRect/>
          <a:stretch>
            <a:fillRect/>
          </a:stretch>
        </p:blipFill>
        <p:spPr bwMode="auto">
          <a:xfrm>
            <a:off x="4562475" y="381000"/>
            <a:ext cx="4581525" cy="4581525"/>
          </a:xfrm>
          <a:prstGeom prst="rect">
            <a:avLst/>
          </a:prstGeom>
          <a:noFill/>
          <a:ln w="9525">
            <a:noFill/>
            <a:miter lim="800000"/>
            <a:headEnd/>
            <a:tailEnd/>
          </a:ln>
        </p:spPr>
      </p:pic>
      <p:sp>
        <p:nvSpPr>
          <p:cNvPr id="10" name="Rectangle 9"/>
          <p:cNvSpPr/>
          <p:nvPr/>
        </p:nvSpPr>
        <p:spPr>
          <a:xfrm>
            <a:off x="533400" y="2514600"/>
            <a:ext cx="3733800" cy="9747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TextBox 10"/>
          <p:cNvSpPr txBox="1"/>
          <p:nvPr/>
        </p:nvSpPr>
        <p:spPr>
          <a:xfrm>
            <a:off x="0" y="457200"/>
            <a:ext cx="6781800" cy="1015663"/>
          </a:xfrm>
          <a:prstGeom prst="rect">
            <a:avLst/>
          </a:prstGeom>
          <a:noFill/>
        </p:spPr>
        <p:txBody>
          <a:bodyPr>
            <a:spAutoFit/>
          </a:bodyPr>
          <a:lstStyle/>
          <a:p>
            <a:pPr>
              <a:defRPr/>
            </a:pPr>
            <a:r>
              <a:rPr lang="en-US" sz="6000" b="1" spc="-150" dirty="0">
                <a:solidFill>
                  <a:srgbClr val="C1961C"/>
                </a:solidFill>
                <a:latin typeface="Helvetica Neue"/>
              </a:rPr>
              <a:t>Administración</a:t>
            </a:r>
          </a:p>
        </p:txBody>
      </p:sp>
      <p:sp>
        <p:nvSpPr>
          <p:cNvPr id="12" name="TextBox 11"/>
          <p:cNvSpPr txBox="1"/>
          <p:nvPr/>
        </p:nvSpPr>
        <p:spPr>
          <a:xfrm>
            <a:off x="381000" y="1295400"/>
            <a:ext cx="7924800" cy="923330"/>
          </a:xfrm>
          <a:prstGeom prst="rect">
            <a:avLst/>
          </a:prstGeom>
          <a:noFill/>
        </p:spPr>
        <p:txBody>
          <a:bodyPr>
            <a:spAutoFit/>
          </a:bodyPr>
          <a:lstStyle/>
          <a:p>
            <a:pPr>
              <a:defRPr/>
            </a:pPr>
            <a:r>
              <a:rPr lang="en-US" sz="5400" spc="-150" dirty="0">
                <a:solidFill>
                  <a:srgbClr val="132F5A"/>
                </a:solidFill>
                <a:latin typeface="Helvetica Neue"/>
              </a:rPr>
              <a:t>de riesgos</a:t>
            </a:r>
          </a:p>
        </p:txBody>
      </p:sp>
      <p:sp>
        <p:nvSpPr>
          <p:cNvPr id="13" name="TextBox 12"/>
          <p:cNvSpPr txBox="1"/>
          <p:nvPr/>
        </p:nvSpPr>
        <p:spPr>
          <a:xfrm>
            <a:off x="533400" y="2514600"/>
            <a:ext cx="3527425" cy="873572"/>
          </a:xfrm>
          <a:prstGeom prst="rect">
            <a:avLst/>
          </a:prstGeom>
          <a:noFill/>
        </p:spPr>
        <p:txBody>
          <a:bodyPr wrap="square">
            <a:spAutoFit/>
          </a:bodyPr>
          <a:lstStyle/>
          <a:p>
            <a:pPr>
              <a:lnSpc>
                <a:spcPts val="3000"/>
              </a:lnSpc>
              <a:defRPr/>
            </a:pPr>
            <a:r>
              <a:rPr lang="en-US" sz="3000" b="1" cap="small" dirty="0">
                <a:solidFill>
                  <a:schemeClr val="bg1"/>
                </a:solidFill>
                <a:latin typeface="Garamond" pitchFamily="18" charset="0"/>
              </a:rPr>
              <a:t>Para pequeños negocios</a:t>
            </a:r>
          </a:p>
        </p:txBody>
      </p:sp>
      <p:sp>
        <p:nvSpPr>
          <p:cNvPr id="7" name="Rectangle 6"/>
          <p:cNvSpPr/>
          <p:nvPr/>
        </p:nvSpPr>
        <p:spPr>
          <a:xfrm>
            <a:off x="6838212" y="6477000"/>
            <a:ext cx="1518364" cy="253916"/>
          </a:xfrm>
          <a:prstGeom prst="rect">
            <a:avLst/>
          </a:prstGeom>
        </p:spPr>
        <p:txBody>
          <a:bodyPr wrap="none">
            <a:spAutoFit/>
          </a:bodyPr>
          <a:lstStyle/>
          <a:p>
            <a:pPr marL="0" marR="0" latinLnBrk="1" hangingPunct="0">
              <a:spcBef>
                <a:spcPts val="0"/>
              </a:spcBef>
              <a:spcAft>
                <a:spcPts val="0"/>
              </a:spcAft>
            </a:pPr>
            <a:r>
              <a:rPr lang="en-US" sz="1050" b="1" dirty="0" err="1">
                <a:solidFill>
                  <a:srgbClr val="FFFFFF"/>
                </a:solidFill>
                <a:latin typeface="Arial" panose="020B0604020202020204" pitchFamily="34" charset="0"/>
                <a:ea typeface="Times New Roman" panose="02020603050405020304" pitchFamily="18" charset="0"/>
              </a:rPr>
              <a:t>Actualizado</a:t>
            </a:r>
            <a:r>
              <a:rPr lang="en-US" sz="1050" b="1" dirty="0">
                <a:solidFill>
                  <a:srgbClr val="FFFFFF"/>
                </a:solidFill>
                <a:latin typeface="Arial" panose="020B0604020202020204" pitchFamily="34" charset="0"/>
                <a:ea typeface="Calibri" panose="020F0502020204030204" pitchFamily="34" charset="0"/>
              </a:rPr>
              <a:t>: 09-2016</a:t>
            </a:r>
            <a:endParaRPr lang="en-US" sz="105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ryan aller\Documents\My Dropbox\DRC\FDIC Finals\PPT Development\Ryan\Unit 8\images\stealing.jpg"/>
          <p:cNvPicPr>
            <a:picLocks noChangeAspect="1" noChangeArrowheads="1"/>
          </p:cNvPicPr>
          <p:nvPr/>
        </p:nvPicPr>
        <p:blipFill>
          <a:blip r:embed="rId3" cstate="print"/>
          <a:srcRect/>
          <a:stretch>
            <a:fillRect/>
          </a:stretch>
        </p:blipFill>
        <p:spPr bwMode="auto">
          <a:xfrm>
            <a:off x="6019800" y="1143000"/>
            <a:ext cx="2695575" cy="4038600"/>
          </a:xfrm>
          <a:prstGeom prst="rect">
            <a:avLst/>
          </a:prstGeom>
          <a:noFill/>
          <a:ln>
            <a:solidFill>
              <a:schemeClr val="tx1"/>
            </a:solidFill>
          </a:ln>
          <a:effectLst>
            <a:outerShdw blurRad="50800" dist="38100" dir="2700000" algn="tl" rotWithShape="0">
              <a:prstClr val="black">
                <a:alpha val="40000"/>
              </a:prstClr>
            </a:outerShdw>
          </a:effectLst>
        </p:spPr>
      </p:pic>
      <p:sp>
        <p:nvSpPr>
          <p:cNvPr id="24578" name="Title 1"/>
          <p:cNvSpPr>
            <a:spLocks noGrp="1"/>
          </p:cNvSpPr>
          <p:nvPr>
            <p:ph type="title"/>
          </p:nvPr>
        </p:nvSpPr>
        <p:spPr>
          <a:xfrm>
            <a:off x="457200" y="381000"/>
            <a:ext cx="8229600" cy="609600"/>
          </a:xfrm>
        </p:spPr>
        <p:txBody>
          <a:bodyPr/>
          <a:lstStyle/>
          <a:p>
            <a:pPr>
              <a:spcAft>
                <a:spcPct val="0"/>
              </a:spcAft>
            </a:pPr>
            <a:r>
              <a:rPr lang="es-ES" noProof="0" dirty="0"/>
              <a:t>Riesgos humanos</a:t>
            </a:r>
          </a:p>
        </p:txBody>
      </p:sp>
      <p:sp>
        <p:nvSpPr>
          <p:cNvPr id="24579" name="Content Placeholder 2"/>
          <p:cNvSpPr>
            <a:spLocks noGrp="1"/>
          </p:cNvSpPr>
          <p:nvPr>
            <p:ph idx="1"/>
          </p:nvPr>
        </p:nvSpPr>
        <p:spPr>
          <a:xfrm>
            <a:off x="457200" y="990600"/>
            <a:ext cx="8229600" cy="4267200"/>
          </a:xfrm>
        </p:spPr>
        <p:txBody>
          <a:bodyPr/>
          <a:lstStyle/>
          <a:p>
            <a:pPr>
              <a:buFont typeface="Arial" charset="0"/>
              <a:buChar char="•"/>
            </a:pPr>
            <a:r>
              <a:rPr lang="es-ES" sz="2800" noProof="0" dirty="0"/>
              <a:t>Robo y fraude</a:t>
            </a:r>
          </a:p>
          <a:p>
            <a:pPr lvl="1">
              <a:buFont typeface="Arial" charset="0"/>
              <a:buChar char="•"/>
            </a:pPr>
            <a:r>
              <a:rPr lang="es-ES" sz="2400" noProof="0" dirty="0"/>
              <a:t>Robo de productos y artículos </a:t>
            </a:r>
            <a:br>
              <a:rPr lang="es-ES" sz="2400" noProof="0" dirty="0"/>
            </a:br>
            <a:r>
              <a:rPr lang="es-ES" sz="2400" noProof="0" dirty="0"/>
              <a:t>de inventario</a:t>
            </a:r>
          </a:p>
          <a:p>
            <a:pPr lvl="1">
              <a:buFont typeface="Arial" charset="0"/>
              <a:buChar char="•"/>
            </a:pPr>
            <a:r>
              <a:rPr lang="es-ES" sz="2400" noProof="0" dirty="0"/>
              <a:t>Fraude de hojas de asistencia</a:t>
            </a:r>
          </a:p>
          <a:p>
            <a:pPr lvl="1">
              <a:buFont typeface="Arial" charset="0"/>
              <a:buChar char="•"/>
            </a:pPr>
            <a:r>
              <a:rPr lang="es-ES" sz="2400" noProof="0" dirty="0"/>
              <a:t>Fraude de la contabilidad y </a:t>
            </a:r>
            <a:br>
              <a:rPr lang="es-ES" sz="2400" noProof="0" dirty="0"/>
            </a:br>
            <a:r>
              <a:rPr lang="es-ES" sz="2400" noProof="0" dirty="0"/>
              <a:t>el efectivo</a:t>
            </a:r>
          </a:p>
          <a:p>
            <a:pPr>
              <a:buFont typeface="Arial" charset="0"/>
              <a:buChar char="•"/>
            </a:pPr>
            <a:r>
              <a:rPr lang="es-ES" sz="2800" noProof="0" dirty="0"/>
              <a:t>Baja moral, insatisfacción</a:t>
            </a:r>
          </a:p>
          <a:p>
            <a:pPr lvl="1">
              <a:buFont typeface="Arial" charset="0"/>
              <a:buChar char="•"/>
            </a:pPr>
            <a:r>
              <a:rPr lang="es-ES" sz="2400" noProof="0" dirty="0"/>
              <a:t>Inoperancia</a:t>
            </a:r>
          </a:p>
          <a:p>
            <a:pPr lvl="1">
              <a:buFont typeface="Arial" charset="0"/>
              <a:buChar char="•"/>
            </a:pPr>
            <a:r>
              <a:rPr lang="es-ES" sz="2400" noProof="0" dirty="0"/>
              <a:t>Saboteo de sistemas,</a:t>
            </a:r>
            <a:br>
              <a:rPr lang="es-ES" sz="2400" noProof="0" dirty="0"/>
            </a:br>
            <a:r>
              <a:rPr lang="es-ES" sz="2400" noProof="0" dirty="0"/>
              <a:t>equipos o clientes</a:t>
            </a:r>
          </a:p>
          <a:p>
            <a:pPr lvl="1">
              <a:buFont typeface="Arial" charset="0"/>
              <a:buChar char="•"/>
            </a:pPr>
            <a:endParaRPr lang="es-ES" noProof="0" dirty="0">
              <a:ea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304800" y="381000"/>
            <a:ext cx="8686800" cy="1219200"/>
          </a:xfrm>
        </p:spPr>
        <p:txBody>
          <a:bodyPr/>
          <a:lstStyle/>
          <a:p>
            <a:pPr>
              <a:spcAft>
                <a:spcPct val="0"/>
              </a:spcAft>
            </a:pPr>
            <a:r>
              <a:rPr lang="es-ES" noProof="0" dirty="0"/>
              <a:t>Riesgos relacionados con los equipos y la tecnología de la información</a:t>
            </a:r>
          </a:p>
        </p:txBody>
      </p:sp>
      <p:sp>
        <p:nvSpPr>
          <p:cNvPr id="26626" name="Content Placeholder 2"/>
          <p:cNvSpPr>
            <a:spLocks noGrp="1"/>
          </p:cNvSpPr>
          <p:nvPr>
            <p:ph idx="1"/>
          </p:nvPr>
        </p:nvSpPr>
        <p:spPr>
          <a:xfrm>
            <a:off x="457200" y="1676400"/>
            <a:ext cx="8229600" cy="4267200"/>
          </a:xfrm>
        </p:spPr>
        <p:txBody>
          <a:bodyPr/>
          <a:lstStyle/>
          <a:p>
            <a:pPr>
              <a:buFont typeface="Arial" charset="0"/>
              <a:buChar char="•"/>
            </a:pPr>
            <a:r>
              <a:rPr lang="es-ES" noProof="0" dirty="0"/>
              <a:t>Fallas de equipos</a:t>
            </a:r>
          </a:p>
          <a:p>
            <a:pPr lvl="1">
              <a:buFont typeface="Arial" charset="0"/>
              <a:buChar char="•"/>
            </a:pPr>
            <a:r>
              <a:rPr lang="es-ES" noProof="0" dirty="0"/>
              <a:t>Integración de nuevos equipos</a:t>
            </a:r>
          </a:p>
          <a:p>
            <a:pPr lvl="1">
              <a:buFont typeface="Arial" charset="0"/>
              <a:buChar char="•"/>
            </a:pPr>
            <a:r>
              <a:rPr lang="es-ES" noProof="0" dirty="0"/>
              <a:t>Equipos antiguos y deteriorados</a:t>
            </a:r>
          </a:p>
          <a:p>
            <a:pPr lvl="1">
              <a:buFont typeface="Arial" charset="0"/>
              <a:buChar char="•"/>
            </a:pPr>
            <a:r>
              <a:rPr lang="es-ES" noProof="0" dirty="0"/>
              <a:t>Daños de vehículos</a:t>
            </a:r>
          </a:p>
        </p:txBody>
      </p:sp>
      <p:pic>
        <p:nvPicPr>
          <p:cNvPr id="4098" name="Picture 2" descr="C:\Users\ryan aller\Documents\My Dropbox\DRC\FDIC Finals\PPT Development\Ryan\Unit 8\images\broken_van.jpg"/>
          <p:cNvPicPr>
            <a:picLocks noChangeAspect="1" noChangeArrowheads="1"/>
          </p:cNvPicPr>
          <p:nvPr/>
        </p:nvPicPr>
        <p:blipFill>
          <a:blip r:embed="rId3" cstate="print"/>
          <a:srcRect/>
          <a:stretch>
            <a:fillRect/>
          </a:stretch>
        </p:blipFill>
        <p:spPr bwMode="auto">
          <a:xfrm>
            <a:off x="4876800" y="3453922"/>
            <a:ext cx="3895725" cy="2584928"/>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04721" y="4551405"/>
            <a:ext cx="2434055" cy="1620795"/>
          </a:xfrm>
          <a:prstGeom prst="rect">
            <a:avLst/>
          </a:prstGeom>
          <a:noFill/>
          <a:ln w="9525">
            <a:noFill/>
            <a:miter lim="800000"/>
            <a:headEnd/>
            <a:tailEnd/>
          </a:ln>
        </p:spPr>
      </p:pic>
      <p:sp>
        <p:nvSpPr>
          <p:cNvPr id="28674" name="Title 1"/>
          <p:cNvSpPr>
            <a:spLocks noGrp="1"/>
          </p:cNvSpPr>
          <p:nvPr>
            <p:ph type="title"/>
          </p:nvPr>
        </p:nvSpPr>
        <p:spPr>
          <a:xfrm>
            <a:off x="304800" y="304800"/>
            <a:ext cx="8686800" cy="1143000"/>
          </a:xfrm>
        </p:spPr>
        <p:txBody>
          <a:bodyPr/>
          <a:lstStyle/>
          <a:p>
            <a:pPr>
              <a:spcAft>
                <a:spcPct val="0"/>
              </a:spcAft>
            </a:pPr>
            <a:r>
              <a:rPr lang="es-ES" noProof="0" dirty="0"/>
              <a:t>Riesgos relacionados con los equipos y la tecnología de la información</a:t>
            </a:r>
          </a:p>
        </p:txBody>
      </p:sp>
      <p:sp>
        <p:nvSpPr>
          <p:cNvPr id="28675" name="Content Placeholder 2"/>
          <p:cNvSpPr>
            <a:spLocks noGrp="1"/>
          </p:cNvSpPr>
          <p:nvPr>
            <p:ph idx="1"/>
          </p:nvPr>
        </p:nvSpPr>
        <p:spPr>
          <a:xfrm>
            <a:off x="304800" y="1524000"/>
            <a:ext cx="8229600" cy="4267200"/>
          </a:xfrm>
        </p:spPr>
        <p:txBody>
          <a:bodyPr/>
          <a:lstStyle/>
          <a:p>
            <a:pPr>
              <a:buFont typeface="Arial" charset="0"/>
              <a:buChar char="•"/>
            </a:pPr>
            <a:r>
              <a:rPr lang="es-ES" noProof="0" dirty="0"/>
              <a:t>Tiempo de inactividad de los sistemas de tecnología de la información</a:t>
            </a:r>
          </a:p>
          <a:p>
            <a:pPr lvl="1">
              <a:buFont typeface="Arial" charset="0"/>
              <a:buChar char="•"/>
            </a:pPr>
            <a:r>
              <a:rPr lang="es-ES" noProof="0" dirty="0"/>
              <a:t>Falta de sistemas de contingencia o recuperación</a:t>
            </a:r>
          </a:p>
          <a:p>
            <a:pPr lvl="1">
              <a:buFont typeface="Arial" charset="0"/>
              <a:buChar char="•"/>
            </a:pPr>
            <a:r>
              <a:rPr lang="es-ES" noProof="0" dirty="0"/>
              <a:t>Actualizaciones y reparaciones</a:t>
            </a:r>
          </a:p>
          <a:p>
            <a:pPr lvl="1">
              <a:buFont typeface="Arial" charset="0"/>
              <a:buChar char="•"/>
            </a:pPr>
            <a:r>
              <a:rPr lang="es-ES" noProof="0" dirty="0"/>
              <a:t>Electricidad y conectividad (daños físicos y sistemas obsoletos)</a:t>
            </a:r>
          </a:p>
          <a:p>
            <a:pPr lvl="1">
              <a:buFont typeface="Arial" charset="0"/>
              <a:buChar char="•"/>
            </a:pPr>
            <a:r>
              <a:rPr lang="es-ES" noProof="0" dirty="0"/>
              <a:t>Falta de controles administrativos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ryan aller\Documents\My Dropbox\DRC\FDIC Finals\PPT Development\Ryan\Unit 8\images\worker_hurt.jpg"/>
          <p:cNvPicPr>
            <a:picLocks noChangeAspect="1" noChangeArrowheads="1"/>
          </p:cNvPicPr>
          <p:nvPr/>
        </p:nvPicPr>
        <p:blipFill>
          <a:blip r:embed="rId3" cstate="print"/>
          <a:srcRect/>
          <a:stretch>
            <a:fillRect/>
          </a:stretch>
        </p:blipFill>
        <p:spPr bwMode="auto">
          <a:xfrm>
            <a:off x="5943600" y="2269016"/>
            <a:ext cx="2895600" cy="1921983"/>
          </a:xfrm>
          <a:prstGeom prst="rect">
            <a:avLst/>
          </a:prstGeom>
          <a:noFill/>
          <a:ln>
            <a:solidFill>
              <a:schemeClr val="tx1"/>
            </a:solidFill>
          </a:ln>
          <a:effectLst>
            <a:outerShdw blurRad="50800" dist="38100" dir="2700000" algn="tl" rotWithShape="0">
              <a:prstClr val="black">
                <a:alpha val="40000"/>
              </a:prstClr>
            </a:outerShdw>
          </a:effectLst>
        </p:spPr>
      </p:pic>
      <p:sp>
        <p:nvSpPr>
          <p:cNvPr id="30722" name="Title 1"/>
          <p:cNvSpPr>
            <a:spLocks noGrp="1"/>
          </p:cNvSpPr>
          <p:nvPr>
            <p:ph type="title"/>
          </p:nvPr>
        </p:nvSpPr>
        <p:spPr>
          <a:xfrm>
            <a:off x="457200" y="381000"/>
            <a:ext cx="8229600" cy="609600"/>
          </a:xfrm>
        </p:spPr>
        <p:txBody>
          <a:bodyPr/>
          <a:lstStyle/>
          <a:p>
            <a:pPr>
              <a:spcAft>
                <a:spcPct val="0"/>
              </a:spcAft>
            </a:pPr>
            <a:r>
              <a:rPr lang="es-ES" noProof="0" dirty="0"/>
              <a:t>Otros riesgos internos</a:t>
            </a:r>
          </a:p>
        </p:txBody>
      </p:sp>
      <p:sp>
        <p:nvSpPr>
          <p:cNvPr id="30723" name="Content Placeholder 3"/>
          <p:cNvSpPr>
            <a:spLocks noGrp="1"/>
          </p:cNvSpPr>
          <p:nvPr>
            <p:ph idx="1"/>
          </p:nvPr>
        </p:nvSpPr>
        <p:spPr>
          <a:xfrm>
            <a:off x="304800" y="1066800"/>
            <a:ext cx="8686800" cy="4953000"/>
          </a:xfrm>
        </p:spPr>
        <p:txBody>
          <a:bodyPr/>
          <a:lstStyle/>
          <a:p>
            <a:pPr>
              <a:buFont typeface="Arial" charset="0"/>
              <a:buChar char="•"/>
            </a:pPr>
            <a:r>
              <a:rPr lang="es-ES" sz="2800" noProof="0" dirty="0"/>
              <a:t>Reparaciones de las instalaciones físicas</a:t>
            </a:r>
          </a:p>
          <a:p>
            <a:pPr lvl="1">
              <a:buFont typeface="Arial" charset="0"/>
              <a:buChar char="•"/>
            </a:pPr>
            <a:r>
              <a:rPr lang="es-ES" sz="2600" noProof="0" dirty="0"/>
              <a:t>Interrupción de los servicios o líneas de producción</a:t>
            </a:r>
          </a:p>
          <a:p>
            <a:pPr lvl="1">
              <a:buFont typeface="Arial" charset="0"/>
              <a:buChar char="•"/>
            </a:pPr>
            <a:r>
              <a:rPr lang="es-ES" sz="2600" noProof="0" dirty="0"/>
              <a:t>Mantenimiento de rutina</a:t>
            </a:r>
          </a:p>
          <a:p>
            <a:pPr>
              <a:buFont typeface="Arial" charset="0"/>
              <a:buChar char="•"/>
            </a:pPr>
            <a:r>
              <a:rPr lang="es-ES" sz="2800" noProof="0" dirty="0"/>
              <a:t>Accidentes</a:t>
            </a:r>
          </a:p>
          <a:p>
            <a:pPr lvl="1">
              <a:buFont typeface="Arial" charset="0"/>
              <a:buChar char="•"/>
            </a:pPr>
            <a:r>
              <a:rPr lang="es-ES" sz="2600" noProof="0" dirty="0"/>
              <a:t>Lesiones relacionadas </a:t>
            </a:r>
            <a:br>
              <a:rPr lang="es-ES" sz="2600" noProof="0" dirty="0"/>
            </a:br>
            <a:r>
              <a:rPr lang="es-ES" sz="2600" noProof="0" dirty="0"/>
              <a:t>con el trabajo</a:t>
            </a:r>
          </a:p>
          <a:p>
            <a:pPr lvl="1">
              <a:buFont typeface="Arial" charset="0"/>
              <a:buChar char="•"/>
            </a:pPr>
            <a:r>
              <a:rPr lang="es-ES" sz="2600" noProof="0" dirty="0"/>
              <a:t>Daños a la propiedad de </a:t>
            </a:r>
            <a:br>
              <a:rPr lang="es-ES" sz="2600" noProof="0" dirty="0"/>
            </a:br>
            <a:r>
              <a:rPr lang="es-ES" sz="2600" noProof="0" dirty="0"/>
              <a:t>terceros por parte de empleados</a:t>
            </a:r>
          </a:p>
          <a:p>
            <a:pPr lvl="1">
              <a:buFont typeface="Arial" charset="0"/>
              <a:buChar char="•"/>
            </a:pPr>
            <a:r>
              <a:rPr lang="es-ES" sz="2600" noProof="0" dirty="0"/>
              <a:t>Daños a la propiedad personal por parte de terceros</a:t>
            </a:r>
          </a:p>
          <a:p>
            <a:pPr>
              <a:buFont typeface="Arial" charset="0"/>
              <a:buChar char="•"/>
            </a:pPr>
            <a:endParaRPr lang="es-ES" noProof="0" dirty="0">
              <a:ea typeface="Helvetica Neue"/>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381000"/>
            <a:ext cx="8229600" cy="609600"/>
          </a:xfrm>
        </p:spPr>
        <p:txBody>
          <a:bodyPr/>
          <a:lstStyle/>
          <a:p>
            <a:pPr>
              <a:spcAft>
                <a:spcPct val="0"/>
              </a:spcAft>
            </a:pPr>
            <a:r>
              <a:rPr lang="es-ES" noProof="0" dirty="0"/>
              <a:t>Otros riesgos internos</a:t>
            </a:r>
          </a:p>
        </p:txBody>
      </p:sp>
      <p:sp>
        <p:nvSpPr>
          <p:cNvPr id="32770" name="Content Placeholder 3"/>
          <p:cNvSpPr>
            <a:spLocks noGrp="1"/>
          </p:cNvSpPr>
          <p:nvPr>
            <p:ph idx="1"/>
          </p:nvPr>
        </p:nvSpPr>
        <p:spPr>
          <a:xfrm>
            <a:off x="457200" y="990600"/>
            <a:ext cx="8229600" cy="4267200"/>
          </a:xfrm>
        </p:spPr>
        <p:txBody>
          <a:bodyPr/>
          <a:lstStyle/>
          <a:p>
            <a:pPr>
              <a:buFont typeface="Arial" charset="0"/>
              <a:buChar char="•"/>
            </a:pPr>
            <a:r>
              <a:rPr lang="es-ES" noProof="0" dirty="0"/>
              <a:t>Cambios en el flujo de fondos</a:t>
            </a:r>
          </a:p>
          <a:p>
            <a:pPr lvl="1">
              <a:buFont typeface="Arial" charset="0"/>
              <a:buChar char="•"/>
            </a:pPr>
            <a:r>
              <a:rPr lang="es-ES" noProof="0" dirty="0"/>
              <a:t>Costos imprevistos</a:t>
            </a:r>
          </a:p>
          <a:p>
            <a:pPr lvl="1">
              <a:buFont typeface="Arial" charset="0"/>
              <a:buChar char="•"/>
            </a:pPr>
            <a:r>
              <a:rPr lang="es-ES" noProof="0" dirty="0"/>
              <a:t>Pérdida de líneas de crédito</a:t>
            </a:r>
          </a:p>
          <a:p>
            <a:pPr lvl="1">
              <a:buFont typeface="Arial" charset="0"/>
              <a:buChar char="•"/>
            </a:pPr>
            <a:r>
              <a:rPr lang="es-ES" noProof="0" dirty="0"/>
              <a:t>Gastos para establecer líneas de crédito</a:t>
            </a:r>
          </a:p>
          <a:p>
            <a:pPr>
              <a:buFont typeface="Arial" charset="0"/>
              <a:buChar char="•"/>
            </a:pPr>
            <a:endParaRPr lang="es-ES" noProof="0" dirty="0">
              <a:ea typeface="Helvetica Neue"/>
            </a:endParaRPr>
          </a:p>
        </p:txBody>
      </p:sp>
      <p:pic>
        <p:nvPicPr>
          <p:cNvPr id="3277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2695" b="18676"/>
          <a:stretch/>
        </p:blipFill>
        <p:spPr bwMode="auto">
          <a:xfrm>
            <a:off x="777589" y="3505200"/>
            <a:ext cx="7588823" cy="258843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381000"/>
            <a:ext cx="8229600" cy="609600"/>
          </a:xfrm>
        </p:spPr>
        <p:txBody>
          <a:bodyPr/>
          <a:lstStyle/>
          <a:p>
            <a:pPr eaLnBrk="1" hangingPunct="1">
              <a:spcAft>
                <a:spcPct val="0"/>
              </a:spcAft>
            </a:pPr>
            <a:r>
              <a:rPr lang="es-ES" noProof="0" dirty="0"/>
              <a:t>Actividad 2: riesgos internos</a:t>
            </a:r>
          </a:p>
        </p:txBody>
      </p:sp>
      <p:sp>
        <p:nvSpPr>
          <p:cNvPr id="34818" name="Content Placeholder 2"/>
          <p:cNvSpPr>
            <a:spLocks noGrp="1"/>
          </p:cNvSpPr>
          <p:nvPr>
            <p:ph idx="1"/>
          </p:nvPr>
        </p:nvSpPr>
        <p:spPr>
          <a:xfrm>
            <a:off x="457200" y="1524000"/>
            <a:ext cx="8229600" cy="4267200"/>
          </a:xfrm>
        </p:spPr>
        <p:txBody>
          <a:bodyPr/>
          <a:lstStyle/>
          <a:p>
            <a:pPr marL="0" indent="0" eaLnBrk="1" hangingPunct="1">
              <a:buFont typeface="Arial" charset="0"/>
              <a:buNone/>
            </a:pPr>
            <a:endParaRPr lang="es-ES" noProof="0" dirty="0">
              <a:ea typeface="Geneva"/>
              <a:cs typeface="Arial" charset="0"/>
            </a:endParaRPr>
          </a:p>
          <a:p>
            <a:pPr marL="1314450" lvl="3" indent="0" eaLnBrk="1" hangingPunct="1">
              <a:buFont typeface="Arial" charset="0"/>
              <a:buNone/>
            </a:pPr>
            <a:r>
              <a:rPr lang="es-ES" b="0" noProof="0" dirty="0"/>
              <a:t>¿Qué otros riesgos internos puede controlar el dueño de un negocio? </a:t>
            </a:r>
          </a:p>
        </p:txBody>
      </p:sp>
      <p:pic>
        <p:nvPicPr>
          <p:cNvPr id="34819"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0" y="2743200"/>
            <a:ext cx="9144000" cy="609600"/>
          </a:xfrm>
        </p:spPr>
        <p:txBody>
          <a:bodyPr/>
          <a:lstStyle/>
          <a:p>
            <a:pPr algn="ctr">
              <a:spcAft>
                <a:spcPct val="0"/>
              </a:spcAft>
            </a:pPr>
            <a:r>
              <a:rPr lang="es-ES" sz="4000" noProof="0" dirty="0"/>
              <a:t>Riesgos externos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228600"/>
            <a:ext cx="8534400" cy="1143000"/>
          </a:xfrm>
        </p:spPr>
        <p:txBody>
          <a:bodyPr/>
          <a:lstStyle/>
          <a:p>
            <a:pPr>
              <a:spcAft>
                <a:spcPct val="0"/>
              </a:spcAft>
            </a:pPr>
            <a:r>
              <a:rPr lang="es-ES" noProof="0" dirty="0"/>
              <a:t>Riesgos relacionados con la competencia y el mercado</a:t>
            </a:r>
          </a:p>
        </p:txBody>
      </p:sp>
      <p:sp>
        <p:nvSpPr>
          <p:cNvPr id="38914" name="Content Placeholder 2"/>
          <p:cNvSpPr>
            <a:spLocks noGrp="1"/>
          </p:cNvSpPr>
          <p:nvPr>
            <p:ph idx="1"/>
          </p:nvPr>
        </p:nvSpPr>
        <p:spPr>
          <a:xfrm>
            <a:off x="381000" y="1676400"/>
            <a:ext cx="8229600" cy="4267200"/>
          </a:xfrm>
        </p:spPr>
        <p:txBody>
          <a:bodyPr/>
          <a:lstStyle/>
          <a:p>
            <a:pPr>
              <a:buFont typeface="Arial" charset="0"/>
              <a:buChar char="•"/>
            </a:pPr>
            <a:r>
              <a:rPr lang="es-ES" sz="2700" noProof="0" dirty="0"/>
              <a:t>Pérdida de clientes</a:t>
            </a:r>
          </a:p>
          <a:p>
            <a:pPr>
              <a:buFont typeface="Arial" charset="0"/>
              <a:buChar char="•"/>
            </a:pPr>
            <a:r>
              <a:rPr lang="es-ES" sz="2700" noProof="0" dirty="0"/>
              <a:t>Pérdida de empleados</a:t>
            </a:r>
          </a:p>
          <a:p>
            <a:pPr>
              <a:buFont typeface="Arial" charset="0"/>
              <a:buChar char="•"/>
            </a:pPr>
            <a:r>
              <a:rPr lang="es-ES" sz="2700" noProof="0" dirty="0"/>
              <a:t>Disminución en los precios de venta/fluctuaciones en el mercado</a:t>
            </a:r>
          </a:p>
          <a:p>
            <a:pPr>
              <a:buFont typeface="Arial" charset="0"/>
              <a:buChar char="•"/>
            </a:pPr>
            <a:r>
              <a:rPr lang="es-ES" sz="2700" noProof="0" dirty="0"/>
              <a:t>Aumento en los costos de los proveedores</a:t>
            </a:r>
          </a:p>
          <a:p>
            <a:pPr>
              <a:buFont typeface="Arial" charset="0"/>
              <a:buChar char="•"/>
            </a:pPr>
            <a:r>
              <a:rPr lang="es-ES" sz="2700" noProof="0" dirty="0"/>
              <a:t>Aumentos en los precios del petróleo o la gasolina</a:t>
            </a:r>
          </a:p>
          <a:p>
            <a:pPr>
              <a:buFont typeface="Arial" charset="0"/>
              <a:buChar char="•"/>
            </a:pPr>
            <a:r>
              <a:rPr lang="es-ES" sz="2700" noProof="0" dirty="0"/>
              <a:t>Cambios en los costos fijos (ej., el alquiler)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381000" y="304800"/>
            <a:ext cx="7467600" cy="1219200"/>
          </a:xfrm>
        </p:spPr>
        <p:txBody>
          <a:bodyPr/>
          <a:lstStyle/>
          <a:p>
            <a:pPr>
              <a:spcAft>
                <a:spcPct val="0"/>
              </a:spcAft>
            </a:pPr>
            <a:r>
              <a:rPr lang="es-ES" noProof="0" dirty="0"/>
              <a:t>Riesgos relacionados con el entorno comercial</a:t>
            </a:r>
          </a:p>
        </p:txBody>
      </p:sp>
      <p:sp>
        <p:nvSpPr>
          <p:cNvPr id="40962" name="Content Placeholder 2"/>
          <p:cNvSpPr>
            <a:spLocks noGrp="1"/>
          </p:cNvSpPr>
          <p:nvPr>
            <p:ph idx="1"/>
          </p:nvPr>
        </p:nvSpPr>
        <p:spPr>
          <a:xfrm>
            <a:off x="381000" y="1600200"/>
            <a:ext cx="8229600" cy="3657600"/>
          </a:xfrm>
        </p:spPr>
        <p:txBody>
          <a:bodyPr/>
          <a:lstStyle/>
          <a:p>
            <a:pPr>
              <a:buFont typeface="Arial" charset="0"/>
              <a:buChar char="•"/>
            </a:pPr>
            <a:r>
              <a:rPr lang="es-ES" noProof="0" dirty="0"/>
              <a:t>Leyes</a:t>
            </a:r>
          </a:p>
          <a:p>
            <a:pPr>
              <a:buFont typeface="Arial" charset="0"/>
              <a:buChar char="•"/>
            </a:pPr>
            <a:r>
              <a:rPr lang="es-ES" noProof="0" dirty="0"/>
              <a:t>Clima</a:t>
            </a:r>
          </a:p>
          <a:p>
            <a:pPr>
              <a:buFont typeface="Arial" charset="0"/>
              <a:buChar char="•"/>
            </a:pPr>
            <a:r>
              <a:rPr lang="es-ES" noProof="0" dirty="0"/>
              <a:t>Desastres naturales</a:t>
            </a:r>
          </a:p>
          <a:p>
            <a:pPr>
              <a:buFont typeface="Arial" charset="0"/>
              <a:buChar char="•"/>
            </a:pPr>
            <a:r>
              <a:rPr lang="es-ES" noProof="0" dirty="0"/>
              <a:t>Comunidad</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50904" y="1752600"/>
            <a:ext cx="4299891" cy="2524125"/>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381000"/>
            <a:ext cx="8229600" cy="609600"/>
          </a:xfrm>
        </p:spPr>
        <p:txBody>
          <a:bodyPr/>
          <a:lstStyle/>
          <a:p>
            <a:pPr eaLnBrk="1" hangingPunct="1">
              <a:spcAft>
                <a:spcPct val="0"/>
              </a:spcAft>
            </a:pPr>
            <a:r>
              <a:rPr lang="es-ES" noProof="0" dirty="0"/>
              <a:t>Tema para debate n.º 3: riesgos externos</a:t>
            </a:r>
          </a:p>
        </p:txBody>
      </p:sp>
      <p:sp>
        <p:nvSpPr>
          <p:cNvPr id="27650" name="Content Placeholder 2"/>
          <p:cNvSpPr>
            <a:spLocks noGrp="1"/>
          </p:cNvSpPr>
          <p:nvPr>
            <p:ph idx="1"/>
          </p:nvPr>
        </p:nvSpPr>
        <p:spPr>
          <a:xfrm>
            <a:off x="457200" y="1524000"/>
            <a:ext cx="8229600" cy="4267200"/>
          </a:xfrm>
        </p:spPr>
        <p:txBody>
          <a:bodyPr/>
          <a:lstStyle/>
          <a:p>
            <a:pPr marL="1385888" lvl="3" indent="-6350" eaLnBrk="1" hangingPunct="1">
              <a:buFont typeface="Arial" charset="0"/>
              <a:buNone/>
              <a:defRPr/>
            </a:pPr>
            <a:endParaRPr lang="es-ES" b="0" noProof="0" dirty="0"/>
          </a:p>
          <a:p>
            <a:pPr marL="1322388" lvl="3" indent="-6350" eaLnBrk="1" hangingPunct="1">
              <a:buFont typeface="Arial" charset="0"/>
              <a:buNone/>
              <a:defRPr/>
            </a:pPr>
            <a:r>
              <a:rPr lang="es-ES" b="0" noProof="0" dirty="0"/>
              <a:t>Son dueños de un restaurante. Se produce un problema de carne en mal estado en el área. Esto provoca un cambio en la demanda. ¿Cómo controlan el riesgo o sus efectos?</a:t>
            </a:r>
            <a:endParaRPr lang="es-ES" b="0" noProof="0" dirty="0">
              <a:cs typeface="Arial" charset="0"/>
            </a:endParaRPr>
          </a:p>
        </p:txBody>
      </p:sp>
      <p:pic>
        <p:nvPicPr>
          <p:cNvPr id="43011"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457200" y="381000"/>
            <a:ext cx="8229600" cy="609600"/>
          </a:xfrm>
        </p:spPr>
        <p:txBody>
          <a:bodyPr/>
          <a:lstStyle/>
          <a:p>
            <a:pPr eaLnBrk="1" hangingPunct="1">
              <a:spcAft>
                <a:spcPct val="0"/>
              </a:spcAft>
            </a:pPr>
            <a:r>
              <a:rPr lang="es-ES" noProof="0" dirty="0"/>
              <a:t>La bienvenida</a:t>
            </a:r>
          </a:p>
        </p:txBody>
      </p:sp>
      <p:sp>
        <p:nvSpPr>
          <p:cNvPr id="8194" name="Content Placeholder 2"/>
          <p:cNvSpPr>
            <a:spLocks noGrp="1"/>
          </p:cNvSpPr>
          <p:nvPr>
            <p:ph idx="1"/>
          </p:nvPr>
        </p:nvSpPr>
        <p:spPr>
          <a:xfrm>
            <a:off x="3962400" y="1295400"/>
            <a:ext cx="4343400" cy="3276600"/>
          </a:xfrm>
        </p:spPr>
        <p:txBody>
          <a:bodyPr anchor="ctr"/>
          <a:lstStyle/>
          <a:p>
            <a:pPr marL="514350" indent="-514350" eaLnBrk="1" hangingPunct="1">
              <a:spcAft>
                <a:spcPts val="2400"/>
              </a:spcAft>
              <a:buFont typeface="Calibri" pitchFamily="34" charset="0"/>
              <a:buAutoNum type="arabicPeriod"/>
            </a:pPr>
            <a:r>
              <a:rPr lang="es-ES" dirty="0"/>
              <a:t>Agenda</a:t>
            </a:r>
            <a:endParaRPr lang="es-ES" noProof="0" dirty="0"/>
          </a:p>
          <a:p>
            <a:pPr marL="514350" indent="-514350" eaLnBrk="1" hangingPunct="1">
              <a:spcAft>
                <a:spcPts val="2400"/>
              </a:spcAft>
              <a:buFont typeface="Calibri" pitchFamily="34" charset="0"/>
              <a:buAutoNum type="arabicPeriod"/>
            </a:pPr>
            <a:r>
              <a:rPr lang="es-ES" noProof="0" dirty="0"/>
              <a:t>Reglas básicas</a:t>
            </a:r>
          </a:p>
          <a:p>
            <a:pPr marL="514350" indent="-514350" eaLnBrk="1" hangingPunct="1">
              <a:spcAft>
                <a:spcPts val="2400"/>
              </a:spcAft>
              <a:buFont typeface="Calibri" pitchFamily="34" charset="0"/>
              <a:buAutoNum type="arabicPeriod"/>
            </a:pPr>
            <a:r>
              <a:rPr lang="es-ES" noProof="0" dirty="0"/>
              <a:t>Presentaciones</a:t>
            </a:r>
          </a:p>
        </p:txBody>
      </p:sp>
      <p:pic>
        <p:nvPicPr>
          <p:cNvPr id="8195" name="Picture 1" descr="Apretón de manos"/>
          <p:cNvPicPr>
            <a:picLocks noChangeAspect="1" noChangeArrowheads="1"/>
          </p:cNvPicPr>
          <p:nvPr/>
        </p:nvPicPr>
        <p:blipFill>
          <a:blip r:embed="rId3" cstate="print"/>
          <a:srcRect/>
          <a:stretch>
            <a:fillRect/>
          </a:stretch>
        </p:blipFill>
        <p:spPr bwMode="auto">
          <a:xfrm>
            <a:off x="304800" y="1524000"/>
            <a:ext cx="3810000" cy="3810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457200" y="304800"/>
            <a:ext cx="7467600" cy="1143000"/>
          </a:xfrm>
        </p:spPr>
        <p:txBody>
          <a:bodyPr/>
          <a:lstStyle/>
          <a:p>
            <a:pPr>
              <a:spcAft>
                <a:spcPct val="0"/>
              </a:spcAft>
            </a:pPr>
            <a:r>
              <a:rPr lang="es-ES" noProof="0" dirty="0"/>
              <a:t>Riesgos relacionados con los conflictos personales</a:t>
            </a:r>
          </a:p>
        </p:txBody>
      </p:sp>
      <p:sp>
        <p:nvSpPr>
          <p:cNvPr id="45058" name="Content Placeholder 2"/>
          <p:cNvSpPr>
            <a:spLocks noGrp="1"/>
          </p:cNvSpPr>
          <p:nvPr>
            <p:ph idx="1"/>
          </p:nvPr>
        </p:nvSpPr>
        <p:spPr>
          <a:xfrm>
            <a:off x="457200" y="1828800"/>
            <a:ext cx="8229600" cy="3657600"/>
          </a:xfrm>
        </p:spPr>
        <p:txBody>
          <a:bodyPr/>
          <a:lstStyle/>
          <a:p>
            <a:pPr>
              <a:buFont typeface="Arial" charset="0"/>
              <a:buChar char="•"/>
            </a:pPr>
            <a:r>
              <a:rPr lang="es-ES" noProof="0" dirty="0"/>
              <a:t>Obligaciones personales, enfermedades o muertes</a:t>
            </a:r>
          </a:p>
          <a:p>
            <a:pPr>
              <a:buFont typeface="Arial" charset="0"/>
              <a:buChar char="•"/>
            </a:pPr>
            <a:r>
              <a:rPr lang="es-ES" noProof="0" dirty="0"/>
              <a:t>Desastres que afectan el hogar</a:t>
            </a:r>
          </a:p>
          <a:p>
            <a:pPr>
              <a:buFont typeface="Arial" charset="0"/>
              <a:buChar char="•"/>
            </a:pPr>
            <a:r>
              <a:rPr lang="es-ES" noProof="0" dirty="0"/>
              <a:t>Participación en la comunidad</a:t>
            </a:r>
          </a:p>
          <a:p>
            <a:pPr>
              <a:buFont typeface="Arial" charset="0"/>
              <a:buChar char="•"/>
            </a:pPr>
            <a:r>
              <a:rPr lang="es-ES" noProof="0" dirty="0"/>
              <a:t>Complacencia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457200" y="381000"/>
            <a:ext cx="8229600" cy="609600"/>
          </a:xfrm>
        </p:spPr>
        <p:txBody>
          <a:bodyPr/>
          <a:lstStyle/>
          <a:p>
            <a:pPr eaLnBrk="1" hangingPunct="1">
              <a:spcAft>
                <a:spcPct val="0"/>
              </a:spcAft>
            </a:pPr>
            <a:r>
              <a:rPr lang="es-ES" noProof="0" dirty="0"/>
              <a:t>Tema para debate n.º 4: riesgos para la continuidad de las operaciones</a:t>
            </a:r>
          </a:p>
        </p:txBody>
      </p:sp>
      <p:sp>
        <p:nvSpPr>
          <p:cNvPr id="47106" name="Content Placeholder 2"/>
          <p:cNvSpPr>
            <a:spLocks noGrp="1"/>
          </p:cNvSpPr>
          <p:nvPr>
            <p:ph idx="1"/>
          </p:nvPr>
        </p:nvSpPr>
        <p:spPr>
          <a:xfrm>
            <a:off x="457200" y="1828800"/>
            <a:ext cx="8229600" cy="4267200"/>
          </a:xfrm>
        </p:spPr>
        <p:txBody>
          <a:bodyPr/>
          <a:lstStyle/>
          <a:p>
            <a:pPr marL="0" indent="0" eaLnBrk="1" hangingPunct="1">
              <a:buFont typeface="Arial" charset="0"/>
              <a:buNone/>
            </a:pPr>
            <a:endParaRPr lang="es-ES" noProof="0" dirty="0">
              <a:ea typeface="Geneva"/>
              <a:cs typeface="Arial" charset="0"/>
            </a:endParaRPr>
          </a:p>
          <a:p>
            <a:pPr marL="1314450" lvl="3" indent="0" eaLnBrk="1" hangingPunct="1">
              <a:buFont typeface="Arial" charset="0"/>
              <a:buNone/>
            </a:pPr>
            <a:r>
              <a:rPr lang="es-ES" b="0" noProof="0" dirty="0"/>
              <a:t>¿Qué necesitan sus negocios para la continuidad de las operaciones?</a:t>
            </a:r>
          </a:p>
        </p:txBody>
      </p:sp>
      <p:pic>
        <p:nvPicPr>
          <p:cNvPr id="47107"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192264" y="1536700"/>
            <a:ext cx="1951736" cy="4102100"/>
          </a:xfrm>
          <a:prstGeom prst="rect">
            <a:avLst/>
          </a:prstGeom>
          <a:noFill/>
          <a:ln w="9525">
            <a:noFill/>
            <a:miter lim="800000"/>
            <a:headEnd/>
            <a:tailEnd/>
          </a:ln>
        </p:spPr>
      </p:pic>
      <p:sp>
        <p:nvSpPr>
          <p:cNvPr id="49154" name="Title 1"/>
          <p:cNvSpPr>
            <a:spLocks noGrp="1"/>
          </p:cNvSpPr>
          <p:nvPr>
            <p:ph type="title"/>
          </p:nvPr>
        </p:nvSpPr>
        <p:spPr>
          <a:xfrm>
            <a:off x="457200" y="381000"/>
            <a:ext cx="8229600" cy="609600"/>
          </a:xfrm>
        </p:spPr>
        <p:txBody>
          <a:bodyPr/>
          <a:lstStyle/>
          <a:p>
            <a:pPr>
              <a:spcAft>
                <a:spcPct val="0"/>
              </a:spcAft>
            </a:pPr>
            <a:r>
              <a:rPr lang="es-ES" noProof="0" dirty="0"/>
              <a:t>Identificación de riesgos </a:t>
            </a:r>
          </a:p>
        </p:txBody>
      </p:sp>
      <p:sp>
        <p:nvSpPr>
          <p:cNvPr id="49155" name="Content Placeholder 2"/>
          <p:cNvSpPr>
            <a:spLocks noGrp="1"/>
          </p:cNvSpPr>
          <p:nvPr>
            <p:ph idx="1"/>
          </p:nvPr>
        </p:nvSpPr>
        <p:spPr>
          <a:xfrm>
            <a:off x="457200" y="1371600"/>
            <a:ext cx="8229600" cy="4267200"/>
          </a:xfrm>
        </p:spPr>
        <p:txBody>
          <a:bodyPr/>
          <a:lstStyle/>
          <a:p>
            <a:pPr>
              <a:buFont typeface="Arial" charset="0"/>
              <a:buChar char="•"/>
            </a:pPr>
            <a:r>
              <a:rPr lang="es-ES" noProof="0" dirty="0"/>
              <a:t>Plan de negocios escrito</a:t>
            </a:r>
          </a:p>
          <a:p>
            <a:pPr>
              <a:buFont typeface="Arial" charset="0"/>
              <a:buChar char="•"/>
            </a:pPr>
            <a:r>
              <a:rPr lang="es-ES" noProof="0" dirty="0"/>
              <a:t>Fuentes externas ayudan a identificar riesgos</a:t>
            </a:r>
          </a:p>
          <a:p>
            <a:pPr>
              <a:buFont typeface="Arial" charset="0"/>
              <a:buChar char="•"/>
            </a:pPr>
            <a:r>
              <a:rPr lang="es-ES" noProof="0" dirty="0"/>
              <a:t>Riesgos de sus proveedores</a:t>
            </a:r>
          </a:p>
          <a:p>
            <a:pPr>
              <a:buFont typeface="Arial" charset="0"/>
              <a:buChar char="•"/>
            </a:pPr>
            <a:r>
              <a:rPr lang="es-ES" noProof="0" dirty="0"/>
              <a:t>Evaluación de la continuidad de las operaciones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304800"/>
            <a:ext cx="8229600" cy="609600"/>
          </a:xfrm>
        </p:spPr>
        <p:txBody>
          <a:bodyPr/>
          <a:lstStyle/>
          <a:p>
            <a:pPr>
              <a:spcAft>
                <a:spcPct val="0"/>
              </a:spcAft>
            </a:pPr>
            <a:r>
              <a:rPr lang="es-ES" noProof="0" dirty="0"/>
              <a:t>Señales de advertencia</a:t>
            </a:r>
          </a:p>
        </p:txBody>
      </p:sp>
      <p:sp>
        <p:nvSpPr>
          <p:cNvPr id="51202" name="Content Placeholder 2"/>
          <p:cNvSpPr>
            <a:spLocks noGrp="1"/>
          </p:cNvSpPr>
          <p:nvPr>
            <p:ph idx="1"/>
          </p:nvPr>
        </p:nvSpPr>
        <p:spPr>
          <a:xfrm>
            <a:off x="457200" y="1143000"/>
            <a:ext cx="8229600" cy="4267200"/>
          </a:xfrm>
        </p:spPr>
        <p:txBody>
          <a:bodyPr/>
          <a:lstStyle/>
          <a:p>
            <a:pPr>
              <a:buFont typeface="Arial" charset="0"/>
              <a:buChar char="•"/>
            </a:pPr>
            <a:r>
              <a:rPr lang="es-ES" noProof="0" dirty="0"/>
              <a:t>Deuda excesiva en relación al capital de la empresa (pasivos totales / capital del propietario)</a:t>
            </a:r>
          </a:p>
          <a:p>
            <a:pPr>
              <a:buFont typeface="Arial" charset="0"/>
              <a:buChar char="•"/>
            </a:pPr>
            <a:r>
              <a:rPr lang="es-ES" noProof="0" dirty="0"/>
              <a:t>Dependencia en una cantidad pequeña de clientes</a:t>
            </a:r>
          </a:p>
          <a:p>
            <a:pPr>
              <a:buFont typeface="Arial" charset="0"/>
              <a:buChar char="•"/>
            </a:pPr>
            <a:r>
              <a:rPr lang="es-ES" noProof="0" dirty="0"/>
              <a:t>Dependencia en un solo producto </a:t>
            </a:r>
          </a:p>
          <a:p>
            <a:pPr>
              <a:buFont typeface="Arial" charset="0"/>
              <a:buChar char="•"/>
            </a:pPr>
            <a:r>
              <a:rPr lang="es-ES" noProof="0" dirty="0"/>
              <a:t>Dependencia en un proveedor o en una cantidad pequeña de proveedores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457200" y="304800"/>
            <a:ext cx="8229600" cy="609600"/>
          </a:xfrm>
        </p:spPr>
        <p:txBody>
          <a:bodyPr/>
          <a:lstStyle/>
          <a:p>
            <a:pPr>
              <a:spcAft>
                <a:spcPct val="0"/>
              </a:spcAft>
            </a:pPr>
            <a:r>
              <a:rPr lang="es-ES" noProof="0" dirty="0"/>
              <a:t>Señales de advertencia</a:t>
            </a:r>
          </a:p>
        </p:txBody>
      </p:sp>
      <p:sp>
        <p:nvSpPr>
          <p:cNvPr id="53250" name="Content Placeholder 2"/>
          <p:cNvSpPr>
            <a:spLocks noGrp="1"/>
          </p:cNvSpPr>
          <p:nvPr>
            <p:ph idx="1"/>
          </p:nvPr>
        </p:nvSpPr>
        <p:spPr>
          <a:xfrm>
            <a:off x="457200" y="1143000"/>
            <a:ext cx="8229600" cy="4267200"/>
          </a:xfrm>
        </p:spPr>
        <p:txBody>
          <a:bodyPr/>
          <a:lstStyle/>
          <a:p>
            <a:pPr>
              <a:buFont typeface="Arial" charset="0"/>
              <a:buChar char="•"/>
            </a:pPr>
            <a:r>
              <a:rPr lang="es-ES" noProof="0" dirty="0"/>
              <a:t>Problemas de flujo de fondos/efectivo</a:t>
            </a:r>
          </a:p>
          <a:p>
            <a:pPr>
              <a:buFont typeface="Arial" charset="0"/>
              <a:buChar char="•"/>
            </a:pPr>
            <a:r>
              <a:rPr lang="es-ES" noProof="0" dirty="0"/>
              <a:t>Irregularidades en la información contable, bancaria o en las tarjetas de asistencia y registro de horas de trabajo</a:t>
            </a:r>
          </a:p>
          <a:p>
            <a:pPr>
              <a:buFont typeface="Arial" charset="0"/>
              <a:buChar char="•"/>
            </a:pPr>
            <a:r>
              <a:rPr lang="es-ES" noProof="0" dirty="0"/>
              <a:t>Irregularidades en los informes administrativos del sistema informático</a:t>
            </a:r>
          </a:p>
          <a:p>
            <a:pPr>
              <a:buFont typeface="Arial" charset="0"/>
              <a:buChar char="•"/>
            </a:pPr>
            <a:r>
              <a:rPr lang="es-ES" noProof="0" dirty="0"/>
              <a:t>Índice elevado de rotación de personal</a:t>
            </a:r>
          </a:p>
          <a:p>
            <a:pPr>
              <a:buFont typeface="Arial" charset="0"/>
              <a:buChar char="•"/>
            </a:pPr>
            <a:endParaRPr lang="es-ES" noProof="0" dirty="0">
              <a:ea typeface="Helvetica Neue"/>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a:xfrm>
            <a:off x="457200" y="304800"/>
            <a:ext cx="8229600" cy="609600"/>
          </a:xfrm>
        </p:spPr>
        <p:txBody>
          <a:bodyPr/>
          <a:lstStyle/>
          <a:p>
            <a:pPr>
              <a:spcAft>
                <a:spcPct val="0"/>
              </a:spcAft>
            </a:pPr>
            <a:r>
              <a:rPr lang="es-ES" noProof="0" dirty="0"/>
              <a:t>Evaluación de riesgos</a:t>
            </a:r>
          </a:p>
        </p:txBody>
      </p:sp>
      <p:sp>
        <p:nvSpPr>
          <p:cNvPr id="55298" name="Content Placeholder 2"/>
          <p:cNvSpPr>
            <a:spLocks noGrp="1"/>
          </p:cNvSpPr>
          <p:nvPr>
            <p:ph idx="1"/>
          </p:nvPr>
        </p:nvSpPr>
        <p:spPr>
          <a:xfrm>
            <a:off x="457200" y="1143000"/>
            <a:ext cx="8229600" cy="4267200"/>
          </a:xfrm>
        </p:spPr>
        <p:txBody>
          <a:bodyPr/>
          <a:lstStyle/>
          <a:p>
            <a:pPr>
              <a:buFont typeface="Arial" charset="0"/>
              <a:buChar char="•"/>
            </a:pPr>
            <a:r>
              <a:rPr lang="es-ES" noProof="0" dirty="0"/>
              <a:t>Identificación de las necesidades para la continuidad de las operaciones</a:t>
            </a:r>
          </a:p>
          <a:p>
            <a:pPr>
              <a:buFont typeface="Arial" charset="0"/>
              <a:buChar char="•"/>
            </a:pPr>
            <a:r>
              <a:rPr lang="es-ES" noProof="0" dirty="0"/>
              <a:t>Identificación de las necesidades para el crecimiento (potencial o planificado)</a:t>
            </a:r>
          </a:p>
          <a:p>
            <a:pPr>
              <a:buFont typeface="Arial" charset="0"/>
              <a:buChar char="•"/>
            </a:pPr>
            <a:r>
              <a:rPr lang="es-ES" noProof="0" dirty="0"/>
              <a:t>Análisis de los riesgos con los gerentes</a:t>
            </a:r>
          </a:p>
          <a:p>
            <a:pPr>
              <a:buFont typeface="Arial" charset="0"/>
              <a:buChar char="•"/>
            </a:pPr>
            <a:r>
              <a:rPr lang="es-ES" noProof="0" dirty="0"/>
              <a:t>Comunicación de los riesgos a los gerentes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583534" y="914400"/>
            <a:ext cx="5075732" cy="3810000"/>
          </a:xfrm>
          <a:prstGeom prst="rect">
            <a:avLst/>
          </a:prstGeom>
          <a:noFill/>
          <a:ln w="9525">
            <a:noFill/>
            <a:miter lim="800000"/>
            <a:headEnd/>
            <a:tailEnd/>
          </a:ln>
        </p:spPr>
      </p:pic>
      <p:sp>
        <p:nvSpPr>
          <p:cNvPr id="57346" name="Title 1"/>
          <p:cNvSpPr>
            <a:spLocks noGrp="1"/>
          </p:cNvSpPr>
          <p:nvPr>
            <p:ph type="title"/>
          </p:nvPr>
        </p:nvSpPr>
        <p:spPr>
          <a:xfrm>
            <a:off x="457200" y="381000"/>
            <a:ext cx="8229600" cy="609600"/>
          </a:xfrm>
        </p:spPr>
        <p:txBody>
          <a:bodyPr/>
          <a:lstStyle/>
          <a:p>
            <a:pPr>
              <a:spcAft>
                <a:spcPct val="0"/>
              </a:spcAft>
            </a:pPr>
            <a:r>
              <a:rPr lang="es-ES" noProof="0" dirty="0"/>
              <a:t>Análisis FODA</a:t>
            </a:r>
          </a:p>
        </p:txBody>
      </p:sp>
      <p:sp>
        <p:nvSpPr>
          <p:cNvPr id="57347" name="Content Placeholder 2"/>
          <p:cNvSpPr>
            <a:spLocks noGrp="1"/>
          </p:cNvSpPr>
          <p:nvPr>
            <p:ph idx="1"/>
          </p:nvPr>
        </p:nvSpPr>
        <p:spPr>
          <a:xfrm>
            <a:off x="457200" y="990600"/>
            <a:ext cx="8229600" cy="4267200"/>
          </a:xfrm>
        </p:spPr>
        <p:txBody>
          <a:bodyPr/>
          <a:lstStyle/>
          <a:p>
            <a:pPr>
              <a:buFont typeface="Arial" charset="0"/>
              <a:buChar char="•"/>
            </a:pPr>
            <a:r>
              <a:rPr lang="es-ES" noProof="0" dirty="0"/>
              <a:t>Fortalezas</a:t>
            </a:r>
          </a:p>
          <a:p>
            <a:pPr>
              <a:buFont typeface="Arial" charset="0"/>
              <a:buChar char="•"/>
            </a:pPr>
            <a:r>
              <a:rPr lang="es-ES" noProof="0" dirty="0"/>
              <a:t>Oportunidades</a:t>
            </a:r>
          </a:p>
          <a:p>
            <a:pPr>
              <a:buFont typeface="Arial" charset="0"/>
              <a:buChar char="•"/>
            </a:pPr>
            <a:r>
              <a:rPr lang="es-ES" noProof="0" dirty="0"/>
              <a:t>Debilidades</a:t>
            </a:r>
          </a:p>
          <a:p>
            <a:pPr>
              <a:buFont typeface="Arial" charset="0"/>
              <a:buChar char="•"/>
            </a:pPr>
            <a:r>
              <a:rPr lang="es-ES" noProof="0" dirty="0"/>
              <a:t>Amenazas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457200" y="381000"/>
            <a:ext cx="8229600" cy="609600"/>
          </a:xfrm>
        </p:spPr>
        <p:txBody>
          <a:bodyPr/>
          <a:lstStyle/>
          <a:p>
            <a:pPr>
              <a:spcAft>
                <a:spcPct val="0"/>
              </a:spcAft>
            </a:pPr>
            <a:r>
              <a:rPr lang="es-ES" noProof="0" dirty="0"/>
              <a:t>Otros recursos</a:t>
            </a:r>
          </a:p>
        </p:txBody>
      </p:sp>
      <p:grpSp>
        <p:nvGrpSpPr>
          <p:cNvPr id="59394" name="Group 8"/>
          <p:cNvGrpSpPr>
            <a:grpSpLocks/>
          </p:cNvGrpSpPr>
          <p:nvPr/>
        </p:nvGrpSpPr>
        <p:grpSpPr bwMode="auto">
          <a:xfrm>
            <a:off x="723900" y="1143000"/>
            <a:ext cx="7696200" cy="2133600"/>
            <a:chOff x="457200" y="1143000"/>
            <a:chExt cx="7696200" cy="2133600"/>
          </a:xfrm>
        </p:grpSpPr>
        <p:sp>
          <p:nvSpPr>
            <p:cNvPr id="4" name="Rounded Rectangle 3"/>
            <p:cNvSpPr/>
            <p:nvPr/>
          </p:nvSpPr>
          <p:spPr>
            <a:xfrm>
              <a:off x="457200" y="1143000"/>
              <a:ext cx="2133600" cy="2133600"/>
            </a:xfrm>
            <a:prstGeom prst="roundRect">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200" b="1" dirty="0">
                  <a:solidFill>
                    <a:srgbClr val="C1961C"/>
                  </a:solidFill>
                </a:rPr>
                <a:t>Agencia Federal para el Desarrollo de la Pequeña Empresa</a:t>
              </a:r>
              <a:endParaRPr lang="en-US" sz="2000" b="1" dirty="0">
                <a:solidFill>
                  <a:srgbClr val="C1961C"/>
                </a:solidFill>
              </a:endParaRPr>
            </a:p>
          </p:txBody>
        </p:sp>
        <p:sp>
          <p:nvSpPr>
            <p:cNvPr id="5" name="Rounded Rectangle 4"/>
            <p:cNvSpPr/>
            <p:nvPr/>
          </p:nvSpPr>
          <p:spPr>
            <a:xfrm>
              <a:off x="3238500" y="1143000"/>
              <a:ext cx="2133600" cy="2133600"/>
            </a:xfrm>
            <a:prstGeom prst="roundRect">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200" b="1" dirty="0">
                  <a:solidFill>
                    <a:srgbClr val="C1961C"/>
                  </a:solidFill>
                </a:rPr>
                <a:t>Auditorías o contador público certificado</a:t>
              </a:r>
            </a:p>
          </p:txBody>
        </p:sp>
        <p:sp>
          <p:nvSpPr>
            <p:cNvPr id="6" name="Rounded Rectangle 5"/>
            <p:cNvSpPr/>
            <p:nvPr/>
          </p:nvSpPr>
          <p:spPr>
            <a:xfrm>
              <a:off x="6019800" y="1143000"/>
              <a:ext cx="2133600" cy="2133600"/>
            </a:xfrm>
            <a:prstGeom prst="roundRect">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200" b="1" dirty="0">
                  <a:solidFill>
                    <a:srgbClr val="C1961C"/>
                  </a:solidFill>
                </a:rPr>
                <a:t>Banco o prestamista comercial</a:t>
              </a:r>
            </a:p>
          </p:txBody>
        </p:sp>
      </p:grpSp>
      <p:grpSp>
        <p:nvGrpSpPr>
          <p:cNvPr id="59395" name="Group 9"/>
          <p:cNvGrpSpPr>
            <a:grpSpLocks/>
          </p:cNvGrpSpPr>
          <p:nvPr/>
        </p:nvGrpSpPr>
        <p:grpSpPr bwMode="auto">
          <a:xfrm>
            <a:off x="2133600" y="3733800"/>
            <a:ext cx="4876800" cy="2133600"/>
            <a:chOff x="1905000" y="3657600"/>
            <a:chExt cx="4876800" cy="2133600"/>
          </a:xfrm>
        </p:grpSpPr>
        <p:sp>
          <p:nvSpPr>
            <p:cNvPr id="7" name="Rounded Rectangle 6"/>
            <p:cNvSpPr/>
            <p:nvPr/>
          </p:nvSpPr>
          <p:spPr>
            <a:xfrm>
              <a:off x="1905000" y="3657600"/>
              <a:ext cx="2133600" cy="2133600"/>
            </a:xfrm>
            <a:prstGeom prst="roundRect">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200" b="1" dirty="0">
                  <a:solidFill>
                    <a:srgbClr val="C1961C"/>
                  </a:solidFill>
                </a:rPr>
                <a:t>Proveedor de seguros contra riesgos</a:t>
              </a:r>
            </a:p>
          </p:txBody>
        </p:sp>
        <p:sp>
          <p:nvSpPr>
            <p:cNvPr id="8" name="Rounded Rectangle 7"/>
            <p:cNvSpPr/>
            <p:nvPr/>
          </p:nvSpPr>
          <p:spPr>
            <a:xfrm>
              <a:off x="4648200" y="3657600"/>
              <a:ext cx="2133600" cy="2133600"/>
            </a:xfrm>
            <a:prstGeom prst="roundRect">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200" b="1" dirty="0">
                  <a:solidFill>
                    <a:srgbClr val="C1961C"/>
                  </a:solidFill>
                </a:rPr>
                <a:t>Recursos en línea</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457200" y="228600"/>
            <a:ext cx="8229600" cy="1219200"/>
          </a:xfrm>
        </p:spPr>
        <p:txBody>
          <a:bodyPr/>
          <a:lstStyle/>
          <a:p>
            <a:pPr>
              <a:spcAft>
                <a:spcPct val="0"/>
              </a:spcAft>
            </a:pPr>
            <a:r>
              <a:rPr lang="es-ES" noProof="0" dirty="0"/>
              <a:t>Determinación de los costos relacionados con los riesgos</a:t>
            </a:r>
            <a:br>
              <a:rPr lang="es-ES" noProof="0" dirty="0"/>
            </a:br>
            <a:endParaRPr lang="es-ES" noProof="0" dirty="0">
              <a:ea typeface="Helvetica Neue"/>
            </a:endParaRPr>
          </a:p>
        </p:txBody>
      </p:sp>
      <p:sp>
        <p:nvSpPr>
          <p:cNvPr id="61442" name="Content Placeholder 2"/>
          <p:cNvSpPr>
            <a:spLocks noGrp="1"/>
          </p:cNvSpPr>
          <p:nvPr>
            <p:ph idx="1"/>
          </p:nvPr>
        </p:nvSpPr>
        <p:spPr>
          <a:xfrm>
            <a:off x="457200" y="1600200"/>
            <a:ext cx="8229600" cy="4267200"/>
          </a:xfrm>
        </p:spPr>
        <p:txBody>
          <a:bodyPr/>
          <a:lstStyle/>
          <a:p>
            <a:pPr>
              <a:buFont typeface="Arial" charset="0"/>
              <a:buChar char="•"/>
            </a:pPr>
            <a:r>
              <a:rPr lang="es-ES" sz="2800" noProof="0" dirty="0"/>
              <a:t>Efectos en los ingresos y el flujo de fondos</a:t>
            </a:r>
          </a:p>
          <a:p>
            <a:pPr>
              <a:buFont typeface="Arial" charset="0"/>
              <a:buChar char="•"/>
            </a:pPr>
            <a:r>
              <a:rPr lang="es-ES" sz="2800" noProof="0" dirty="0"/>
              <a:t>Efectos en los ingresos en relación con el crecimiento futuro</a:t>
            </a:r>
          </a:p>
          <a:p>
            <a:pPr>
              <a:buFont typeface="Arial" charset="0"/>
              <a:buChar char="•"/>
            </a:pPr>
            <a:r>
              <a:rPr lang="es-ES" sz="2800" noProof="0" dirty="0"/>
              <a:t>Costos relacionados con los riesgos, en caso de que se materialicen</a:t>
            </a:r>
          </a:p>
          <a:p>
            <a:pPr>
              <a:buFont typeface="Arial" charset="0"/>
              <a:buChar char="•"/>
            </a:pPr>
            <a:r>
              <a:rPr lang="es-ES" sz="2800" noProof="0" dirty="0"/>
              <a:t>Cambios que puedan suceder en el negocio</a:t>
            </a:r>
          </a:p>
          <a:p>
            <a:pPr>
              <a:buFont typeface="Arial" charset="0"/>
              <a:buChar char="•"/>
            </a:pPr>
            <a:r>
              <a:rPr lang="es-ES" sz="2800" noProof="0" dirty="0"/>
              <a:t>Análisis de costo-beneficio del control de riesgos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457200" y="381000"/>
            <a:ext cx="8229600" cy="609600"/>
          </a:xfrm>
        </p:spPr>
        <p:txBody>
          <a:bodyPr/>
          <a:lstStyle/>
          <a:p>
            <a:pPr>
              <a:spcAft>
                <a:spcPct val="0"/>
              </a:spcAft>
            </a:pPr>
            <a:r>
              <a:rPr lang="es-ES" noProof="0" dirty="0"/>
              <a:t>Importancia de la administración de riesgos</a:t>
            </a:r>
          </a:p>
        </p:txBody>
      </p:sp>
      <p:sp>
        <p:nvSpPr>
          <p:cNvPr id="4" name="Oval 3"/>
          <p:cNvSpPr/>
          <p:nvPr/>
        </p:nvSpPr>
        <p:spPr>
          <a:xfrm>
            <a:off x="152400" y="2057400"/>
            <a:ext cx="2590800" cy="2590800"/>
          </a:xfrm>
          <a:prstGeom prst="ellipse">
            <a:avLst/>
          </a:prstGeom>
          <a:solidFill>
            <a:srgbClr val="17294F"/>
          </a:solidFill>
          <a:ln w="63500" cap="sq">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600" b="1" dirty="0">
                <a:solidFill>
                  <a:srgbClr val="C1961C"/>
                </a:solidFill>
              </a:rPr>
              <a:t>Flujo de fondos</a:t>
            </a:r>
          </a:p>
        </p:txBody>
      </p:sp>
      <p:sp>
        <p:nvSpPr>
          <p:cNvPr id="5" name="Oval 4"/>
          <p:cNvSpPr/>
          <p:nvPr/>
        </p:nvSpPr>
        <p:spPr>
          <a:xfrm>
            <a:off x="2209800" y="2057400"/>
            <a:ext cx="2590800" cy="2590800"/>
          </a:xfrm>
          <a:prstGeom prst="ellipse">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600" b="1" dirty="0">
                <a:solidFill>
                  <a:srgbClr val="C1961C"/>
                </a:solidFill>
              </a:rPr>
              <a:t>Estabilidad</a:t>
            </a:r>
          </a:p>
        </p:txBody>
      </p:sp>
      <p:sp>
        <p:nvSpPr>
          <p:cNvPr id="6" name="Oval 5"/>
          <p:cNvSpPr/>
          <p:nvPr/>
        </p:nvSpPr>
        <p:spPr>
          <a:xfrm>
            <a:off x="4318000" y="2057400"/>
            <a:ext cx="2590800" cy="2590800"/>
          </a:xfrm>
          <a:prstGeom prst="ellipse">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600" b="1" dirty="0">
                <a:solidFill>
                  <a:srgbClr val="C1961C"/>
                </a:solidFill>
              </a:rPr>
              <a:t>Crédito</a:t>
            </a:r>
          </a:p>
        </p:txBody>
      </p:sp>
      <p:sp>
        <p:nvSpPr>
          <p:cNvPr id="7" name="Oval 6"/>
          <p:cNvSpPr/>
          <p:nvPr/>
        </p:nvSpPr>
        <p:spPr>
          <a:xfrm>
            <a:off x="6400800" y="2057400"/>
            <a:ext cx="2590800" cy="2590800"/>
          </a:xfrm>
          <a:prstGeom prst="ellipse">
            <a:avLst/>
          </a:prstGeom>
          <a:solidFill>
            <a:srgbClr val="17294F"/>
          </a:solidFill>
          <a:ln w="63500" cap="sq">
            <a:solidFill>
              <a:schemeClr val="bg1"/>
            </a:solidFill>
          </a:ln>
          <a:effectLst>
            <a:outerShdw blurRad="228600" dist="38100" dir="5400000" algn="t"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600" b="1" dirty="0">
                <a:solidFill>
                  <a:srgbClr val="C1961C"/>
                </a:solidFill>
              </a:rPr>
              <a:t>Existencia prolongada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457200" y="381000"/>
            <a:ext cx="8229600" cy="609600"/>
          </a:xfrm>
        </p:spPr>
        <p:txBody>
          <a:bodyPr/>
          <a:lstStyle/>
          <a:p>
            <a:pPr>
              <a:spcAft>
                <a:spcPct val="0"/>
              </a:spcAft>
            </a:pPr>
            <a:r>
              <a:rPr lang="es-ES" noProof="0" dirty="0"/>
              <a:t>Objetivos</a:t>
            </a:r>
          </a:p>
        </p:txBody>
      </p:sp>
      <p:sp>
        <p:nvSpPr>
          <p:cNvPr id="10242" name="Content Placeholder 2"/>
          <p:cNvSpPr>
            <a:spLocks noGrp="1"/>
          </p:cNvSpPr>
          <p:nvPr>
            <p:ph idx="1"/>
          </p:nvPr>
        </p:nvSpPr>
        <p:spPr>
          <a:xfrm>
            <a:off x="457200" y="1143000"/>
            <a:ext cx="8229600" cy="4267200"/>
          </a:xfrm>
        </p:spPr>
        <p:txBody>
          <a:bodyPr/>
          <a:lstStyle/>
          <a:p>
            <a:pPr eaLnBrk="1" hangingPunct="1">
              <a:spcAft>
                <a:spcPts val="1800"/>
              </a:spcAft>
              <a:buFont typeface="Arial" charset="0"/>
              <a:buChar char="•"/>
            </a:pPr>
            <a:r>
              <a:rPr lang="es-ES" noProof="0" dirty="0"/>
              <a:t>Identificar los riesgos comunes relacionados con un pequeño negocio</a:t>
            </a:r>
          </a:p>
          <a:p>
            <a:pPr eaLnBrk="1" hangingPunct="1">
              <a:spcAft>
                <a:spcPts val="1800"/>
              </a:spcAft>
              <a:buFont typeface="Arial" charset="0"/>
              <a:buChar char="•"/>
            </a:pPr>
            <a:r>
              <a:rPr lang="es-ES" noProof="0" dirty="0"/>
              <a:t>Identificar los factores externos e internos que afectan los riesgos de un pequeño negocio</a:t>
            </a:r>
          </a:p>
          <a:p>
            <a:pPr eaLnBrk="1" hangingPunct="1">
              <a:spcAft>
                <a:spcPts val="1800"/>
              </a:spcAft>
              <a:buFont typeface="Arial" charset="0"/>
              <a:buChar char="•"/>
            </a:pPr>
            <a:r>
              <a:rPr lang="es-ES" noProof="0" dirty="0"/>
              <a:t>Identificar situaciones que pueden presentar un riesgo para un pequeño negocio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0" y="2514600"/>
            <a:ext cx="9144000" cy="1295400"/>
          </a:xfrm>
        </p:spPr>
        <p:txBody>
          <a:bodyPr anchor="ctr"/>
          <a:lstStyle/>
          <a:p>
            <a:pPr algn="ctr">
              <a:spcAft>
                <a:spcPct val="0"/>
              </a:spcAft>
            </a:pPr>
            <a:r>
              <a:rPr lang="es-ES" sz="4000" noProof="0" dirty="0"/>
              <a:t>Administración e implementación</a:t>
            </a:r>
            <a:br>
              <a:rPr lang="es-ES" sz="4000" noProof="0" dirty="0"/>
            </a:br>
            <a:r>
              <a:rPr lang="es-ES" sz="4000" noProof="0" dirty="0"/>
              <a:t>del control de riesgos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457200" y="304800"/>
            <a:ext cx="8229600" cy="762000"/>
          </a:xfrm>
        </p:spPr>
        <p:txBody>
          <a:bodyPr/>
          <a:lstStyle/>
          <a:p>
            <a:pPr>
              <a:spcAft>
                <a:spcPct val="0"/>
              </a:spcAft>
            </a:pPr>
            <a:r>
              <a:rPr lang="es-ES" noProof="0" dirty="0"/>
              <a:t>Equipos y proveedores</a:t>
            </a:r>
          </a:p>
        </p:txBody>
      </p:sp>
      <p:sp>
        <p:nvSpPr>
          <p:cNvPr id="67586" name="Content Placeholder 2"/>
          <p:cNvSpPr>
            <a:spLocks noGrp="1"/>
          </p:cNvSpPr>
          <p:nvPr>
            <p:ph idx="1"/>
          </p:nvPr>
        </p:nvSpPr>
        <p:spPr>
          <a:xfrm>
            <a:off x="457200" y="1219200"/>
            <a:ext cx="8229600" cy="4267200"/>
          </a:xfrm>
        </p:spPr>
        <p:txBody>
          <a:bodyPr/>
          <a:lstStyle/>
          <a:p>
            <a:pPr>
              <a:buFont typeface="Arial" charset="0"/>
              <a:buChar char="•"/>
            </a:pPr>
            <a:r>
              <a:rPr lang="es-ES" noProof="0" dirty="0"/>
              <a:t>Inclúyalos en el plan de negocios inicialmente escrito</a:t>
            </a:r>
          </a:p>
          <a:p>
            <a:pPr>
              <a:buFont typeface="Arial" charset="0"/>
              <a:buChar char="•"/>
            </a:pPr>
            <a:r>
              <a:rPr lang="es-ES" noProof="0" dirty="0"/>
              <a:t>Periódicamente revalúe, revise y actualice el plan de negocios</a:t>
            </a:r>
          </a:p>
          <a:p>
            <a:pPr>
              <a:buFont typeface="Arial" charset="0"/>
              <a:buChar char="•"/>
            </a:pPr>
            <a:r>
              <a:rPr lang="es-ES" noProof="0" dirty="0"/>
              <a:t>Adquisición de seguros para los equipos e implementación de planes de servicio</a:t>
            </a:r>
          </a:p>
          <a:p>
            <a:pPr>
              <a:buFont typeface="Arial" charset="0"/>
              <a:buChar char="•"/>
            </a:pPr>
            <a:r>
              <a:rPr lang="es-ES" noProof="0" dirty="0"/>
              <a:t>Conocimiento de los proveedores: relaciones de contingencia</a:t>
            </a:r>
          </a:p>
          <a:p>
            <a:pPr>
              <a:buFont typeface="Arial" charset="0"/>
              <a:buChar char="•"/>
            </a:pPr>
            <a:endParaRPr lang="es-ES" noProof="0" dirty="0">
              <a:ea typeface="Helvetica Neue"/>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457200" y="304800"/>
            <a:ext cx="8229600" cy="609600"/>
          </a:xfrm>
        </p:spPr>
        <p:txBody>
          <a:bodyPr/>
          <a:lstStyle/>
          <a:p>
            <a:pPr>
              <a:spcAft>
                <a:spcPct val="0"/>
              </a:spcAft>
            </a:pPr>
            <a:r>
              <a:rPr lang="es-ES" noProof="0" dirty="0"/>
              <a:t>Continuidad de las operaciones</a:t>
            </a:r>
          </a:p>
        </p:txBody>
      </p:sp>
      <p:sp>
        <p:nvSpPr>
          <p:cNvPr id="69634" name="Content Placeholder 2"/>
          <p:cNvSpPr>
            <a:spLocks noGrp="1"/>
          </p:cNvSpPr>
          <p:nvPr>
            <p:ph idx="1"/>
          </p:nvPr>
        </p:nvSpPr>
        <p:spPr>
          <a:xfrm>
            <a:off x="457200" y="1066800"/>
            <a:ext cx="8229600" cy="4572000"/>
          </a:xfrm>
        </p:spPr>
        <p:txBody>
          <a:bodyPr/>
          <a:lstStyle/>
          <a:p>
            <a:pPr>
              <a:buFont typeface="Arial" charset="0"/>
              <a:buChar char="•"/>
            </a:pPr>
            <a:r>
              <a:rPr lang="es-ES" sz="2400" noProof="0" dirty="0"/>
              <a:t>Lugar para continuar las operaciones del negocio</a:t>
            </a:r>
          </a:p>
          <a:p>
            <a:pPr>
              <a:buFont typeface="Arial" charset="0"/>
              <a:buChar char="•"/>
            </a:pPr>
            <a:r>
              <a:rPr lang="es-ES" sz="2400" noProof="0" dirty="0"/>
              <a:t>Establecimiento de un sistema manual</a:t>
            </a:r>
          </a:p>
          <a:p>
            <a:pPr>
              <a:buFont typeface="Arial" charset="0"/>
              <a:buChar char="•"/>
            </a:pPr>
            <a:r>
              <a:rPr lang="es-ES" sz="2400" noProof="0" dirty="0"/>
              <a:t>Capacitación del personal para que continúen las operaciones</a:t>
            </a:r>
          </a:p>
          <a:p>
            <a:pPr>
              <a:buFont typeface="Arial" charset="0"/>
              <a:buChar char="•"/>
            </a:pPr>
            <a:r>
              <a:rPr lang="es-ES" sz="2400" noProof="0" dirty="0"/>
              <a:t>Sistemas operativos de contingencia; descripción de las obligaciones del personal y de los contactos</a:t>
            </a:r>
          </a:p>
          <a:p>
            <a:pPr>
              <a:buFont typeface="Arial" charset="0"/>
              <a:buChar char="•"/>
            </a:pPr>
            <a:r>
              <a:rPr lang="es-ES" sz="2400" noProof="0" dirty="0"/>
              <a:t>Revisión de contratos con proveedores</a:t>
            </a:r>
          </a:p>
          <a:p>
            <a:pPr>
              <a:buFont typeface="Arial" charset="0"/>
              <a:buChar char="•"/>
            </a:pPr>
            <a:r>
              <a:rPr lang="es-ES" sz="2400" noProof="0" dirty="0"/>
              <a:t>Conocimiento de los sistemas de respaldo/emergencia y los planes operativos de contingencia de los proveedores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457200" y="228600"/>
            <a:ext cx="8686800" cy="1066800"/>
          </a:xfrm>
        </p:spPr>
        <p:txBody>
          <a:bodyPr/>
          <a:lstStyle/>
          <a:p>
            <a:pPr>
              <a:spcAft>
                <a:spcPct val="0"/>
              </a:spcAft>
            </a:pPr>
            <a:r>
              <a:rPr lang="es-ES" noProof="0" dirty="0"/>
              <a:t>Sistemas de tecnología de la información</a:t>
            </a:r>
          </a:p>
        </p:txBody>
      </p:sp>
      <p:sp>
        <p:nvSpPr>
          <p:cNvPr id="71682" name="Content Placeholder 2"/>
          <p:cNvSpPr>
            <a:spLocks noGrp="1"/>
          </p:cNvSpPr>
          <p:nvPr>
            <p:ph idx="1"/>
          </p:nvPr>
        </p:nvSpPr>
        <p:spPr>
          <a:xfrm>
            <a:off x="457200" y="1676400"/>
            <a:ext cx="8686800" cy="4267200"/>
          </a:xfrm>
        </p:spPr>
        <p:txBody>
          <a:bodyPr/>
          <a:lstStyle/>
          <a:p>
            <a:pPr>
              <a:buFont typeface="Arial" charset="0"/>
              <a:buChar char="•"/>
            </a:pPr>
            <a:r>
              <a:rPr lang="es-ES" sz="2800" noProof="0" dirty="0"/>
              <a:t>No comparta su información de acceso a los sistemas informáticos</a:t>
            </a:r>
          </a:p>
          <a:p>
            <a:pPr>
              <a:buFont typeface="Arial" charset="0"/>
              <a:buChar char="•"/>
            </a:pPr>
            <a:r>
              <a:rPr lang="es-ES" sz="2800" noProof="0" dirty="0"/>
              <a:t>Proteja los sistemas mediante cortafuegos</a:t>
            </a:r>
          </a:p>
          <a:p>
            <a:pPr>
              <a:buFont typeface="Arial" charset="0"/>
              <a:buChar char="•"/>
            </a:pPr>
            <a:r>
              <a:rPr lang="es-ES" sz="2800" noProof="0" dirty="0"/>
              <a:t>Implemente distintos niveles de acceso</a:t>
            </a:r>
          </a:p>
          <a:p>
            <a:pPr>
              <a:buFont typeface="Arial" charset="0"/>
              <a:buChar char="•"/>
            </a:pPr>
            <a:r>
              <a:rPr lang="es-ES" sz="2800" noProof="0" dirty="0"/>
              <a:t>Genere otros informes</a:t>
            </a:r>
          </a:p>
          <a:p>
            <a:pPr>
              <a:buFont typeface="Arial" charset="0"/>
              <a:buChar char="•"/>
            </a:pPr>
            <a:r>
              <a:rPr lang="es-ES" sz="2800" noProof="0" dirty="0"/>
              <a:t>Utilice transacciones de prueba</a:t>
            </a:r>
          </a:p>
          <a:p>
            <a:pPr>
              <a:buFont typeface="Arial" charset="0"/>
              <a:buChar char="•"/>
            </a:pPr>
            <a:r>
              <a:rPr lang="es-ES" sz="2800" noProof="0" dirty="0"/>
              <a:t>Realice auditorías programadas e imprevistas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1" name="Picture 3" descr="C:\Users\ryan aller\Documents\My Dropbox\DRC\FDIC Finals\PPT Development\Ryan\Unit 8\images\shopping.jpg"/>
          <p:cNvPicPr>
            <a:picLocks noChangeAspect="1" noChangeArrowheads="1"/>
          </p:cNvPicPr>
          <p:nvPr/>
        </p:nvPicPr>
        <p:blipFill>
          <a:blip r:embed="rId3" cstate="print"/>
          <a:srcRect/>
          <a:stretch>
            <a:fillRect/>
          </a:stretch>
        </p:blipFill>
        <p:spPr bwMode="auto">
          <a:xfrm>
            <a:off x="5838825" y="2667000"/>
            <a:ext cx="3305175" cy="3295650"/>
          </a:xfrm>
          <a:prstGeom prst="rect">
            <a:avLst/>
          </a:prstGeom>
          <a:noFill/>
          <a:ln w="9525">
            <a:noFill/>
            <a:miter lim="800000"/>
            <a:headEnd/>
            <a:tailEnd/>
          </a:ln>
        </p:spPr>
      </p:pic>
      <p:sp>
        <p:nvSpPr>
          <p:cNvPr id="73729" name="Title 1"/>
          <p:cNvSpPr>
            <a:spLocks noGrp="1"/>
          </p:cNvSpPr>
          <p:nvPr>
            <p:ph type="title"/>
          </p:nvPr>
        </p:nvSpPr>
        <p:spPr>
          <a:xfrm>
            <a:off x="457200" y="304800"/>
            <a:ext cx="8229600" cy="609600"/>
          </a:xfrm>
        </p:spPr>
        <p:txBody>
          <a:bodyPr/>
          <a:lstStyle/>
          <a:p>
            <a:pPr>
              <a:spcAft>
                <a:spcPct val="0"/>
              </a:spcAft>
            </a:pPr>
            <a:r>
              <a:rPr lang="es-ES" noProof="0" dirty="0"/>
              <a:t>Competencia</a:t>
            </a:r>
          </a:p>
        </p:txBody>
      </p:sp>
      <p:sp>
        <p:nvSpPr>
          <p:cNvPr id="73730" name="Content Placeholder 2"/>
          <p:cNvSpPr>
            <a:spLocks noGrp="1"/>
          </p:cNvSpPr>
          <p:nvPr>
            <p:ph idx="1"/>
          </p:nvPr>
        </p:nvSpPr>
        <p:spPr>
          <a:xfrm>
            <a:off x="457200" y="1143000"/>
            <a:ext cx="8229600" cy="4267200"/>
          </a:xfrm>
        </p:spPr>
        <p:txBody>
          <a:bodyPr/>
          <a:lstStyle/>
          <a:p>
            <a:pPr>
              <a:buFont typeface="Arial" charset="0"/>
              <a:buChar char="•"/>
            </a:pPr>
            <a:r>
              <a:rPr lang="es-ES" noProof="0" dirty="0"/>
              <a:t>Investigación</a:t>
            </a:r>
          </a:p>
          <a:p>
            <a:pPr>
              <a:buFont typeface="Arial" charset="0"/>
              <a:buChar char="•"/>
            </a:pPr>
            <a:r>
              <a:rPr lang="es-ES" noProof="0" dirty="0"/>
              <a:t>Verifique la exactitud de la publicidad</a:t>
            </a:r>
          </a:p>
          <a:p>
            <a:pPr>
              <a:buFont typeface="Arial" charset="0"/>
              <a:buChar char="•"/>
            </a:pPr>
            <a:r>
              <a:rPr lang="es-ES" noProof="0" dirty="0"/>
              <a:t>Líneas de productos</a:t>
            </a:r>
          </a:p>
          <a:p>
            <a:pPr>
              <a:buFont typeface="Arial" charset="0"/>
              <a:buChar char="•"/>
            </a:pPr>
            <a:r>
              <a:rPr lang="es-ES" noProof="0" dirty="0"/>
              <a:t>Precios</a:t>
            </a:r>
          </a:p>
          <a:p>
            <a:pPr>
              <a:buFont typeface="Arial" charset="0"/>
              <a:buChar char="•"/>
            </a:pPr>
            <a:r>
              <a:rPr lang="es-ES" noProof="0" dirty="0"/>
              <a:t>Interacción con los clientes</a:t>
            </a:r>
          </a:p>
          <a:p>
            <a:pPr>
              <a:buFont typeface="Arial" charset="0"/>
              <a:buChar char="•"/>
            </a:pPr>
            <a:r>
              <a:rPr lang="es-ES" noProof="0" dirty="0"/>
              <a:t>Retención de empleados</a:t>
            </a:r>
          </a:p>
          <a:p>
            <a:pPr>
              <a:buFont typeface="Arial" charset="0"/>
              <a:buChar char="•"/>
            </a:pPr>
            <a:endParaRPr lang="es-ES" noProof="0" dirty="0">
              <a:ea typeface="Helvetica Neue"/>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a:xfrm>
            <a:off x="457200" y="381000"/>
            <a:ext cx="8229600" cy="609600"/>
          </a:xfrm>
        </p:spPr>
        <p:txBody>
          <a:bodyPr/>
          <a:lstStyle/>
          <a:p>
            <a:pPr eaLnBrk="1" hangingPunct="1">
              <a:spcAft>
                <a:spcPct val="0"/>
              </a:spcAft>
            </a:pPr>
            <a:r>
              <a:rPr lang="es-ES" noProof="0" dirty="0"/>
              <a:t>Actividad 5: activos</a:t>
            </a:r>
          </a:p>
        </p:txBody>
      </p:sp>
      <p:sp>
        <p:nvSpPr>
          <p:cNvPr id="75778" name="Content Placeholder 2"/>
          <p:cNvSpPr>
            <a:spLocks noGrp="1"/>
          </p:cNvSpPr>
          <p:nvPr>
            <p:ph idx="1"/>
          </p:nvPr>
        </p:nvSpPr>
        <p:spPr>
          <a:xfrm>
            <a:off x="457200" y="1524000"/>
            <a:ext cx="8229600" cy="4267200"/>
          </a:xfrm>
        </p:spPr>
        <p:txBody>
          <a:bodyPr/>
          <a:lstStyle/>
          <a:p>
            <a:pPr marL="0" indent="0" eaLnBrk="1" hangingPunct="1">
              <a:buFont typeface="Arial" charset="0"/>
              <a:buNone/>
            </a:pPr>
            <a:endParaRPr lang="es-ES" noProof="0" dirty="0">
              <a:ea typeface="Geneva"/>
              <a:cs typeface="Arial" charset="0"/>
            </a:endParaRPr>
          </a:p>
          <a:p>
            <a:pPr marL="1314450" lvl="3" indent="0" eaLnBrk="1" hangingPunct="1">
              <a:buFont typeface="Arial" charset="0"/>
              <a:buNone/>
            </a:pPr>
            <a:r>
              <a:rPr lang="es-ES" b="0" noProof="0" dirty="0"/>
              <a:t>¿Cuál es el activo más líquido que poseen?</a:t>
            </a:r>
          </a:p>
          <a:p>
            <a:pPr marL="1314450" lvl="3" indent="0" eaLnBrk="1" hangingPunct="1">
              <a:buFont typeface="Arial" charset="0"/>
              <a:buNone/>
            </a:pPr>
            <a:r>
              <a:rPr lang="es-ES" b="0" noProof="0" dirty="0"/>
              <a:t>¿Cómo pueden protegerlo?</a:t>
            </a:r>
          </a:p>
        </p:txBody>
      </p:sp>
      <p:pic>
        <p:nvPicPr>
          <p:cNvPr id="75779"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457200" y="304800"/>
            <a:ext cx="8763000" cy="609600"/>
          </a:xfrm>
        </p:spPr>
        <p:txBody>
          <a:bodyPr/>
          <a:lstStyle/>
          <a:p>
            <a:pPr>
              <a:spcAft>
                <a:spcPct val="0"/>
              </a:spcAft>
            </a:pPr>
            <a:r>
              <a:rPr lang="es-ES" noProof="0" dirty="0"/>
              <a:t>Control de la contabilidad y el efectivo</a:t>
            </a:r>
          </a:p>
        </p:txBody>
      </p:sp>
      <p:sp>
        <p:nvSpPr>
          <p:cNvPr id="77826" name="Content Placeholder 2"/>
          <p:cNvSpPr>
            <a:spLocks noGrp="1"/>
          </p:cNvSpPr>
          <p:nvPr>
            <p:ph idx="1"/>
          </p:nvPr>
        </p:nvSpPr>
        <p:spPr>
          <a:xfrm>
            <a:off x="457200" y="990600"/>
            <a:ext cx="8229600" cy="4267200"/>
          </a:xfrm>
        </p:spPr>
        <p:txBody>
          <a:bodyPr/>
          <a:lstStyle/>
          <a:p>
            <a:pPr>
              <a:buFont typeface="Arial" charset="0"/>
              <a:buChar char="•"/>
            </a:pPr>
            <a:r>
              <a:rPr lang="es-ES" noProof="0" dirty="0"/>
              <a:t>División de tareas</a:t>
            </a:r>
          </a:p>
          <a:p>
            <a:pPr>
              <a:buFont typeface="Arial" charset="0"/>
              <a:buChar char="•"/>
            </a:pPr>
            <a:r>
              <a:rPr lang="es-ES" noProof="0" dirty="0"/>
              <a:t>Doble control del efectivo</a:t>
            </a:r>
          </a:p>
          <a:p>
            <a:pPr>
              <a:buFont typeface="Arial" charset="0"/>
              <a:buChar char="•"/>
            </a:pPr>
            <a:r>
              <a:rPr lang="es-ES" noProof="0" dirty="0"/>
              <a:t>Respeto de los niveles de autoridad</a:t>
            </a:r>
          </a:p>
          <a:p>
            <a:pPr>
              <a:buFont typeface="Arial" charset="0"/>
              <a:buChar char="•"/>
            </a:pPr>
            <a:r>
              <a:rPr lang="es-ES" noProof="0" dirty="0"/>
              <a:t>Auditorías periódicas</a:t>
            </a:r>
          </a:p>
          <a:p>
            <a:pPr>
              <a:buFont typeface="Arial" charset="0"/>
              <a:buChar char="•"/>
            </a:pPr>
            <a:r>
              <a:rPr lang="es-ES" noProof="0" dirty="0"/>
              <a:t>Auditorías al azar</a:t>
            </a:r>
          </a:p>
          <a:p>
            <a:pPr>
              <a:buFont typeface="Arial" charset="0"/>
              <a:buChar char="•"/>
            </a:pPr>
            <a:r>
              <a:rPr lang="es-ES" noProof="0" dirty="0"/>
              <a:t>Seguro de depósitos de la FDIC</a:t>
            </a:r>
          </a:p>
          <a:p>
            <a:pPr>
              <a:buFont typeface="Arial" charset="0"/>
              <a:buChar char="•"/>
            </a:pPr>
            <a:r>
              <a:rPr lang="es-ES" noProof="0" dirty="0"/>
              <a:t>Planificación de reservas en el presupuesto</a:t>
            </a:r>
          </a:p>
          <a:p>
            <a:pPr>
              <a:buFont typeface="Arial" charset="0"/>
              <a:buChar char="•"/>
            </a:pPr>
            <a:endParaRPr lang="es-ES" noProof="0" dirty="0">
              <a:ea typeface="Helvetica Neue"/>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457200" y="304800"/>
            <a:ext cx="8229600" cy="609600"/>
          </a:xfrm>
        </p:spPr>
        <p:txBody>
          <a:bodyPr/>
          <a:lstStyle/>
          <a:p>
            <a:pPr>
              <a:spcAft>
                <a:spcPct val="0"/>
              </a:spcAft>
            </a:pPr>
            <a:r>
              <a:rPr lang="es-ES" noProof="0" dirty="0"/>
              <a:t>Administración de personal</a:t>
            </a:r>
          </a:p>
        </p:txBody>
      </p:sp>
      <p:sp>
        <p:nvSpPr>
          <p:cNvPr id="79874" name="Content Placeholder 2"/>
          <p:cNvSpPr>
            <a:spLocks noGrp="1"/>
          </p:cNvSpPr>
          <p:nvPr>
            <p:ph idx="1"/>
          </p:nvPr>
        </p:nvSpPr>
        <p:spPr>
          <a:xfrm>
            <a:off x="457200" y="990600"/>
            <a:ext cx="8229600" cy="4267200"/>
          </a:xfrm>
        </p:spPr>
        <p:txBody>
          <a:bodyPr/>
          <a:lstStyle/>
          <a:p>
            <a:pPr>
              <a:buFont typeface="Arial" charset="0"/>
              <a:buChar char="•"/>
            </a:pPr>
            <a:r>
              <a:rPr lang="es-ES" sz="2800" noProof="0" dirty="0"/>
              <a:t>Procesos de preselección y verificación de antecedentes</a:t>
            </a:r>
          </a:p>
          <a:p>
            <a:pPr>
              <a:buFont typeface="Arial" charset="0"/>
              <a:buChar char="•"/>
            </a:pPr>
            <a:r>
              <a:rPr lang="es-ES" sz="2800" noProof="0" dirty="0"/>
              <a:t>Descripciones de los puestos laborales y las obligaciones</a:t>
            </a:r>
          </a:p>
          <a:p>
            <a:pPr>
              <a:buFont typeface="Arial" charset="0"/>
              <a:buChar char="•"/>
            </a:pPr>
            <a:r>
              <a:rPr lang="es-ES" sz="2800" noProof="0" dirty="0"/>
              <a:t>Comunicación de expectativas claras</a:t>
            </a:r>
          </a:p>
          <a:p>
            <a:pPr>
              <a:buFont typeface="Arial" charset="0"/>
              <a:buChar char="•"/>
            </a:pPr>
            <a:r>
              <a:rPr lang="es-ES" sz="2800" noProof="0" dirty="0"/>
              <a:t>Capacitación cruzada del personal</a:t>
            </a:r>
          </a:p>
          <a:p>
            <a:pPr>
              <a:buFont typeface="Arial" charset="0"/>
              <a:buChar char="•"/>
            </a:pPr>
            <a:r>
              <a:rPr lang="es-ES" sz="2800" noProof="0" dirty="0"/>
              <a:t>Identificación de agencias de empleados temporales que se especialicen en sus sectores</a:t>
            </a:r>
          </a:p>
          <a:p>
            <a:pPr>
              <a:buFont typeface="Arial" charset="0"/>
              <a:buChar char="•"/>
            </a:pPr>
            <a:r>
              <a:rPr lang="es-ES" sz="2800" noProof="0" dirty="0"/>
              <a:t>Evaluaciones y comentarios periódicos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457200" y="304800"/>
            <a:ext cx="8229600" cy="609600"/>
          </a:xfrm>
        </p:spPr>
        <p:txBody>
          <a:bodyPr/>
          <a:lstStyle/>
          <a:p>
            <a:pPr>
              <a:spcAft>
                <a:spcPct val="0"/>
              </a:spcAft>
            </a:pPr>
            <a:r>
              <a:rPr lang="es-ES" noProof="0" dirty="0"/>
              <a:t>Administración de personal</a:t>
            </a:r>
          </a:p>
        </p:txBody>
      </p:sp>
      <p:sp>
        <p:nvSpPr>
          <p:cNvPr id="81922" name="Content Placeholder 2"/>
          <p:cNvSpPr>
            <a:spLocks noGrp="1"/>
          </p:cNvSpPr>
          <p:nvPr>
            <p:ph idx="1"/>
          </p:nvPr>
        </p:nvSpPr>
        <p:spPr>
          <a:xfrm>
            <a:off x="457200" y="1143000"/>
            <a:ext cx="8229600" cy="4267200"/>
          </a:xfrm>
        </p:spPr>
        <p:txBody>
          <a:bodyPr/>
          <a:lstStyle/>
          <a:p>
            <a:pPr>
              <a:buFont typeface="Arial" charset="0"/>
              <a:buChar char="•"/>
            </a:pPr>
            <a:r>
              <a:rPr lang="es-ES" noProof="0" dirty="0"/>
              <a:t>Presencia y participación</a:t>
            </a:r>
          </a:p>
          <a:p>
            <a:pPr>
              <a:buFont typeface="Arial" charset="0"/>
              <a:buChar char="•"/>
            </a:pPr>
            <a:r>
              <a:rPr lang="es-ES" noProof="0" dirty="0"/>
              <a:t>Auditorías de la nómina o para detectar fraudes de asistencia</a:t>
            </a:r>
          </a:p>
          <a:p>
            <a:pPr>
              <a:buFont typeface="Arial" charset="0"/>
              <a:buChar char="•"/>
            </a:pPr>
            <a:r>
              <a:rPr lang="es-ES" noProof="0" dirty="0"/>
              <a:t>Beneficios y compensaciones para la retención</a:t>
            </a:r>
          </a:p>
          <a:p>
            <a:pPr>
              <a:buFont typeface="Arial" charset="0"/>
              <a:buChar char="•"/>
            </a:pPr>
            <a:r>
              <a:rPr lang="es-ES" noProof="0" dirty="0"/>
              <a:t>Incentivos para evitar lesiones y daños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457200" y="228600"/>
            <a:ext cx="8229600" cy="609600"/>
          </a:xfrm>
        </p:spPr>
        <p:txBody>
          <a:bodyPr/>
          <a:lstStyle/>
          <a:p>
            <a:pPr>
              <a:spcAft>
                <a:spcPct val="0"/>
              </a:spcAft>
            </a:pPr>
            <a:r>
              <a:rPr lang="es-ES" noProof="0" dirty="0"/>
              <a:t>Estrategia de operaciones</a:t>
            </a:r>
          </a:p>
        </p:txBody>
      </p:sp>
      <p:sp>
        <p:nvSpPr>
          <p:cNvPr id="83970" name="Content Placeholder 2"/>
          <p:cNvSpPr>
            <a:spLocks noGrp="1"/>
          </p:cNvSpPr>
          <p:nvPr>
            <p:ph idx="1"/>
          </p:nvPr>
        </p:nvSpPr>
        <p:spPr>
          <a:xfrm>
            <a:off x="457200" y="990600"/>
            <a:ext cx="8610600" cy="4267200"/>
          </a:xfrm>
        </p:spPr>
        <p:txBody>
          <a:bodyPr/>
          <a:lstStyle/>
          <a:p>
            <a:pPr marL="0" indent="0">
              <a:buFont typeface="Arial" charset="0"/>
              <a:buNone/>
            </a:pPr>
            <a:r>
              <a:rPr lang="es-ES" noProof="0" dirty="0"/>
              <a:t>¿Cómo pueden llevar a cabo la administración de sus propios riesgos?</a:t>
            </a:r>
          </a:p>
          <a:p>
            <a:pPr lvl="1">
              <a:buFont typeface="Arial" charset="0"/>
              <a:buChar char="•"/>
            </a:pPr>
            <a:r>
              <a:rPr lang="es-ES" sz="2400" noProof="0" dirty="0"/>
              <a:t>Definan horarios laborales</a:t>
            </a:r>
          </a:p>
          <a:p>
            <a:pPr lvl="1">
              <a:buFont typeface="Arial" charset="0"/>
              <a:buChar char="•"/>
            </a:pPr>
            <a:r>
              <a:rPr lang="es-ES" sz="2400" noProof="0" dirty="0"/>
              <a:t>Planifiquen el trabajo de forma equilibrada</a:t>
            </a:r>
          </a:p>
          <a:p>
            <a:pPr lvl="1">
              <a:buFont typeface="Arial" charset="0"/>
              <a:buChar char="•"/>
            </a:pPr>
            <a:r>
              <a:rPr lang="es-ES" sz="2400" noProof="0" dirty="0"/>
              <a:t>Fijen objetivos realistas</a:t>
            </a:r>
          </a:p>
          <a:p>
            <a:pPr lvl="1">
              <a:buFont typeface="Arial" charset="0"/>
              <a:buChar char="•"/>
            </a:pPr>
            <a:r>
              <a:rPr lang="es-ES" sz="2400" noProof="0" dirty="0"/>
              <a:t>Capaciten al personal o al asistente de respaldo</a:t>
            </a:r>
          </a:p>
          <a:p>
            <a:pPr lvl="1">
              <a:buFont typeface="Arial" charset="0"/>
              <a:buChar char="•"/>
            </a:pPr>
            <a:r>
              <a:rPr lang="es-ES" sz="2400" noProof="0" dirty="0"/>
              <a:t>Incluyan provisiones por discapacidad o muerte en el plan de negocios</a:t>
            </a:r>
          </a:p>
          <a:p>
            <a:pPr lvl="1">
              <a:buFont typeface="Arial" charset="0"/>
              <a:buChar char="•"/>
            </a:pPr>
            <a:r>
              <a:rPr lang="es-ES" sz="2400" noProof="0" dirty="0"/>
              <a:t>Implementen un sistema de apoyo</a:t>
            </a:r>
          </a:p>
          <a:p>
            <a:pPr lvl="1">
              <a:buFont typeface="Arial" charset="0"/>
              <a:buChar char="•"/>
            </a:pPr>
            <a:r>
              <a:rPr lang="es-ES" sz="2400" noProof="0" dirty="0"/>
              <a:t>Anticípense a las necesidades de sus familias y hogares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57200" y="381000"/>
            <a:ext cx="8229600" cy="609600"/>
          </a:xfrm>
        </p:spPr>
        <p:txBody>
          <a:bodyPr/>
          <a:lstStyle/>
          <a:p>
            <a:pPr>
              <a:spcAft>
                <a:spcPct val="0"/>
              </a:spcAft>
            </a:pPr>
            <a:r>
              <a:rPr lang="es-ES" noProof="0" dirty="0"/>
              <a:t>Objetivos</a:t>
            </a:r>
          </a:p>
        </p:txBody>
      </p:sp>
      <p:sp>
        <p:nvSpPr>
          <p:cNvPr id="12290" name="Content Placeholder 2"/>
          <p:cNvSpPr>
            <a:spLocks noGrp="1"/>
          </p:cNvSpPr>
          <p:nvPr>
            <p:ph idx="1"/>
          </p:nvPr>
        </p:nvSpPr>
        <p:spPr>
          <a:xfrm>
            <a:off x="457200" y="1143000"/>
            <a:ext cx="8229600" cy="4267200"/>
          </a:xfrm>
        </p:spPr>
        <p:txBody>
          <a:bodyPr/>
          <a:lstStyle/>
          <a:p>
            <a:pPr eaLnBrk="1" hangingPunct="1">
              <a:spcAft>
                <a:spcPts val="1800"/>
              </a:spcAft>
              <a:buFont typeface="Arial" charset="0"/>
              <a:buChar char="•"/>
            </a:pPr>
            <a:r>
              <a:rPr lang="es-ES" noProof="0" dirty="0"/>
              <a:t>Identificar las señales de advertencia  de riesgo para un pequeño negocio</a:t>
            </a:r>
          </a:p>
          <a:p>
            <a:pPr eaLnBrk="1" hangingPunct="1">
              <a:spcAft>
                <a:spcPts val="1800"/>
              </a:spcAft>
              <a:buFont typeface="Arial" charset="0"/>
              <a:buChar char="•"/>
            </a:pPr>
            <a:r>
              <a:rPr lang="es-ES" noProof="0" dirty="0"/>
              <a:t>Implementar, controlar y evaluar un plan de administración de riesgos para un pequeño negocio</a:t>
            </a:r>
          </a:p>
          <a:p>
            <a:pPr>
              <a:buFont typeface="Arial" charset="0"/>
              <a:buChar char="•"/>
            </a:pPr>
            <a:endParaRPr lang="es-ES" noProof="0" dirty="0">
              <a:ea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a:xfrm>
            <a:off x="457200" y="304800"/>
            <a:ext cx="8991600" cy="609600"/>
          </a:xfrm>
        </p:spPr>
        <p:txBody>
          <a:bodyPr/>
          <a:lstStyle/>
          <a:p>
            <a:pPr>
              <a:spcAft>
                <a:spcPct val="0"/>
              </a:spcAft>
            </a:pPr>
            <a:r>
              <a:rPr lang="es-ES" sz="3200" noProof="0" dirty="0"/>
              <a:t>Más información sobre la gestión de control</a:t>
            </a:r>
          </a:p>
        </p:txBody>
      </p:sp>
      <p:sp>
        <p:nvSpPr>
          <p:cNvPr id="86018" name="Content Placeholder 2"/>
          <p:cNvSpPr>
            <a:spLocks noGrp="1"/>
          </p:cNvSpPr>
          <p:nvPr>
            <p:ph idx="1"/>
          </p:nvPr>
        </p:nvSpPr>
        <p:spPr>
          <a:xfrm>
            <a:off x="457200" y="1066800"/>
            <a:ext cx="8229600" cy="4267200"/>
          </a:xfrm>
        </p:spPr>
        <p:txBody>
          <a:bodyPr/>
          <a:lstStyle/>
          <a:p>
            <a:pPr>
              <a:buFont typeface="Arial" charset="0"/>
              <a:buChar char="•"/>
            </a:pPr>
            <a:r>
              <a:rPr lang="es-ES" sz="2400" noProof="0" dirty="0"/>
              <a:t>Comunicación interna de la organización</a:t>
            </a:r>
          </a:p>
          <a:p>
            <a:pPr>
              <a:buFont typeface="Arial" charset="0"/>
              <a:buChar char="•"/>
            </a:pPr>
            <a:r>
              <a:rPr lang="es-ES" sz="2400" noProof="0" dirty="0"/>
              <a:t>Evaluación de rutina de las instalaciones físicas</a:t>
            </a:r>
          </a:p>
          <a:p>
            <a:pPr>
              <a:buFont typeface="Arial" charset="0"/>
              <a:buChar char="•"/>
            </a:pPr>
            <a:r>
              <a:rPr lang="es-ES" sz="2400" noProof="0" dirty="0"/>
              <a:t>Conocimiento de los cambios en la comunidad y las leyes</a:t>
            </a:r>
          </a:p>
          <a:p>
            <a:pPr>
              <a:buFont typeface="Arial" charset="0"/>
              <a:buChar char="•"/>
            </a:pPr>
            <a:r>
              <a:rPr lang="es-ES" sz="2400" noProof="0" dirty="0"/>
              <a:t>Conocimiento de las novedades en materia de economía</a:t>
            </a:r>
          </a:p>
          <a:p>
            <a:pPr>
              <a:buFont typeface="Arial" charset="0"/>
              <a:buChar char="•"/>
            </a:pPr>
            <a:r>
              <a:rPr lang="es-ES" sz="2400" noProof="0" dirty="0"/>
              <a:t>Uso de líneas de crédito solo cuando es necesario</a:t>
            </a:r>
          </a:p>
          <a:p>
            <a:pPr>
              <a:buFont typeface="Arial" charset="0"/>
              <a:buChar char="•"/>
            </a:pPr>
            <a:r>
              <a:rPr lang="es-ES" sz="2400" noProof="0" dirty="0"/>
              <a:t>Adquisición de seguro contra daños climáticos y de desastres</a:t>
            </a:r>
          </a:p>
          <a:p>
            <a:pPr>
              <a:buFont typeface="Arial" charset="0"/>
              <a:buChar char="•"/>
            </a:pPr>
            <a:r>
              <a:rPr lang="es-ES" sz="2400" noProof="0" dirty="0"/>
              <a:t>Disponibilidad de servicios de respaldo/emergencia: teléfonos y generadores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5" descr="C:\Users\ryan aller\Documents\My Dropbox\DRC\FDIC Finals\PPT Development\Ryan\Unit 8\images\leadership.jpg"/>
          <p:cNvPicPr>
            <a:picLocks noChangeAspect="1" noChangeArrowheads="1"/>
          </p:cNvPicPr>
          <p:nvPr/>
        </p:nvPicPr>
        <p:blipFill>
          <a:blip r:embed="rId3" cstate="print"/>
          <a:srcRect/>
          <a:stretch>
            <a:fillRect/>
          </a:stretch>
        </p:blipFill>
        <p:spPr bwMode="auto">
          <a:xfrm>
            <a:off x="881063" y="976313"/>
            <a:ext cx="7229475" cy="5248275"/>
          </a:xfrm>
          <a:prstGeom prst="rect">
            <a:avLst/>
          </a:prstGeom>
          <a:noFill/>
          <a:ln w="9525">
            <a:noFill/>
            <a:miter lim="800000"/>
            <a:headEnd/>
            <a:tailEnd/>
          </a:ln>
        </p:spPr>
      </p:pic>
      <p:sp>
        <p:nvSpPr>
          <p:cNvPr id="88066" name="Title 1"/>
          <p:cNvSpPr>
            <a:spLocks noGrp="1"/>
          </p:cNvSpPr>
          <p:nvPr>
            <p:ph type="title"/>
          </p:nvPr>
        </p:nvSpPr>
        <p:spPr>
          <a:xfrm>
            <a:off x="457200" y="304800"/>
            <a:ext cx="8229600" cy="609600"/>
          </a:xfrm>
        </p:spPr>
        <p:txBody>
          <a:bodyPr/>
          <a:lstStyle/>
          <a:p>
            <a:pPr>
              <a:spcAft>
                <a:spcPct val="0"/>
              </a:spcAft>
            </a:pPr>
            <a:r>
              <a:rPr lang="es-ES" noProof="0" dirty="0"/>
              <a:t>Cómo dar el ejemplo</a:t>
            </a:r>
          </a:p>
        </p:txBody>
      </p:sp>
      <p:sp>
        <p:nvSpPr>
          <p:cNvPr id="88067" name="Content Placeholder 2"/>
          <p:cNvSpPr>
            <a:spLocks noGrp="1"/>
          </p:cNvSpPr>
          <p:nvPr>
            <p:ph idx="1"/>
          </p:nvPr>
        </p:nvSpPr>
        <p:spPr>
          <a:xfrm>
            <a:off x="457200" y="990600"/>
            <a:ext cx="8229600" cy="4267200"/>
          </a:xfrm>
        </p:spPr>
        <p:txBody>
          <a:bodyPr/>
          <a:lstStyle/>
          <a:p>
            <a:pPr>
              <a:buFont typeface="Arial" charset="0"/>
              <a:buChar char="•"/>
            </a:pPr>
            <a:r>
              <a:rPr lang="es-ES" noProof="0" dirty="0"/>
              <a:t>Una conducta ética y honesta comienza con el cuerpo directivo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a:xfrm>
            <a:off x="457200" y="304800"/>
            <a:ext cx="8229600" cy="609600"/>
          </a:xfrm>
        </p:spPr>
        <p:txBody>
          <a:bodyPr/>
          <a:lstStyle/>
          <a:p>
            <a:pPr>
              <a:spcAft>
                <a:spcPct val="0"/>
              </a:spcAft>
            </a:pPr>
            <a:r>
              <a:rPr lang="es-ES" noProof="0" dirty="0"/>
              <a:t>Estrategia de salida</a:t>
            </a:r>
          </a:p>
        </p:txBody>
      </p:sp>
      <p:sp>
        <p:nvSpPr>
          <p:cNvPr id="90114" name="Content Placeholder 2"/>
          <p:cNvSpPr>
            <a:spLocks noGrp="1"/>
          </p:cNvSpPr>
          <p:nvPr>
            <p:ph idx="1"/>
          </p:nvPr>
        </p:nvSpPr>
        <p:spPr>
          <a:xfrm>
            <a:off x="457200" y="990600"/>
            <a:ext cx="8229600" cy="4267200"/>
          </a:xfrm>
        </p:spPr>
        <p:txBody>
          <a:bodyPr/>
          <a:lstStyle/>
          <a:p>
            <a:pPr>
              <a:buFont typeface="Arial" charset="0"/>
              <a:buChar char="•"/>
            </a:pPr>
            <a:r>
              <a:rPr lang="es-ES" noProof="0" dirty="0"/>
              <a:t>Inclusión de una estrategia de salida en el plan de negocios</a:t>
            </a:r>
          </a:p>
          <a:p>
            <a:pPr>
              <a:buFont typeface="Arial" charset="0"/>
              <a:buChar char="•"/>
            </a:pPr>
            <a:r>
              <a:rPr lang="es-ES" noProof="0" dirty="0"/>
              <a:t>Revisión periódica</a:t>
            </a:r>
          </a:p>
          <a:p>
            <a:pPr>
              <a:buFont typeface="Arial" charset="0"/>
              <a:buChar char="•"/>
            </a:pPr>
            <a:r>
              <a:rPr lang="es-ES" noProof="0" dirty="0"/>
              <a:t>Pago de seguros y liquidación de activos</a:t>
            </a:r>
          </a:p>
          <a:p>
            <a:pPr>
              <a:buFont typeface="Arial" charset="0"/>
              <a:buChar char="•"/>
            </a:pPr>
            <a:r>
              <a:rPr lang="es-ES" noProof="0" dirty="0"/>
              <a:t>Liquidación de activos sin seguros</a:t>
            </a:r>
          </a:p>
          <a:p>
            <a:pPr>
              <a:buFont typeface="Arial" charset="0"/>
              <a:buChar char="•"/>
            </a:pPr>
            <a:r>
              <a:rPr lang="es-ES" noProof="0" dirty="0"/>
              <a:t>Fideicomisario responsable</a:t>
            </a:r>
          </a:p>
          <a:p>
            <a:pPr>
              <a:buFont typeface="Arial" charset="0"/>
              <a:buChar char="•"/>
            </a:pPr>
            <a:r>
              <a:rPr lang="es-ES" noProof="0" dirty="0"/>
              <a:t>Familiares</a:t>
            </a:r>
          </a:p>
          <a:p>
            <a:pPr>
              <a:buFont typeface="Arial" charset="0"/>
              <a:buChar char="•"/>
            </a:pPr>
            <a:r>
              <a:rPr lang="es-ES" noProof="0" dirty="0"/>
              <a:t>Empleados</a:t>
            </a:r>
          </a:p>
          <a:p>
            <a:pPr>
              <a:buFont typeface="Arial" charset="0"/>
              <a:buChar char="•"/>
            </a:pPr>
            <a:endParaRPr lang="es-ES" noProof="0" dirty="0">
              <a:ea typeface="Helvetica Neue"/>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Content Placeholder 2"/>
          <p:cNvSpPr>
            <a:spLocks noGrp="1"/>
          </p:cNvSpPr>
          <p:nvPr>
            <p:ph idx="1"/>
          </p:nvPr>
        </p:nvSpPr>
        <p:spPr>
          <a:xfrm>
            <a:off x="457200" y="533400"/>
            <a:ext cx="8229600" cy="4267200"/>
          </a:xfrm>
        </p:spPr>
        <p:txBody>
          <a:bodyPr/>
          <a:lstStyle/>
          <a:p>
            <a:pPr>
              <a:buFont typeface="Arial" charset="0"/>
              <a:buNone/>
            </a:pPr>
            <a:endParaRPr lang="es-ES" noProof="0" dirty="0">
              <a:ea typeface="Helvetica Neue"/>
            </a:endParaRPr>
          </a:p>
          <a:p>
            <a:pPr algn="ctr">
              <a:buFont typeface="Arial" charset="0"/>
              <a:buNone/>
            </a:pPr>
            <a:r>
              <a:rPr lang="es-ES" noProof="0" dirty="0"/>
              <a:t>¡La planificación y la administración de riesgos son fundamentales para el éxito!</a:t>
            </a:r>
          </a:p>
          <a:p>
            <a:pPr>
              <a:buFont typeface="Arial" charset="0"/>
              <a:buChar char="•"/>
            </a:pPr>
            <a:endParaRPr lang="es-ES" noProof="0" dirty="0">
              <a:ea typeface="Helvetica Neue"/>
            </a:endParaRPr>
          </a:p>
        </p:txBody>
      </p:sp>
      <p:pic>
        <p:nvPicPr>
          <p:cNvPr id="92162" name="Picture 2" descr="C:\Users\ryan aller\Documents\My Dropbox\DRC\FDIC Finals\PPT Development\Ryan\Unit 8\images\iStock_000006842989XSmall.jpg"/>
          <p:cNvPicPr>
            <a:picLocks noChangeAspect="1" noChangeArrowheads="1"/>
          </p:cNvPicPr>
          <p:nvPr/>
        </p:nvPicPr>
        <p:blipFill>
          <a:blip r:embed="rId3" cstate="print"/>
          <a:srcRect/>
          <a:stretch>
            <a:fillRect/>
          </a:stretch>
        </p:blipFill>
        <p:spPr bwMode="auto">
          <a:xfrm>
            <a:off x="2133600" y="2209800"/>
            <a:ext cx="5080000" cy="3810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a:xfrm>
            <a:off x="457200" y="228600"/>
            <a:ext cx="8229600" cy="609600"/>
          </a:xfrm>
        </p:spPr>
        <p:txBody>
          <a:bodyPr/>
          <a:lstStyle/>
          <a:p>
            <a:pPr eaLnBrk="1" hangingPunct="1">
              <a:spcAft>
                <a:spcPct val="0"/>
              </a:spcAft>
            </a:pPr>
            <a:r>
              <a:rPr lang="es-ES" noProof="0" dirty="0"/>
              <a:t>Ocho puntos clave para recordar</a:t>
            </a:r>
          </a:p>
        </p:txBody>
      </p:sp>
      <p:sp>
        <p:nvSpPr>
          <p:cNvPr id="94210" name="Content Placeholder 2"/>
          <p:cNvSpPr>
            <a:spLocks noGrp="1"/>
          </p:cNvSpPr>
          <p:nvPr>
            <p:ph idx="1"/>
          </p:nvPr>
        </p:nvSpPr>
        <p:spPr>
          <a:xfrm>
            <a:off x="457200" y="914400"/>
            <a:ext cx="8458200" cy="5334000"/>
          </a:xfrm>
        </p:spPr>
        <p:txBody>
          <a:bodyPr/>
          <a:lstStyle/>
          <a:p>
            <a:pPr eaLnBrk="1" hangingPunct="1">
              <a:buFont typeface="Arial" charset="0"/>
              <a:buChar char="•"/>
            </a:pPr>
            <a:r>
              <a:rPr lang="es-ES" sz="2600" noProof="0" dirty="0"/>
              <a:t>Los pequeños negocios se enfrentan a riesgos internos y externos</a:t>
            </a:r>
          </a:p>
          <a:p>
            <a:pPr eaLnBrk="1" hangingPunct="1">
              <a:buFont typeface="Arial" charset="0"/>
              <a:buChar char="•"/>
            </a:pPr>
            <a:r>
              <a:rPr lang="es-ES" sz="2600" noProof="0" dirty="0"/>
              <a:t>Comiencen a evaluar los riesgos </a:t>
            </a:r>
            <a:r>
              <a:rPr lang="es-ES" sz="2800" noProof="0" dirty="0"/>
              <a:t>identificando</a:t>
            </a:r>
            <a:r>
              <a:rPr lang="es-ES" sz="2600" noProof="0" dirty="0"/>
              <a:t> los hechos o recursos que podrían afectar la continuidad de las operaciones y el flujo de fondos</a:t>
            </a:r>
          </a:p>
          <a:p>
            <a:pPr eaLnBrk="1" hangingPunct="1">
              <a:buFont typeface="Arial" charset="0"/>
              <a:buChar char="•"/>
            </a:pPr>
            <a:r>
              <a:rPr lang="es-ES" sz="2600" noProof="0" dirty="0"/>
              <a:t>El costo de adquirir seguros o minimizar los riesgos debe compararse con las consecuencias posibles de tales riesgos</a:t>
            </a:r>
          </a:p>
          <a:p>
            <a:pPr eaLnBrk="1" hangingPunct="1">
              <a:buFont typeface="Arial" charset="0"/>
              <a:buChar char="•"/>
            </a:pPr>
            <a:r>
              <a:rPr lang="es-ES" sz="2800" noProof="0" dirty="0"/>
              <a:t>Generalmente es</a:t>
            </a:r>
            <a:r>
              <a:rPr lang="es-ES" sz="2600" noProof="0" dirty="0"/>
              <a:t> necesario incluir un plan de continuidad de las operaciones en el plan de negocios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a:xfrm>
            <a:off x="457200" y="304800"/>
            <a:ext cx="8229600" cy="609600"/>
          </a:xfrm>
        </p:spPr>
        <p:txBody>
          <a:bodyPr/>
          <a:lstStyle/>
          <a:p>
            <a:pPr eaLnBrk="1" hangingPunct="1">
              <a:spcAft>
                <a:spcPct val="0"/>
              </a:spcAft>
            </a:pPr>
            <a:r>
              <a:rPr lang="es-ES" noProof="0" dirty="0"/>
              <a:t>Ocho puntos clave para recordar</a:t>
            </a:r>
          </a:p>
        </p:txBody>
      </p:sp>
      <p:sp>
        <p:nvSpPr>
          <p:cNvPr id="96258" name="Content Placeholder 2"/>
          <p:cNvSpPr>
            <a:spLocks noGrp="1"/>
          </p:cNvSpPr>
          <p:nvPr>
            <p:ph idx="1"/>
          </p:nvPr>
        </p:nvSpPr>
        <p:spPr>
          <a:xfrm>
            <a:off x="457200" y="1066800"/>
            <a:ext cx="8458200" cy="4267200"/>
          </a:xfrm>
        </p:spPr>
        <p:txBody>
          <a:bodyPr/>
          <a:lstStyle/>
          <a:p>
            <a:pPr eaLnBrk="1" hangingPunct="1">
              <a:buFont typeface="Arial" charset="0"/>
              <a:buChar char="•"/>
            </a:pPr>
            <a:r>
              <a:rPr lang="es-ES" sz="2600" noProof="0" dirty="0"/>
              <a:t>Entre las estrategias que pueden aplicarse para evitar riesgos, se incluyen la comunicación, la determinación de expectativas, la implementación de sistemas de apoyo, la capacitación del personal, la adquisición de seguros, la evaluación de riesgos y la planificación de contingencias</a:t>
            </a:r>
          </a:p>
          <a:p>
            <a:pPr eaLnBrk="1" hangingPunct="1">
              <a:buFont typeface="Arial" charset="0"/>
              <a:buChar char="•"/>
            </a:pPr>
            <a:r>
              <a:rPr lang="es-ES" sz="2600" noProof="0" dirty="0"/>
              <a:t>Sean honestos al revisar los riesgos y las señales de advertencia de sus negocios</a:t>
            </a:r>
          </a:p>
          <a:p>
            <a:pPr eaLnBrk="1" hangingPunct="1">
              <a:buFont typeface="Arial" charset="0"/>
              <a:buChar char="•"/>
            </a:pPr>
            <a:r>
              <a:rPr lang="es-ES" sz="2600" noProof="0" dirty="0"/>
              <a:t>Busquen asistencia externa </a:t>
            </a:r>
          </a:p>
          <a:p>
            <a:pPr eaLnBrk="1" hangingPunct="1">
              <a:buFont typeface="Arial" charset="0"/>
              <a:buChar char="•"/>
            </a:pPr>
            <a:r>
              <a:rPr lang="es-ES" sz="2600" noProof="0" dirty="0"/>
              <a:t>Es importante contar con una estrategia de salida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457200" y="381000"/>
            <a:ext cx="8229600" cy="609600"/>
          </a:xfrm>
        </p:spPr>
        <p:txBody>
          <a:bodyPr/>
          <a:lstStyle/>
          <a:p>
            <a:pPr eaLnBrk="1" hangingPunct="1">
              <a:spcAft>
                <a:spcPct val="0"/>
              </a:spcAft>
            </a:pPr>
            <a:r>
              <a:rPr lang="es-ES" noProof="0" dirty="0"/>
              <a:t>Resumen</a:t>
            </a:r>
          </a:p>
        </p:txBody>
      </p:sp>
      <p:sp>
        <p:nvSpPr>
          <p:cNvPr id="33795" name="Content Placeholder 2"/>
          <p:cNvSpPr>
            <a:spLocks noGrp="1"/>
          </p:cNvSpPr>
          <p:nvPr>
            <p:ph idx="1"/>
          </p:nvPr>
        </p:nvSpPr>
        <p:spPr>
          <a:xfrm>
            <a:off x="457200" y="1066800"/>
            <a:ext cx="8229600" cy="4267200"/>
          </a:xfrm>
        </p:spPr>
        <p:txBody>
          <a:bodyPr/>
          <a:lstStyle/>
          <a:p>
            <a:pPr indent="-338138">
              <a:defRPr/>
            </a:pPr>
            <a:r>
              <a:rPr lang="es-ES" noProof="0" dirty="0"/>
              <a:t>¿Qué preguntas finales tienen?</a:t>
            </a:r>
          </a:p>
          <a:p>
            <a:pPr indent="-338138">
              <a:defRPr/>
            </a:pPr>
            <a:endParaRPr lang="es-ES" noProof="0" dirty="0"/>
          </a:p>
          <a:p>
            <a:pPr indent="-338138">
              <a:defRPr/>
            </a:pPr>
            <a:r>
              <a:rPr lang="es-ES" noProof="0" dirty="0"/>
              <a:t>¿Qué aprendieron?</a:t>
            </a:r>
          </a:p>
          <a:p>
            <a:pPr indent="-338138">
              <a:defRPr/>
            </a:pPr>
            <a:endParaRPr lang="es-ES" noProof="0" dirty="0"/>
          </a:p>
          <a:p>
            <a:pPr indent="-338138">
              <a:defRPr/>
            </a:pPr>
            <a:r>
              <a:rPr lang="es-ES" noProof="0" dirty="0"/>
              <a:t>¿Cómo calificarían la capacitación?</a:t>
            </a:r>
          </a:p>
          <a:p>
            <a:pPr eaLnBrk="1" hangingPunct="1">
              <a:defRPr/>
            </a:pPr>
            <a:endParaRPr lang="es-ES" noProof="0" dirty="0">
              <a:ea typeface="Geneva" pitchFamily="34" charset="0"/>
              <a:cs typeface="Arial" pitchFamily="34" charset="0"/>
            </a:endParaRPr>
          </a:p>
        </p:txBody>
      </p:sp>
      <p:pic>
        <p:nvPicPr>
          <p:cNvPr id="98307" name="Picture 7" descr="Portapapeles y lápiz"/>
          <p:cNvPicPr>
            <a:picLocks noChangeAspect="1" noChangeArrowheads="1"/>
          </p:cNvPicPr>
          <p:nvPr/>
        </p:nvPicPr>
        <p:blipFill>
          <a:blip r:embed="rId3" cstate="print"/>
          <a:srcRect t="22000"/>
          <a:stretch>
            <a:fillRect/>
          </a:stretch>
        </p:blipFill>
        <p:spPr bwMode="auto">
          <a:xfrm>
            <a:off x="6705600" y="4038600"/>
            <a:ext cx="2063750" cy="160972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457200" y="304800"/>
            <a:ext cx="8229600" cy="609600"/>
          </a:xfrm>
        </p:spPr>
        <p:txBody>
          <a:bodyPr/>
          <a:lstStyle/>
          <a:p>
            <a:pPr eaLnBrk="1" hangingPunct="1">
              <a:spcAft>
                <a:spcPct val="0"/>
              </a:spcAft>
            </a:pPr>
            <a:r>
              <a:rPr lang="es-ES" noProof="0" dirty="0"/>
              <a:t>Conclusión</a:t>
            </a:r>
          </a:p>
        </p:txBody>
      </p:sp>
      <p:sp>
        <p:nvSpPr>
          <p:cNvPr id="100354" name="Content Placeholder 2"/>
          <p:cNvSpPr>
            <a:spLocks noGrp="1"/>
          </p:cNvSpPr>
          <p:nvPr>
            <p:ph idx="1"/>
          </p:nvPr>
        </p:nvSpPr>
        <p:spPr>
          <a:xfrm>
            <a:off x="457200" y="914400"/>
            <a:ext cx="8382000" cy="4267200"/>
          </a:xfrm>
        </p:spPr>
        <p:txBody>
          <a:bodyPr/>
          <a:lstStyle/>
          <a:p>
            <a:pPr marL="0" indent="0" eaLnBrk="1" hangingPunct="1">
              <a:spcAft>
                <a:spcPct val="0"/>
              </a:spcAft>
              <a:buFont typeface="Arial" charset="0"/>
              <a:buNone/>
            </a:pPr>
            <a:r>
              <a:rPr lang="es-ES" noProof="0" dirty="0"/>
              <a:t>A través de esta capacitación, aprendieron sobre lo siguiente:</a:t>
            </a:r>
          </a:p>
          <a:p>
            <a:pPr lvl="1" eaLnBrk="1" hangingPunct="1">
              <a:spcAft>
                <a:spcPct val="0"/>
              </a:spcAft>
              <a:buFont typeface="Arial" charset="0"/>
              <a:buChar char="•"/>
            </a:pPr>
            <a:r>
              <a:rPr lang="es-ES" sz="2400" noProof="0" dirty="0"/>
              <a:t>Los riesgos internos y externos de los pequeños negocios</a:t>
            </a:r>
          </a:p>
          <a:p>
            <a:pPr lvl="1" eaLnBrk="1" hangingPunct="1">
              <a:spcAft>
                <a:spcPct val="0"/>
              </a:spcAft>
              <a:buFont typeface="Arial" charset="0"/>
              <a:buChar char="•"/>
            </a:pPr>
            <a:r>
              <a:rPr lang="es-ES" sz="2400" noProof="0" dirty="0"/>
              <a:t>La manera de identificar y reducir los efectos negativos que estos riesgos pueden tener sobre el negocio</a:t>
            </a:r>
          </a:p>
          <a:p>
            <a:pPr lvl="1" eaLnBrk="1" hangingPunct="1">
              <a:spcAft>
                <a:spcPct val="0"/>
              </a:spcAft>
              <a:buFont typeface="Arial" charset="0"/>
              <a:buChar char="•"/>
            </a:pPr>
            <a:r>
              <a:rPr lang="es-ES" sz="2400" noProof="0" dirty="0"/>
              <a:t>Las señales de advertencia de los riesgos</a:t>
            </a:r>
          </a:p>
          <a:p>
            <a:pPr lvl="1" eaLnBrk="1" hangingPunct="1">
              <a:spcAft>
                <a:spcPct val="0"/>
              </a:spcAft>
              <a:buFont typeface="Arial" charset="0"/>
              <a:buChar char="•"/>
            </a:pPr>
            <a:r>
              <a:rPr lang="es-ES" sz="2400" noProof="0" dirty="0"/>
              <a:t>Los pasos de la planificación de la administración de riesgos </a:t>
            </a:r>
          </a:p>
          <a:p>
            <a:pPr lvl="1" eaLnBrk="1" hangingPunct="1">
              <a:spcAft>
                <a:spcPct val="0"/>
              </a:spcAft>
              <a:buFont typeface="Arial" charset="0"/>
              <a:buChar char="•"/>
            </a:pPr>
            <a:r>
              <a:rPr lang="es-ES" sz="2400" noProof="0" dirty="0"/>
              <a:t>La importancia de minimizar los riesgos</a:t>
            </a:r>
          </a:p>
          <a:p>
            <a:pPr lvl="1" eaLnBrk="1" hangingPunct="1">
              <a:spcAft>
                <a:spcPct val="0"/>
              </a:spcAft>
              <a:buFont typeface="Arial" charset="0"/>
              <a:buChar char="•"/>
            </a:pPr>
            <a:r>
              <a:rPr lang="es-ES" sz="2400" noProof="0" dirty="0"/>
              <a:t>La necesidad de contar con una estrategia de cierre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descr="question_mark.jpg"/>
          <p:cNvPicPr>
            <a:picLocks noChangeAspect="1"/>
          </p:cNvPicPr>
          <p:nvPr/>
        </p:nvPicPr>
        <p:blipFill>
          <a:blip r:embed="rId3" cstate="print"/>
          <a:srcRect/>
          <a:stretch>
            <a:fillRect/>
          </a:stretch>
        </p:blipFill>
        <p:spPr bwMode="auto">
          <a:xfrm>
            <a:off x="4114800" y="2286000"/>
            <a:ext cx="4953000" cy="3911600"/>
          </a:xfrm>
          <a:prstGeom prst="rect">
            <a:avLst/>
          </a:prstGeom>
          <a:noFill/>
          <a:ln w="9525">
            <a:noFill/>
            <a:miter lim="800000"/>
            <a:headEnd/>
            <a:tailEnd/>
          </a:ln>
        </p:spPr>
      </p:pic>
      <p:sp>
        <p:nvSpPr>
          <p:cNvPr id="14338" name="Title 1"/>
          <p:cNvSpPr>
            <a:spLocks noGrp="1"/>
          </p:cNvSpPr>
          <p:nvPr>
            <p:ph type="title"/>
          </p:nvPr>
        </p:nvSpPr>
        <p:spPr>
          <a:xfrm>
            <a:off x="457200" y="381000"/>
            <a:ext cx="8229600" cy="609600"/>
          </a:xfrm>
        </p:spPr>
        <p:txBody>
          <a:bodyPr/>
          <a:lstStyle/>
          <a:p>
            <a:pPr eaLnBrk="1" hangingPunct="1">
              <a:spcAft>
                <a:spcPct val="0"/>
              </a:spcAft>
            </a:pPr>
            <a:r>
              <a:rPr lang="es-ES" noProof="0" dirty="0"/>
              <a:t>Formulario de conocimientos</a:t>
            </a:r>
          </a:p>
        </p:txBody>
      </p:sp>
      <p:sp>
        <p:nvSpPr>
          <p:cNvPr id="9219" name="Content Placeholder 2"/>
          <p:cNvSpPr>
            <a:spLocks noGrp="1"/>
          </p:cNvSpPr>
          <p:nvPr>
            <p:ph idx="1"/>
          </p:nvPr>
        </p:nvSpPr>
        <p:spPr>
          <a:xfrm>
            <a:off x="533400" y="1295400"/>
            <a:ext cx="5867400" cy="3048000"/>
          </a:xfrm>
        </p:spPr>
        <p:txBody>
          <a:bodyPr anchor="ctr"/>
          <a:lstStyle/>
          <a:p>
            <a:pPr marL="0" indent="0">
              <a:buFont typeface="Arial" pitchFamily="34" charset="0"/>
              <a:buNone/>
              <a:defRPr/>
            </a:pPr>
            <a:r>
              <a:rPr lang="es-ES" noProof="0" dirty="0"/>
              <a:t>¿Qué saben o quieren aprender sobre la administración de riesgos?</a:t>
            </a:r>
            <a:endParaRPr lang="es-ES" noProof="0" dirty="0">
              <a:ea typeface="Helvetica Neue"/>
            </a:endParaRPr>
          </a:p>
          <a:p>
            <a:pPr eaLnBrk="1" hangingPunct="1">
              <a:defRPr/>
            </a:pPr>
            <a:endParaRPr lang="es-ES" noProof="0" dirty="0">
              <a:ea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381000"/>
            <a:ext cx="8229600" cy="609600"/>
          </a:xfrm>
        </p:spPr>
        <p:txBody>
          <a:bodyPr/>
          <a:lstStyle/>
          <a:p>
            <a:pPr>
              <a:spcAft>
                <a:spcPct val="0"/>
              </a:spcAft>
            </a:pPr>
            <a:r>
              <a:rPr lang="es-ES" noProof="0" dirty="0"/>
              <a:t>Administración de riesgos</a:t>
            </a:r>
          </a:p>
        </p:txBody>
      </p:sp>
      <p:sp>
        <p:nvSpPr>
          <p:cNvPr id="16386" name="Content Placeholder 2"/>
          <p:cNvSpPr>
            <a:spLocks noGrp="1"/>
          </p:cNvSpPr>
          <p:nvPr>
            <p:ph idx="1"/>
          </p:nvPr>
        </p:nvSpPr>
        <p:spPr>
          <a:xfrm>
            <a:off x="457200" y="990600"/>
            <a:ext cx="8229600" cy="4267200"/>
          </a:xfrm>
        </p:spPr>
        <p:txBody>
          <a:bodyPr/>
          <a:lstStyle/>
          <a:p>
            <a:pPr>
              <a:buFont typeface="Arial" charset="0"/>
              <a:buChar char="•"/>
            </a:pPr>
            <a:r>
              <a:rPr lang="es-ES" noProof="0" dirty="0"/>
              <a:t>Identificación de áreas que amenazan la operación del negocio</a:t>
            </a:r>
          </a:p>
          <a:p>
            <a:pPr>
              <a:buFont typeface="Arial" charset="0"/>
              <a:buChar char="•"/>
            </a:pPr>
            <a:r>
              <a:rPr lang="es-ES" noProof="0" dirty="0"/>
              <a:t>Evaluación de los posibles efectos de los riesgos para poder controlarlos </a:t>
            </a:r>
          </a:p>
          <a:p>
            <a:pPr>
              <a:buFont typeface="Arial" charset="0"/>
              <a:buChar char="•"/>
            </a:pPr>
            <a:r>
              <a:rPr lang="es-ES" noProof="0" dirty="0"/>
              <a:t>Crecimiento y permanencia del negocio</a:t>
            </a:r>
          </a:p>
          <a:p>
            <a:pPr>
              <a:buFont typeface="Arial" charset="0"/>
              <a:buChar char="•"/>
            </a:pPr>
            <a:endParaRPr lang="es-ES" noProof="0" dirty="0">
              <a:ea typeface="Helvetica Neue"/>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16442" y="3782876"/>
            <a:ext cx="3383178" cy="2252799"/>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381000"/>
            <a:ext cx="8229600" cy="609600"/>
          </a:xfrm>
        </p:spPr>
        <p:txBody>
          <a:bodyPr/>
          <a:lstStyle/>
          <a:p>
            <a:pPr eaLnBrk="1" hangingPunct="1">
              <a:spcAft>
                <a:spcPct val="0"/>
              </a:spcAft>
            </a:pPr>
            <a:r>
              <a:rPr lang="es-ES" noProof="0" dirty="0"/>
              <a:t>Tema para debate n.º 1: riesgos de situaciones positivas</a:t>
            </a:r>
          </a:p>
        </p:txBody>
      </p:sp>
      <p:sp>
        <p:nvSpPr>
          <p:cNvPr id="18434" name="Content Placeholder 2"/>
          <p:cNvSpPr>
            <a:spLocks noGrp="1"/>
          </p:cNvSpPr>
          <p:nvPr>
            <p:ph idx="1"/>
          </p:nvPr>
        </p:nvSpPr>
        <p:spPr>
          <a:xfrm>
            <a:off x="457200" y="1524000"/>
            <a:ext cx="8229600" cy="4267200"/>
          </a:xfrm>
        </p:spPr>
        <p:txBody>
          <a:bodyPr/>
          <a:lstStyle/>
          <a:p>
            <a:pPr eaLnBrk="1" hangingPunct="1">
              <a:buFont typeface="Arial" charset="0"/>
              <a:buNone/>
            </a:pPr>
            <a:endParaRPr lang="es-ES" noProof="0" dirty="0">
              <a:ea typeface="Geneva"/>
              <a:cs typeface="Arial" charset="0"/>
            </a:endParaRPr>
          </a:p>
          <a:p>
            <a:pPr marL="1314450" lvl="3" indent="0" eaLnBrk="1" hangingPunct="1">
              <a:buFont typeface="Arial" charset="0"/>
              <a:buNone/>
            </a:pPr>
            <a:r>
              <a:rPr lang="es-ES" b="0" noProof="0" dirty="0"/>
              <a:t>¿Qué situaciones positivas u oportunidades pueden presentar riesgos?</a:t>
            </a:r>
          </a:p>
        </p:txBody>
      </p:sp>
      <p:pic>
        <p:nvPicPr>
          <p:cNvPr id="18435"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0" y="2743200"/>
            <a:ext cx="9144000" cy="609600"/>
          </a:xfrm>
        </p:spPr>
        <p:txBody>
          <a:bodyPr/>
          <a:lstStyle/>
          <a:p>
            <a:pPr algn="ctr">
              <a:spcAft>
                <a:spcPct val="0"/>
              </a:spcAft>
            </a:pPr>
            <a:r>
              <a:rPr lang="es-ES" sz="4000" noProof="0" dirty="0"/>
              <a:t>Riesgos internos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ryan aller\Documents\My Dropbox\DRC\FDIC Finals\PPT Development\Ryan\Unit 8\images\ICU.jpg"/>
          <p:cNvPicPr>
            <a:picLocks noChangeAspect="1" noChangeArrowheads="1"/>
          </p:cNvPicPr>
          <p:nvPr/>
        </p:nvPicPr>
        <p:blipFill>
          <a:blip r:embed="rId3" cstate="print"/>
          <a:srcRect/>
          <a:stretch>
            <a:fillRect/>
          </a:stretch>
        </p:blipFill>
        <p:spPr bwMode="auto">
          <a:xfrm>
            <a:off x="6172200" y="1066800"/>
            <a:ext cx="2695575" cy="4038600"/>
          </a:xfrm>
          <a:prstGeom prst="rect">
            <a:avLst/>
          </a:prstGeom>
          <a:noFill/>
          <a:ln>
            <a:solidFill>
              <a:schemeClr val="tx1"/>
            </a:solidFill>
          </a:ln>
          <a:effectLst>
            <a:outerShdw blurRad="50800" dist="38100" dir="2700000" algn="tl" rotWithShape="0">
              <a:prstClr val="black">
                <a:alpha val="40000"/>
              </a:prstClr>
            </a:outerShdw>
          </a:effectLst>
        </p:spPr>
      </p:pic>
      <p:sp>
        <p:nvSpPr>
          <p:cNvPr id="22530" name="Title 1"/>
          <p:cNvSpPr>
            <a:spLocks noGrp="1"/>
          </p:cNvSpPr>
          <p:nvPr>
            <p:ph type="title"/>
          </p:nvPr>
        </p:nvSpPr>
        <p:spPr>
          <a:xfrm>
            <a:off x="457200" y="381000"/>
            <a:ext cx="8229600" cy="609600"/>
          </a:xfrm>
        </p:spPr>
        <p:txBody>
          <a:bodyPr/>
          <a:lstStyle/>
          <a:p>
            <a:pPr>
              <a:spcAft>
                <a:spcPct val="0"/>
              </a:spcAft>
            </a:pPr>
            <a:r>
              <a:rPr lang="es-ES" noProof="0" dirty="0"/>
              <a:t>Riesgos humanos</a:t>
            </a:r>
          </a:p>
        </p:txBody>
      </p:sp>
      <p:sp>
        <p:nvSpPr>
          <p:cNvPr id="22531" name="Content Placeholder 2"/>
          <p:cNvSpPr>
            <a:spLocks noGrp="1"/>
          </p:cNvSpPr>
          <p:nvPr>
            <p:ph idx="1"/>
          </p:nvPr>
        </p:nvSpPr>
        <p:spPr>
          <a:xfrm>
            <a:off x="457200" y="990600"/>
            <a:ext cx="8229600" cy="4267200"/>
          </a:xfrm>
        </p:spPr>
        <p:txBody>
          <a:bodyPr/>
          <a:lstStyle/>
          <a:p>
            <a:pPr>
              <a:buFont typeface="Arial" charset="0"/>
              <a:buChar char="•"/>
            </a:pPr>
            <a:r>
              <a:rPr lang="es-ES" noProof="0" dirty="0"/>
              <a:t>Muerte</a:t>
            </a:r>
          </a:p>
          <a:p>
            <a:pPr lvl="1">
              <a:buFont typeface="Arial" charset="0"/>
              <a:buChar char="•"/>
            </a:pPr>
            <a:r>
              <a:rPr lang="es-ES" noProof="0" dirty="0"/>
              <a:t>Dueño</a:t>
            </a:r>
          </a:p>
          <a:p>
            <a:pPr lvl="1">
              <a:buFont typeface="Arial" charset="0"/>
              <a:buChar char="•"/>
            </a:pPr>
            <a:r>
              <a:rPr lang="es-ES" noProof="0" dirty="0"/>
              <a:t>Empleado</a:t>
            </a:r>
          </a:p>
          <a:p>
            <a:pPr>
              <a:buFont typeface="Arial" charset="0"/>
              <a:buChar char="•"/>
            </a:pPr>
            <a:r>
              <a:rPr lang="es-ES" sz="3200" noProof="0" dirty="0"/>
              <a:t>Enfermedad</a:t>
            </a:r>
          </a:p>
          <a:p>
            <a:pPr lvl="1">
              <a:buFont typeface="Arial" charset="0"/>
              <a:buChar char="•"/>
            </a:pPr>
            <a:r>
              <a:rPr lang="es-ES" noProof="0" dirty="0">
                <a:solidFill>
                  <a:srgbClr val="132F5A"/>
                </a:solidFill>
              </a:rPr>
              <a:t>A corto plazo</a:t>
            </a:r>
          </a:p>
          <a:p>
            <a:pPr lvl="1">
              <a:buFont typeface="Arial" charset="0"/>
              <a:buChar char="•"/>
            </a:pPr>
            <a:r>
              <a:rPr lang="es-ES" noProof="0" dirty="0">
                <a:solidFill>
                  <a:srgbClr val="132F5A"/>
                </a:solidFill>
              </a:rPr>
              <a:t>A largo plazo</a:t>
            </a:r>
          </a:p>
          <a:p>
            <a:pPr lvl="1">
              <a:buFont typeface="Arial" charset="0"/>
              <a:buChar char="•"/>
            </a:pPr>
            <a:r>
              <a:rPr lang="es-ES" noProof="0" dirty="0"/>
              <a:t>Por un período indefinido</a:t>
            </a:r>
            <a:endParaRPr lang="es-ES" b="1" noProof="0" dirty="0">
              <a:solidFill>
                <a:srgbClr val="132F5A"/>
              </a:solidFill>
              <a:ea typeface="Helvetica Neue"/>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Welcome&amp;quot;&quot;/&gt;&lt;property id=&quot;20307&quot; value=&quot;257&quot;/&gt;&lt;/object&gt;&lt;object type=&quot;3&quot; unique_id=&quot;10006&quot;&gt;&lt;property id=&quot;20148&quot; value=&quot;5&quot;/&gt;&lt;property id=&quot;20300&quot; value=&quot;Slide 3 - &amp;quot;Purpose&amp;quot;&quot;/&gt;&lt;property id=&quot;20307&quot; value=&quot;258&quot;/&gt;&lt;/object&gt;&lt;object type=&quot;3&quot; unique_id=&quot;10007&quot;&gt;&lt;property id=&quot;20148&quot; value=&quot;5&quot;/&gt;&lt;property id=&quot;20300&quot; value=&quot;Slide 4 - &amp;quot;Objectives&amp;quot;&quot;/&gt;&lt;property id=&quot;20307&quot; value=&quot;259&quot;/&gt;&lt;/object&gt;&lt;object type=&quot;3&quot; unique_id=&quot;10008&quot;&gt;&lt;property id=&quot;20148&quot; value=&quot;5&quot;/&gt;&lt;property id=&quot;20300&quot; value=&quot;Slide 5 - &amp;quot;Objectives&amp;quot;&quot;/&gt;&lt;property id=&quot;20307&quot; value=&quot;298&quot;/&gt;&lt;/object&gt;&lt;object type=&quot;3&quot; unique_id=&quot;10009&quot;&gt;&lt;property id=&quot;20148&quot; value=&quot;5&quot;/&gt;&lt;property id=&quot;20300&quot; value=&quot;Slide 6 - &amp;quot;Pre-Test&amp;quot;&quot;/&gt;&lt;property id=&quot;20307&quot; value=&quot;260&quot;/&gt;&lt;/object&gt;&lt;object type=&quot;3&quot; unique_id=&quot;10010&quot;&gt;&lt;property id=&quot;20148&quot; value=&quot;5&quot;/&gt;&lt;property id=&quot;20300&quot; value=&quot;Slide 7 - &amp;quot;Banks Defined&amp;quot;&quot;/&gt;&lt;property id=&quot;20307&quot; value=&quot;261&quot;/&gt;&lt;/object&gt;&lt;object type=&quot;3&quot; unique_id=&quot;10011&quot;&gt;&lt;property id=&quot;20148&quot; value=&quot;5&quot;/&gt;&lt;property id=&quot;20300&quot; value=&quot;Slide 8 - &amp;quot;Banks Defined&amp;quot;&quot;/&gt;&lt;property id=&quot;20307&quot; value=&quot;299&quot;/&gt;&lt;/object&gt;&lt;object type=&quot;3&quot; unique_id=&quot;10012&quot;&gt;&lt;property id=&quot;20148&quot; value=&quot;5&quot;/&gt;&lt;property id=&quot;20300&quot; value=&quot;Slide 9 - &amp;quot;Reasons to Keep Money in a Bank&amp;quot;&quot;/&gt;&lt;property id=&quot;20307&quot; value=&quot;266&quot;/&gt;&lt;/object&gt;&lt;object type=&quot;3&quot; unique_id=&quot;10013&quot;&gt;&lt;property id=&quot;20148&quot; value=&quot;5&quot;/&gt;&lt;property id=&quot;20300&quot; value=&quot;Slide 10 - &amp;quot;Insured Depository Financial Institutions&amp;quot;&quot;/&gt;&lt;property id=&quot;20307&quot; value=&quot;267&quot;/&gt;&lt;/object&gt;&lt;object type=&quot;3&quot; unique_id=&quot;10014&quot;&gt;&lt;property id=&quot;20148&quot; value=&quot;5&quot;/&gt;&lt;property id=&quot;20300&quot; value=&quot;Slide 11 - &amp;quot;Insured Depository Financial Institutions&amp;quot;&quot;/&gt;&lt;property id=&quot;20307&quot; value=&quot;300&quot;/&gt;&lt;/object&gt;&lt;object type=&quot;3&quot; unique_id=&quot;10015&quot;&gt;&lt;property id=&quot;20148&quot; value=&quot;5&quot;/&gt;&lt;property id=&quot;20300&quot; value=&quot;Slide 12 - &amp;quot;Opening &amp;amp; Maintaining a Bank Account&amp;quot;&quot;/&gt;&lt;property id=&quot;20307&quot; value=&quot;268&quot;/&gt;&lt;/object&gt;&lt;object type=&quot;3&quot; unique_id=&quot;10016&quot;&gt;&lt;property id=&quot;20148&quot; value=&quot;5&quot;/&gt;&lt;property id=&quot;20300&quot; value=&quot;Slide 13 - &amp;quot;Opening a Bank Account&amp;quot;&quot;/&gt;&lt;property id=&quot;20307&quot; value=&quot;269&quot;/&gt;&lt;/object&gt;&lt;object type=&quot;3&quot; unique_id=&quot;10017&quot;&gt;&lt;property id=&quot;20148&quot; value=&quot;5&quot;/&gt;&lt;property id=&quot;20300&quot; value=&quot;Slide 14 - &amp;quot;Opening a Bank Account&amp;quot;&quot;/&gt;&lt;property id=&quot;20307&quot; value=&quot;301&quot;/&gt;&lt;/object&gt;&lt;object type=&quot;3&quot; unique_id=&quot;10018&quot;&gt;&lt;property id=&quot;20148&quot; value=&quot;5&quot;/&gt;&lt;property id=&quot;20300&quot; value=&quot;Slide 15 - &amp;quot;Deposit&amp;quot;&quot;/&gt;&lt;property id=&quot;20307&quot; value=&quot;270&quot;/&gt;&lt;/object&gt;&lt;object type=&quot;3&quot; unique_id=&quot;10019&quot;&gt;&lt;property id=&quot;20148&quot; value=&quot;5&quot;/&gt;&lt;property id=&quot;20300&quot; value=&quot;Slide 16 - &amp;quot;Deposit&amp;quot;&quot;/&gt;&lt;property id=&quot;20307&quot; value=&quot;302&quot;/&gt;&lt;/object&gt;&lt;object type=&quot;3&quot; unique_id=&quot;10020&quot;&gt;&lt;property id=&quot;20148&quot; value=&quot;5&quot;/&gt;&lt;property id=&quot;20300&quot; value=&quot;Slide 17 - &amp;quot;Balance&amp;quot;&quot;/&gt;&lt;property id=&quot;20307&quot; value=&quot;271&quot;/&gt;&lt;/object&gt;&lt;object type=&quot;3&quot; unique_id=&quot;10021&quot;&gt;&lt;property id=&quot;20148&quot; value=&quot;5&quot;/&gt;&lt;property id=&quot;20300&quot; value=&quot;Slide 18 - &amp;quot;Withdrawal&amp;quot;&quot;/&gt;&lt;property id=&quot;20307&quot; value=&quot;272&quot;/&gt;&lt;/object&gt;&lt;object type=&quot;3&quot; unique_id=&quot;10022&quot;&gt;&lt;property id=&quot;20148&quot; value=&quot;5&quot;/&gt;&lt;property id=&quot;20300&quot; value=&quot;Slide 19 - &amp;quot;Balance After Withdrawal&amp;quot;&quot;/&gt;&lt;property id=&quot;20307&quot; value=&quot;273&quot;/&gt;&lt;/object&gt;&lt;object type=&quot;3&quot; unique_id=&quot;10023&quot;&gt;&lt;property id=&quot;20148&quot; value=&quot;5&quot;/&gt;&lt;property id=&quot;20300&quot; value=&quot;Slide 20 - &amp;quot;Fees&amp;quot;&quot;/&gt;&lt;property id=&quot;20307&quot; value=&quot;274&quot;/&gt;&lt;/object&gt;&lt;object type=&quot;3&quot; unique_id=&quot;10024&quot;&gt;&lt;property id=&quot;20148&quot; value=&quot;5&quot;/&gt;&lt;property id=&quot;20300&quot; value=&quot;Slide 21 - &amp;quot;Balance After Fees Charged&amp;quot;&quot;/&gt;&lt;property id=&quot;20307&quot; value=&quot;275&quot;/&gt;&lt;/object&gt;&lt;object type=&quot;3&quot; unique_id=&quot;10025&quot;&gt;&lt;property id=&quot;20148&quot; value=&quot;5&quot;/&gt;&lt;property id=&quot;20300&quot; value=&quot;Slide 22 - &amp;quot;Bank vs. Check-Cashing Services&amp;quot;&quot;/&gt;&lt;property id=&quot;20307&quot; value=&quot;276&quot;/&gt;&lt;/object&gt;&lt;object type=&quot;3&quot; unique_id=&quot;10026&quot;&gt;&lt;property id=&quot;20148&quot; value=&quot;5&quot;/&gt;&lt;property id=&quot;20300&quot; value=&quot;Slide 23 - &amp;quot;Additional Benefits of a Bank&amp;quot;&quot;/&gt;&lt;property id=&quot;20307&quot; value=&quot;277&quot;/&gt;&lt;/object&gt;&lt;object type=&quot;3&quot; unique_id=&quot;10027&quot;&gt;&lt;property id=&quot;20148&quot; value=&quot;5&quot;/&gt;&lt;property id=&quot;20300&quot; value=&quot;Slide 24 - &amp;quot;Additional Benefits of a Bank&amp;quot;&quot;/&gt;&lt;property id=&quot;20307&quot; value=&quot;303&quot;/&gt;&lt;/object&gt;&lt;object type=&quot;3&quot; unique_id=&quot;10028&quot;&gt;&lt;property id=&quot;20148&quot; value=&quot;5&quot;/&gt;&lt;property id=&quot;20300&quot; value=&quot;Slide 25 - &amp;quot;Additional Benefits of a Bank&amp;quot;&quot;/&gt;&lt;property id=&quot;20307&quot; value=&quot;304&quot;/&gt;&lt;/object&gt;&lt;object type=&quot;3&quot; unique_id=&quot;10029&quot;&gt;&lt;property id=&quot;20148&quot; value=&quot;5&quot;/&gt;&lt;property id=&quot;20300&quot; value=&quot;Slide 26 - &amp;quot;Interest&amp;quot;&quot;/&gt;&lt;property id=&quot;20307&quot; value=&quot;278&quot;/&gt;&lt;/object&gt;&lt;object type=&quot;3&quot; unique_id=&quot;10030&quot;&gt;&lt;property id=&quot;20148&quot; value=&quot;5&quot;/&gt;&lt;property id=&quot;20300&quot; value=&quot;Slide 27 - &amp;quot;Balance With Interest&amp;quot;&quot;/&gt;&lt;property id=&quot;20307&quot; value=&quot;279&quot;/&gt;&lt;/object&gt;&lt;object type=&quot;3&quot; unique_id=&quot;10031&quot;&gt;&lt;property id=&quot;20148&quot; value=&quot;5&quot;/&gt;&lt;property id=&quot;20300&quot; value=&quot;Slide 28 - &amp;quot;Activity 1: Making Deposits and Withdrawals&amp;quot;&quot;/&gt;&lt;property id=&quot;20307&quot; value=&quot;262&quot;/&gt;&lt;/object&gt;&lt;object type=&quot;3&quot; unique_id=&quot;10032&quot;&gt;&lt;property id=&quot;20148&quot; value=&quot;5&quot;/&gt;&lt;property id=&quot;20300&quot; value=&quot;Slide 29 - &amp;quot;Deposit Accounts&amp;quot;&quot;/&gt;&lt;property id=&quot;20307&quot; value=&quot;280&quot;/&gt;&lt;/object&gt;&lt;object type=&quot;3&quot; unique_id=&quot;10033&quot;&gt;&lt;property id=&quot;20148&quot; value=&quot;5&quot;/&gt;&lt;property id=&quot;20300&quot; value=&quot;Slide 30 - &amp;quot;Deposit Accounts&amp;quot;&quot;/&gt;&lt;property id=&quot;20307&quot; value=&quot;305&quot;/&gt;&lt;/object&gt;&lt;object type=&quot;3&quot; unique_id=&quot;10034&quot;&gt;&lt;property id=&quot;20148&quot; value=&quot;5&quot;/&gt;&lt;property id=&quot;20300&quot; value=&quot;Slide 31 - &amp;quot;Deposit Accounts&amp;quot;&quot;/&gt;&lt;property id=&quot;20307&quot; value=&quot;306&quot;/&gt;&lt;/object&gt;&lt;object type=&quot;3&quot; unique_id=&quot;10035&quot;&gt;&lt;property id=&quot;20148&quot; value=&quot;5&quot;/&gt;&lt;property id=&quot;20300&quot; value=&quot;Slide 32 - &amp;quot;Non-Deposit Accounts&amp;quot;&quot;/&gt;&lt;property id=&quot;20307&quot; value=&quot;281&quot;/&gt;&lt;/object&gt;&lt;object type=&quot;3&quot; unique_id=&quot;10036&quot;&gt;&lt;property id=&quot;20148&quot; value=&quot;5&quot;/&gt;&lt;property id=&quot;20300&quot; value=&quot;Slide 33 - &amp;quot;Common Banking Services&amp;quot;&quot;/&gt;&lt;property id=&quot;20307&quot; value=&quot;282&quot;/&gt;&lt;/object&gt;&lt;object type=&quot;3&quot; unique_id=&quot;10037&quot;&gt;&lt;property id=&quot;20148&quot; value=&quot;5&quot;/&gt;&lt;property id=&quot;20300&quot; value=&quot;Slide 34 - &amp;quot;Activity 2: Name That Service&amp;quot;&quot;/&gt;&lt;property id=&quot;20307&quot; value=&quot;284&quot;/&gt;&lt;/object&gt;&lt;object type=&quot;3&quot; unique_id=&quot;10038&quot;&gt;&lt;property id=&quot;20148&quot; value=&quot;5&quot;/&gt;&lt;property id=&quot;20300&quot; value=&quot;Slide 35 - &amp;quot;Money Transfer and Remittances&amp;quot;&quot;/&gt;&lt;property id=&quot;20307&quot; value=&quot;283&quot;/&gt;&lt;/object&gt;&lt;object type=&quot;3&quot; unique_id=&quot;10039&quot;&gt;&lt;property id=&quot;20148&quot; value=&quot;5&quot;/&gt;&lt;property id=&quot;20300&quot; value=&quot;Slide 36 - &amp;quot;Money Transfer and Remittances&amp;quot;&quot;/&gt;&lt;property id=&quot;20307&quot; value=&quot;307&quot;/&gt;&lt;/object&gt;&lt;object type=&quot;3&quot; unique_id=&quot;10040&quot;&gt;&lt;property id=&quot;20148&quot; value=&quot;5&quot;/&gt;&lt;property id=&quot;20300&quot; value=&quot;Slide 37 - &amp;quot;Money Transfer and Remittances&amp;quot;&quot;/&gt;&lt;property id=&quot;20307&quot; value=&quot;309&quot;/&gt;&lt;/object&gt;&lt;object type=&quot;3&quot; unique_id=&quot;10041&quot;&gt;&lt;property id=&quot;20148&quot; value=&quot;5&quot;/&gt;&lt;property id=&quot;20300&quot; value=&quot;Slide 38 - &amp;quot;Money Transfer and Remittances&amp;quot;&quot;/&gt;&lt;property id=&quot;20307&quot; value=&quot;310&quot;/&gt;&lt;/object&gt;&lt;object type=&quot;3&quot; unique_id=&quot;10042&quot;&gt;&lt;property id=&quot;20148&quot; value=&quot;5&quot;/&gt;&lt;property id=&quot;20300&quot; value=&quot;Slide 39 - &amp;quot;Money Transfer and Remittances&amp;quot;&quot;/&gt;&lt;property id=&quot;20307&quot; value=&quot;308&quot;/&gt;&lt;/object&gt;&lt;object type=&quot;3&quot; unique_id=&quot;10043&quot;&gt;&lt;property id=&quot;20148&quot; value=&quot;5&quot;/&gt;&lt;property id=&quot;20300&quot; value=&quot;Slide 40 - &amp;quot;Money Transfer and Remittances&amp;quot;&quot;/&gt;&lt;property id=&quot;20307&quot; value=&quot;311&quot;/&gt;&lt;/object&gt;&lt;object type=&quot;3&quot; unique_id=&quot;10044&quot;&gt;&lt;property id=&quot;20148&quot; value=&quot;5&quot;/&gt;&lt;property id=&quot;20300&quot; value=&quot;Slide 41 - &amp;quot;Money Transfer and Remittances&amp;quot;&quot;/&gt;&lt;property id=&quot;20307&quot; value=&quot;312&quot;/&gt;&lt;/object&gt;&lt;object type=&quot;3&quot; unique_id=&quot;10045&quot;&gt;&lt;property id=&quot;20148&quot; value=&quot;5&quot;/&gt;&lt;property id=&quot;20300&quot; value=&quot;Slide 42 - &amp;quot;ATMs&amp;quot;&quot;/&gt;&lt;property id=&quot;20307&quot; value=&quot;313&quot;/&gt;&lt;/object&gt;&lt;object type=&quot;3&quot; unique_id=&quot;10046&quot;&gt;&lt;property id=&quot;20148&quot; value=&quot;5&quot;/&gt;&lt;property id=&quot;20300&quot; value=&quot;Slide 43 - &amp;quot;ATMs&amp;quot;&quot;/&gt;&lt;property id=&quot;20307&quot; value=&quot;285&quot;/&gt;&lt;/object&gt;&lt;object type=&quot;3&quot; unique_id=&quot;10047&quot;&gt;&lt;property id=&quot;20148&quot; value=&quot;5&quot;/&gt;&lt;property id=&quot;20300&quot; value=&quot;Slide 44 - &amp;quot;Telephone and Online Banking&amp;quot;&quot;/&gt;&lt;property id=&quot;20307&quot; value=&quot;286&quot;/&gt;&lt;/object&gt;&lt;object type=&quot;3&quot; unique_id=&quot;10048&quot;&gt;&lt;property id=&quot;20148&quot; value=&quot;5&quot;/&gt;&lt;property id=&quot;20300&quot; value=&quot;Slide 45 - &amp;quot;Money Order&amp;quot;&quot;/&gt;&lt;property id=&quot;20307&quot; value=&quot;287&quot;/&gt;&lt;/object&gt;&lt;object type=&quot;3&quot; unique_id=&quot;10049&quot;&gt;&lt;property id=&quot;20148&quot; value=&quot;5&quot;/&gt;&lt;property id=&quot;20300&quot; value=&quot;Slide 46 - &amp;quot;Money Order&amp;quot;&quot;/&gt;&lt;property id=&quot;20307&quot; value=&quot;314&quot;/&gt;&lt;/object&gt;&lt;object type=&quot;3&quot; unique_id=&quot;10050&quot;&gt;&lt;property id=&quot;20148&quot; value=&quot;5&quot;/&gt;&lt;property id=&quot;20300&quot; value=&quot;Slide 47 - &amp;quot;Money Order&amp;quot;&quot;/&gt;&lt;property id=&quot;20307&quot; value=&quot;315&quot;/&gt;&lt;/object&gt;&lt;object type=&quot;3&quot; unique_id=&quot;10051&quot;&gt;&lt;property id=&quot;20148&quot; value=&quot;5&quot;/&gt;&lt;property id=&quot;20300&quot; value=&quot;Slide 48 - &amp;quot;Direct Deposit&amp;quot;&quot;/&gt;&lt;property id=&quot;20307&quot; value=&quot;288&quot;/&gt;&lt;/object&gt;&lt;object type=&quot;3&quot; unique_id=&quot;10052&quot;&gt;&lt;property id=&quot;20148&quot; value=&quot;5&quot;/&gt;&lt;property id=&quot;20300&quot; value=&quot;Slide 49 - &amp;quot;Direct Deposit&amp;quot;&quot;/&gt;&lt;property id=&quot;20307&quot; value=&quot;316&quot;/&gt;&lt;/object&gt;&lt;object type=&quot;3&quot; unique_id=&quot;10053&quot;&gt;&lt;property id=&quot;20148&quot; value=&quot;5&quot;/&gt;&lt;property id=&quot;20300&quot; value=&quot;Slide 50 - &amp;quot;Direct Deposit&amp;quot;&quot;/&gt;&lt;property id=&quot;20307&quot; value=&quot;317&quot;/&gt;&lt;/object&gt;&lt;object type=&quot;3&quot; unique_id=&quot;10054&quot;&gt;&lt;property id=&quot;20148&quot; value=&quot;5&quot;/&gt;&lt;property id=&quot;20300&quot; value=&quot;Slide 51 - &amp;quot;Debit vs. Credit Card&amp;quot;&quot;/&gt;&lt;property id=&quot;20307&quot; value=&quot;289&quot;/&gt;&lt;/object&gt;&lt;object type=&quot;3&quot; unique_id=&quot;10055&quot;&gt;&lt;property id=&quot;20148&quot; value=&quot;5&quot;/&gt;&lt;property id=&quot;20300&quot; value=&quot;Slide 52 - &amp;quot;Debit Card&amp;quot;&quot;/&gt;&lt;property id=&quot;20307&quot; value=&quot;290&quot;/&gt;&lt;/object&gt;&lt;object type=&quot;3&quot; unique_id=&quot;10056&quot;&gt;&lt;property id=&quot;20148&quot; value=&quot;5&quot;/&gt;&lt;property id=&quot;20300&quot; value=&quot;Slide 53 - &amp;quot;Debit Card&amp;quot;&quot;/&gt;&lt;property id=&quot;20307&quot; value=&quot;318&quot;/&gt;&lt;/object&gt;&lt;object type=&quot;3&quot; unique_id=&quot;10057&quot;&gt;&lt;property id=&quot;20148&quot; value=&quot;5&quot;/&gt;&lt;property id=&quot;20300&quot; value=&quot;Slide 54 - &amp;quot;Debit Card&amp;quot;&quot;/&gt;&lt;property id=&quot;20307&quot; value=&quot;319&quot;/&gt;&lt;/object&gt;&lt;object type=&quot;3&quot; unique_id=&quot;10058&quot;&gt;&lt;property id=&quot;20148&quot; value=&quot;5&quot;/&gt;&lt;property id=&quot;20300&quot; value=&quot;Slide 55 - &amp;quot;Stored Value Card&amp;quot;&quot;/&gt;&lt;property id=&quot;20307&quot; value=&quot;291&quot;/&gt;&lt;/object&gt;&lt;object type=&quot;3&quot; unique_id=&quot;10059&quot;&gt;&lt;property id=&quot;20148&quot; value=&quot;5&quot;/&gt;&lt;property id=&quot;20300&quot; value=&quot;Slide 56 - &amp;quot;Stored Value Card&amp;quot;&quot;/&gt;&lt;property id=&quot;20307&quot; value=&quot;320&quot;/&gt;&lt;/object&gt;&lt;object type=&quot;3&quot; unique_id=&quot;10060&quot;&gt;&lt;property id=&quot;20148&quot; value=&quot;5&quot;/&gt;&lt;property id=&quot;20300&quot; value=&quot;Slide 57 - &amp;quot;Privacy Notices&amp;quot;&quot;/&gt;&lt;property id=&quot;20307&quot; value=&quot;292&quot;/&gt;&lt;/object&gt;&lt;object type=&quot;3&quot; unique_id=&quot;10061&quot;&gt;&lt;property id=&quot;20148&quot; value=&quot;5&quot;/&gt;&lt;property id=&quot;20300&quot; value=&quot;Slide 58 - &amp;quot;Privacy Notices&amp;quot;&quot;/&gt;&lt;property id=&quot;20307&quot; value=&quot;321&quot;/&gt;&lt;/object&gt;&lt;object type=&quot;3&quot; unique_id=&quot;10062&quot;&gt;&lt;property id=&quot;20148&quot; value=&quot;5&quot;/&gt;&lt;property id=&quot;20300&quot; value=&quot;Slide 59 - &amp;quot;Opting Out&amp;quot;&quot;/&gt;&lt;property id=&quot;20307&quot; value=&quot;293&quot;/&gt;&lt;/object&gt;&lt;object type=&quot;3&quot; unique_id=&quot;10063&quot;&gt;&lt;property id=&quot;20148&quot; value=&quot;5&quot;/&gt;&lt;property id=&quot;20300&quot; value=&quot;Slide 60 - &amp;quot;Opting Out&amp;quot;&quot;/&gt;&lt;property id=&quot;20307&quot; value=&quot;294&quot;/&gt;&lt;/object&gt;&lt;object type=&quot;3&quot; unique_id=&quot;10064&quot;&gt;&lt;property id=&quot;20148&quot; value=&quot;5&quot;/&gt;&lt;property id=&quot;20300&quot; value=&quot;Slide 63 - &amp;quot;Important Bank Employees&amp;quot;&quot;/&gt;&lt;property id=&quot;20307&quot; value=&quot;295&quot;/&gt;&lt;/object&gt;&lt;object type=&quot;3&quot; unique_id=&quot;10065&quot;&gt;&lt;property id=&quot;20148&quot; value=&quot;5&quot;/&gt;&lt;property id=&quot;20300&quot; value=&quot;Slide 64 - &amp;quot;Activity 3: Bank Employee Role Play&amp;quot;&quot;/&gt;&lt;property id=&quot;20307&quot; value=&quot;297&quot;/&gt;&lt;/object&gt;&lt;object type=&quot;3&quot; unique_id=&quot;10066&quot;&gt;&lt;property id=&quot;20148&quot; value=&quot;5&quot;/&gt;&lt;property id=&quot;20300&quot; value=&quot;Slide 65 - &amp;quot;Points to Remember&amp;quot;&quot;/&gt;&lt;property id=&quot;20307&quot; value=&quot;296&quot;/&gt;&lt;/object&gt;&lt;object type=&quot;3&quot; unique_id=&quot;10067&quot;&gt;&lt;property id=&quot;20148&quot; value=&quot;5&quot;/&gt;&lt;property id=&quot;20300&quot; value=&quot;Slide 66 - &amp;quot;Post-Test&amp;quot;&quot;/&gt;&lt;property id=&quot;20307&quot; value=&quot;263&quot;/&gt;&lt;/object&gt;&lt;object type=&quot;3&quot; unique_id=&quot;10068&quot;&gt;&lt;property id=&quot;20148&quot; value=&quot;5&quot;/&gt;&lt;property id=&quot;20300&quot; value=&quot;Slide 67 - &amp;quot;Conclusion&amp;quot;&quot;/&gt;&lt;property id=&quot;20307&quot; value=&quot;264&quot;/&gt;&lt;/object&gt;&lt;object type=&quot;3&quot; unique_id=&quot;10069&quot;&gt;&lt;property id=&quot;20148&quot; value=&quot;5&quot;/&gt;&lt;property id=&quot;20300&quot; value=&quot;Slide 68 - &amp;quot;Conclusion&amp;quot;&quot;/&gt;&lt;property id=&quot;20307&quot; value=&quot;265&quot;/&gt;&lt;/object&gt;&lt;object type=&quot;3&quot; unique_id=&quot;10614&quot;&gt;&lt;property id=&quot;20148&quot; value=&quot;5&quot;/&gt;&lt;property id=&quot;20300&quot; value=&quot;Slide 61 - &amp;quot;Privacy Laws&amp;quot;&quot;/&gt;&lt;property id=&quot;20307&quot; value=&quot;322&quot;/&gt;&lt;/object&gt;&lt;object type=&quot;3&quot; unique_id=&quot;10615&quot;&gt;&lt;property id=&quot;20148&quot; value=&quot;5&quot;/&gt;&lt;property id=&quot;20300&quot; value=&quot;Slide 62 - &amp;quot;Privacy Laws&amp;quot;&quot;/&gt;&lt;property id=&quot;20307&quot; value=&quot;323&quot;/&gt;&lt;/object&gt;&lt;/object&gt;&lt;/object&gt;&lt;/database&gt;"/>
  <p:tag name="SECTOMILLISECCONVERTED" val="1"/>
  <p:tag name="ISPRING_RESOURCE_PATHS_HASH_2" val="3e8bfaec955eca6ff2481716954722f5575c98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2BE5A30C1776C489351801CE1E06059" ma:contentTypeVersion="0" ma:contentTypeDescription="Create a new document." ma:contentTypeScope="" ma:versionID="f18f4ddc0d1076d1a76ed5372cca9fe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AF8BA3-728F-44A3-ABD7-349B4582741D}">
  <ds:schemaRefs>
    <ds:schemaRef ds:uri="http://schemas.microsoft.com/sharepoint/v3/contenttype/forms"/>
  </ds:schemaRefs>
</ds:datastoreItem>
</file>

<file path=customXml/itemProps2.xml><?xml version="1.0" encoding="utf-8"?>
<ds:datastoreItem xmlns:ds="http://schemas.openxmlformats.org/officeDocument/2006/customXml" ds:itemID="{5782B94A-9458-432A-926A-8F618BE98844}">
  <ds:schemaRefs>
    <ds:schemaRef ds:uri="http://www.w3.org/XML/1998/namespace"/>
    <ds:schemaRef ds:uri="http://purl.org/dc/dcmitype/"/>
    <ds:schemaRef ds:uri="http://schemas.microsoft.com/office/2006/metadata/properties"/>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CD719327-9B8A-4345-B22E-8E2947970D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1453</Words>
  <Application>Microsoft Office PowerPoint</Application>
  <PresentationFormat>On-screen Show (4:3)</PresentationFormat>
  <Paragraphs>283</Paragraphs>
  <Slides>47</Slides>
  <Notes>47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ＭＳ Ｐゴシック</vt:lpstr>
      <vt:lpstr>Arial</vt:lpstr>
      <vt:lpstr>Calibri</vt:lpstr>
      <vt:lpstr>Garamond</vt:lpstr>
      <vt:lpstr>Geneva</vt:lpstr>
      <vt:lpstr>Helvetica Neue</vt:lpstr>
      <vt:lpstr>Times New Roman</vt:lpstr>
      <vt:lpstr>Office Theme</vt:lpstr>
      <vt:lpstr>PowerPoint Presentation</vt:lpstr>
      <vt:lpstr>La bienvenida</vt:lpstr>
      <vt:lpstr>Objetivos</vt:lpstr>
      <vt:lpstr>Objetivos</vt:lpstr>
      <vt:lpstr>Formulario de conocimientos</vt:lpstr>
      <vt:lpstr>Administración de riesgos</vt:lpstr>
      <vt:lpstr>Tema para debate n.º 1: riesgos de situaciones positivas</vt:lpstr>
      <vt:lpstr>Riesgos internos</vt:lpstr>
      <vt:lpstr>Riesgos humanos</vt:lpstr>
      <vt:lpstr>Riesgos humanos</vt:lpstr>
      <vt:lpstr>Riesgos relacionados con los equipos y la tecnología de la información</vt:lpstr>
      <vt:lpstr>Riesgos relacionados con los equipos y la tecnología de la información</vt:lpstr>
      <vt:lpstr>Otros riesgos internos</vt:lpstr>
      <vt:lpstr>Otros riesgos internos</vt:lpstr>
      <vt:lpstr>Actividad 2: riesgos internos</vt:lpstr>
      <vt:lpstr>Riesgos externos</vt:lpstr>
      <vt:lpstr>Riesgos relacionados con la competencia y el mercado</vt:lpstr>
      <vt:lpstr>Riesgos relacionados con el entorno comercial</vt:lpstr>
      <vt:lpstr>Tema para debate n.º 3: riesgos externos</vt:lpstr>
      <vt:lpstr>Riesgos relacionados con los conflictos personales</vt:lpstr>
      <vt:lpstr>Tema para debate n.º 4: riesgos para la continuidad de las operaciones</vt:lpstr>
      <vt:lpstr>Identificación de riesgos </vt:lpstr>
      <vt:lpstr>Señales de advertencia</vt:lpstr>
      <vt:lpstr>Señales de advertencia</vt:lpstr>
      <vt:lpstr>Evaluación de riesgos</vt:lpstr>
      <vt:lpstr>Análisis FODA</vt:lpstr>
      <vt:lpstr>Otros recursos</vt:lpstr>
      <vt:lpstr>Determinación de los costos relacionados con los riesgos </vt:lpstr>
      <vt:lpstr>Importancia de la administración de riesgos</vt:lpstr>
      <vt:lpstr>Administración e implementación del control de riesgos</vt:lpstr>
      <vt:lpstr>Equipos y proveedores</vt:lpstr>
      <vt:lpstr>Continuidad de las operaciones</vt:lpstr>
      <vt:lpstr>Sistemas de tecnología de la información</vt:lpstr>
      <vt:lpstr>Competencia</vt:lpstr>
      <vt:lpstr>Actividad 5: activos</vt:lpstr>
      <vt:lpstr>Control de la contabilidad y el efectivo</vt:lpstr>
      <vt:lpstr>Administración de personal</vt:lpstr>
      <vt:lpstr>Administración de personal</vt:lpstr>
      <vt:lpstr>Estrategia de operaciones</vt:lpstr>
      <vt:lpstr>Más información sobre la gestión de control</vt:lpstr>
      <vt:lpstr>Cómo dar el ejemplo</vt:lpstr>
      <vt:lpstr>Estrategia de salida</vt:lpstr>
      <vt:lpstr>PowerPoint Presentation</vt:lpstr>
      <vt:lpstr>Ocho puntos clave para recordar</vt:lpstr>
      <vt:lpstr>Ocho puntos clave para recordar</vt:lpstr>
      <vt:lpstr>Resumen</vt:lpstr>
      <vt:lpstr>Conclusión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
  <cp:revision>3</cp:revision>
  <dcterms:created xsi:type="dcterms:W3CDTF">2012-03-28T18:44:16Z</dcterms:created>
  <dcterms:modified xsi:type="dcterms:W3CDTF">2016-10-11T19:15:52Z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0x010100C2BE5A30C1776C489351801CE1E06059</vt:lpwstr>
  </property>
</Properties>
</file>