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96" r:id="rId5"/>
    <p:sldId id="257" r:id="rId6"/>
    <p:sldId id="287" r:id="rId7"/>
    <p:sldId id="261" r:id="rId8"/>
    <p:sldId id="288" r:id="rId9"/>
    <p:sldId id="297" r:id="rId10"/>
    <p:sldId id="310" r:id="rId11"/>
    <p:sldId id="304" r:id="rId12"/>
    <p:sldId id="298" r:id="rId13"/>
    <p:sldId id="299" r:id="rId14"/>
    <p:sldId id="305" r:id="rId15"/>
    <p:sldId id="306" r:id="rId16"/>
    <p:sldId id="307" r:id="rId17"/>
    <p:sldId id="311" r:id="rId18"/>
    <p:sldId id="300" r:id="rId19"/>
    <p:sldId id="301" r:id="rId20"/>
    <p:sldId id="313" r:id="rId21"/>
    <p:sldId id="303" r:id="rId22"/>
    <p:sldId id="312" r:id="rId23"/>
    <p:sldId id="302" r:id="rId24"/>
    <p:sldId id="309" r:id="rId25"/>
    <p:sldId id="308" r:id="rId26"/>
    <p:sldId id="284" r:id="rId27"/>
    <p:sldId id="286" r:id="rId28"/>
    <p:sldId id="285" r:id="rId29"/>
  </p:sldIdLst>
  <p:sldSz cx="9144000" cy="6858000" type="screen4x3"/>
  <p:notesSz cx="7010400" cy="9296400"/>
  <p:custDataLst>
    <p:tags r:id="rId3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 varScale="1">
        <p:scale>
          <a:sx n="74" d="100"/>
          <a:sy n="74" d="100"/>
        </p:scale>
        <p:origin x="124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918" y="6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1D82A6C-5E45-440A-848B-385F9B021757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C396AA30-C87D-44F5-8853-31052696BF02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9207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351EDB-42BB-40CD-A353-141F4426B1CD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4EECE6F-4649-4A27-AC66-9472E8E800EB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9525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CC5B90-2365-43D7-BE47-8BE2CE91B69B}" type="slidenum">
              <a:rPr lang="en-U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81696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E16B37-B7B2-442E-A237-7E34DF35E767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407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89E7A8-59B6-401D-84AD-0AD64D699D11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5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119B34-9C86-466C-9A2D-ECFA82E21035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221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D3418E-483D-49B6-8951-270B11380869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1447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9384A-1027-44B6-B95D-609925745FA6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449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9F499F-0F01-49B6-8AE8-784C1B87CFBF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56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EDBE9A-73A9-45CD-8360-3BE9CD62148C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5330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indent="-57150" eaLnBrk="1" hangingPunct="1"/>
            <a:endParaRPr lang="en-US" dirty="0">
              <a:cs typeface="Arial" charset="0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>
              <a:defRPr/>
            </a:pPr>
            <a:fld id="{99D91907-8836-4AF4-8359-D97EDA077A30}" type="slidenum">
              <a:rPr lang="en-US" sz="1200">
                <a:ea typeface="ＭＳ Ｐゴシック" pitchFamily="34" charset="-128"/>
                <a:cs typeface="+mn-cs"/>
              </a:rPr>
              <a:pPr algn="r" defTabSz="931863">
                <a:defRPr/>
              </a:pPr>
              <a:t>17</a:t>
            </a:fld>
            <a:endParaRPr lang="es-ES" sz="1200" dirty="0"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517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1AB860-CA4F-4651-8529-2178C6BD8F3E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611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D021A0-6C7D-4A88-8E3F-2BBCCAF4C3AC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976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7F3D3F-1138-4FE2-98A5-3D3A0DA5FA9E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44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591539-24C8-4956-B673-B60F7A05F9DE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9509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6C55E7-04F0-4C21-A9C8-55031761E5A2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4525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BAEC0F-C79D-4EA5-932E-CEC7D64D9BEE}" type="slidenum">
              <a:rPr lang="en-US" smtClean="0"/>
              <a:pPr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265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B15F00-348B-4BBB-A89B-C4323B0B4EF1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9529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E14F8F-7CBE-472A-8D17-3E1152486D65}" type="slidenum">
              <a:rPr lang="en-US" smtClean="0">
                <a:ea typeface="ＭＳ Ｐゴシック"/>
                <a:cs typeface="ＭＳ Ｐゴシック"/>
              </a:rPr>
              <a:pPr/>
              <a:t>24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683746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489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9DAC18-F19B-45A5-8677-8E44877A0CD0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150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43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DEC438-AE1B-4A4D-800C-3795760285E0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15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536C95-E33D-4F5B-9AEA-60345CF540E6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99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CFD55D-2220-4E3E-989C-C058D7ACAB1B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662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69578F-16C6-43B7-BF77-C66FC6731232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073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FC0794-3FE9-47C1-B9D5-013347BCE3D0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32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00115-1F5A-4791-9A86-2E76A2E31D93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51D6-7123-4AEF-8A86-543088C1A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5867400" y="6400800"/>
            <a:ext cx="2590800" cy="415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latin typeface="Helvetica Neue"/>
              </a:rPr>
              <a:t>VENTA DEL NEGOCIO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Y PLANIFICACIÓN  DE LA SUCESIÓN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DE9750C7-476E-479C-92F8-F9E765C6BB2E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46FC5-6689-4C27-9A10-0ABE286DEC99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B7CADD3F-F2C8-4CF4-AEC8-8EB0E39000D6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457AF778-D588-4044-AD34-BC8D6CC550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2" descr="C:\Users\ryan aller\Documents\My Dropbox\DRC\FDIC Finals\FDIC_cd's\covers\ppt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81000"/>
            <a:ext cx="4581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95288" y="2286000"/>
            <a:ext cx="3948112" cy="8667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838200"/>
            <a:ext cx="8915400" cy="5052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3200"/>
              </a:lnSpc>
              <a:defRPr/>
            </a:pPr>
            <a:r>
              <a:rPr lang="es-ES" sz="3600" b="1" spc="-150" dirty="0">
                <a:solidFill>
                  <a:srgbClr val="C1961C"/>
                </a:solidFill>
                <a:latin typeface="Helvetica Neue"/>
              </a:rPr>
              <a:t>Venta del negocio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1295400"/>
            <a:ext cx="8610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200" spc="-150" dirty="0">
                <a:solidFill>
                  <a:srgbClr val="132F5A"/>
                </a:solidFill>
                <a:latin typeface="Helvetica Neue"/>
              </a:rPr>
              <a:t>y planificación de la sucesión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5632" y="2319646"/>
            <a:ext cx="3993967" cy="880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es-ES" sz="3200" b="1" cap="small" dirty="0">
                <a:solidFill>
                  <a:schemeClr val="bg1"/>
                </a:solidFill>
                <a:latin typeface="Garamond" pitchFamily="18" charset="0"/>
              </a:rPr>
              <a:t>Para pequeños negocios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ryan aller\Documents\My Dropbox\DRC\FDIC Finals\PPT Development\Submitted\Unit 10\images\iStock_000007857366X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05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Determinación del precio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5105399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Valoración del flujo de ingresos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Ganancia neta a lo largo del tiempo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Valoración de los activos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Efectivo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Cuentas por cobrar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Inventario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Equipos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Bienes inmuebles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Cómo prepararse para la venta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Resolver problemas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Demostrar que existe la posibilidad de que se salden las cuentas por cobrar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Preparar los estados financieros 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Ofrecer un plan de negocios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Asegurar las relaciones de negocios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Vender el inventario viejo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Asegurarse de que los equipos de oficina funcionen correctamente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Determinar la propia compensación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Búsqueda de posibles compradores 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Empleados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Clientes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Dueños de negocios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Competidores</a:t>
            </a:r>
          </a:p>
        </p:txBody>
      </p:sp>
      <p:pic>
        <p:nvPicPr>
          <p:cNvPr id="3074" name="Picture 2" descr="C:\Users\ryan aller\Documents\My Dropbox\DRC\FDIC Finals\PPT Development\Ryan\Unit 10\images\iStock_000005068740X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737" y="1447800"/>
            <a:ext cx="2637088" cy="34956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yan aller\Documents\My Dropbox\DRC\FDIC Finals\PPT Development\Submitted\Unit 10\images\iStock_000014811150X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752892"/>
            <a:ext cx="2971800" cy="197150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Negociación del acuerdo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Cualificaciones del comprador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Pago total o pago en cuotas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Cláusulas de no competencia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Asistencia para la gestión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Depósito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Garantía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2: retos de la venta del negocio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b="0" noProof="0" dirty="0">
              <a:ea typeface="Geneva"/>
              <a:cs typeface="Arial" charset="0"/>
            </a:endParaRPr>
          </a:p>
          <a:p>
            <a:pPr marL="1314450" lvl="3" indent="0" eaLnBrk="1" hangingPunct="1">
              <a:buFont typeface="Arial" charset="0"/>
              <a:buNone/>
            </a:pPr>
            <a:r>
              <a:rPr lang="es-ES" b="0" noProof="0" dirty="0"/>
              <a:t>¿Cuáles son algunos de los retos que presenta la venta del negocio?</a:t>
            </a:r>
            <a:endParaRPr lang="es-ES" b="0" noProof="0" dirty="0">
              <a:cs typeface="Arial" charset="0"/>
            </a:endParaRPr>
          </a:p>
        </p:txBody>
      </p:sp>
      <p:pic>
        <p:nvPicPr>
          <p:cNvPr id="32771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Cierre del negocio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s-ES" noProof="0" dirty="0"/>
              <a:t>Pasos para el cierre del negocio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Sigan las instrucciones de sus documentos fundacionales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Vendan los activos del negocio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Cancelen los permisos, las licencias y los contratos de alquiler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Respeten las leyes federales relativas al impuesto sobre ingresos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Resuelvan problemas pendientes con clientes, acreedores y proveedores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Conserven registros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</a:pPr>
            <a:r>
              <a:rPr lang="es-ES" sz="2600" noProof="0" dirty="0"/>
              <a:t>Soliciten asesoramiento profesional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Planificación sucesoria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s-ES" noProof="0" dirty="0"/>
              <a:t>Tener un plan para que otra persona reciba la titularidad del negocio o el derecho de operarlo una vez que ustedes se jubilen.</a:t>
            </a:r>
          </a:p>
        </p:txBody>
      </p:sp>
      <p:pic>
        <p:nvPicPr>
          <p:cNvPr id="4098" name="Picture 2" descr="C:\Users\ryan aller\Documents\My Dropbox\DRC\FDIC Finals\PPT Development\Ryan\Unit 5\images\passing_tor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514600"/>
            <a:ext cx="5314950" cy="336470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 anchor="t"/>
          <a:lstStyle/>
          <a:p>
            <a:pPr algn="l" eaLnBrk="1" hangingPunct="1"/>
            <a:r>
              <a:rPr lang="es-ES" sz="3600" b="1" noProof="0" dirty="0">
                <a:solidFill>
                  <a:srgbClr val="C1961C"/>
                </a:solidFill>
                <a:latin typeface="Helvetica Neue"/>
              </a:rPr>
              <a:t>Tema para debate n.º 3: beneficios de elegir un sucesor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Arial" charset="0"/>
              <a:buNone/>
            </a:pPr>
            <a:endParaRPr lang="es-ES" sz="3000" noProof="0" dirty="0">
              <a:solidFill>
                <a:srgbClr val="132F5A"/>
              </a:solidFill>
              <a:latin typeface="Helvetica Neue"/>
              <a:ea typeface="Geneva"/>
              <a:cs typeface="Arial" charset="0"/>
            </a:endParaRPr>
          </a:p>
          <a:p>
            <a:pPr marL="1314450" lvl="3" indent="0" eaLnBrk="1" hangingPunct="1">
              <a:buFont typeface="Arial" charset="0"/>
              <a:buNone/>
            </a:pPr>
            <a:r>
              <a:rPr lang="es-ES" sz="2800" b="0" noProof="0" dirty="0">
                <a:solidFill>
                  <a:srgbClr val="002060"/>
                </a:solidFill>
                <a:latin typeface="Helvetica Neue"/>
              </a:rPr>
              <a:t>¿Cuál es el motivo más importante para elegir un sucesor?</a:t>
            </a:r>
            <a:endParaRPr lang="es-ES" sz="2800" b="0" noProof="0" dirty="0">
              <a:solidFill>
                <a:srgbClr val="002060"/>
              </a:solidFill>
              <a:latin typeface="Helvetica Neue"/>
              <a:cs typeface="Arial" charset="0"/>
            </a:endParaRPr>
          </a:p>
        </p:txBody>
      </p:sp>
      <p:pic>
        <p:nvPicPr>
          <p:cNvPr id="58372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2" descr="C:\Users\ryan aller\Documents\My Dropbox\DRC\FDIC Finals\PPT Development\Ryan\Unit 10\images\iStock_000015087048X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667000" cy="226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Asuntos a considerarse en la planificación sucesoria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Comenzar con tiempo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Identificar sucesores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Capacitar a los sucesores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Planificar las obligaciones impositivas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Recibir asesoramiento legal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0" y="2971800"/>
            <a:ext cx="9144000" cy="609600"/>
          </a:xfrm>
        </p:spPr>
        <p:txBody>
          <a:bodyPr/>
          <a:lstStyle/>
          <a:p>
            <a:pPr algn="ctr">
              <a:spcAft>
                <a:spcPct val="0"/>
              </a:spcAft>
            </a:pPr>
            <a:r>
              <a:rPr lang="es-ES" sz="4000" noProof="0" dirty="0"/>
              <a:t>Planificación de la jubilación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La bienvenida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Agenda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Presentaciones</a:t>
            </a:r>
          </a:p>
        </p:txBody>
      </p:sp>
      <p:pic>
        <p:nvPicPr>
          <p:cNvPr id="8195" name="Picture 1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sz="3500" noProof="0" dirty="0"/>
              <a:t>Beneficios de los planes de jubilación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Las contribuciones de los empleadores son deducibles a efectos fiscales.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Los activos de los planes se acumulan sin pagar impuestos.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Pueden elegirse opciones de planes flexibles.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Los planes de jubilación pueden atraer y retener empleados más eficientes, lo que reduce los costos de capacitación de empleados nuevos.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Beneficios para los empleados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Se reducen los ingresos imponibles actuales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No se gravan impuestos hasta que se distribuyan las ganancias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Las contribuciones son fáciles de hacer gracias a las deducciones de la nómina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Se genera un interés compuesto con el paso del tiempo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Los activos para la jubilación pueden transferirse de un empleado a otro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Ofrecen la oportunidad de mejorar la seguridad financiera para la jubilación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0" y="1295400"/>
            <a:ext cx="3162299" cy="274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Planes de jubilación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Planes de jubilación frecuentes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SEP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SIMPLE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401K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Hagan contribuciones periódicas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Soliciten asesoramiento profesional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4260" y="3752850"/>
            <a:ext cx="6735481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Tres puntos claves para recordar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2999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Planifiquen el curso de acción para la venta y el cierre del negocio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Comiencen a hacer planes lo antes posible 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Abran un plan de jubilación para ustedes y para sus empleados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Conclusión</a:t>
            </a: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26720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noProof="0" dirty="0"/>
              <a:t>Han aprendido sobre: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Los motivos para vender y cerrar un negocio 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Los pasos para vender o cerrar un negocio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Los pasos necesarios para la planificación sucesoria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Los beneficios de abrir un plan de jubilación y los pasos necesarios para hacerlo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lang="es-ES" noProof="0" dirty="0"/>
              <a:t>¿Qué preguntas finales tienen?</a:t>
            </a:r>
          </a:p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¿Qué aprendieron?</a:t>
            </a:r>
          </a:p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¿Cómo calificarían la capacitación?</a:t>
            </a:r>
          </a:p>
          <a:p>
            <a:pPr eaLnBrk="1" hangingPunct="1">
              <a:defRPr/>
            </a:pPr>
            <a:endParaRPr lang="es-ES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53251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Objetivos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Efectuar un cambio en la titularidad de un negocio a través de la venta, el cierre o la sucesión.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Establecer una estrategia de cierre para la jubilación que incluya un plan sucesorio, la transferencia de la titularidad y el pago de impuestos.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86000"/>
            <a:ext cx="49530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Formulario de conocimientos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867400" cy="30480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noProof="0" dirty="0"/>
              <a:t>¿Qué saben o qué quieren aprender sobre la venta de un pequeño negocio y la planificación sucesoria?</a:t>
            </a:r>
          </a:p>
          <a:p>
            <a:pPr eaLnBrk="1" hangingPunct="1">
              <a:defRPr/>
            </a:pPr>
            <a:endParaRPr lang="es-ES" noProof="0" dirty="0">
              <a:ea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¿Por qué vender?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Entre los motivos comerciales o profesionales, se incluyen: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Una oferta de trabajo conveniente de otra compañía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Una oferta promisoria de compra del negocio o los activos del negocio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Ventas y ganancias insuficientes para satisfacer las necesidades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Cambios en el mercado o el sector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¿Por qué vender?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Entre algunos de los motivos personales, se encuentran: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Listo para jubilarse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El agotamiento por el trabajo independiente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Cuestiones personales, como problemas de salud o necesidades familiares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El deseo de hacer algo diferente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1: motivos de la venta del negocio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noProof="0" dirty="0">
              <a:ea typeface="Geneva"/>
              <a:cs typeface="Arial" charset="0"/>
            </a:endParaRPr>
          </a:p>
          <a:p>
            <a:pPr marL="1314450" lvl="3" indent="0" eaLnBrk="1" hangingPunct="1">
              <a:buFont typeface="Arial" charset="0"/>
              <a:buNone/>
            </a:pPr>
            <a:r>
              <a:rPr lang="es-ES" b="0" noProof="0" dirty="0"/>
              <a:t>¿Cuál es el motivo principal por el que venderían sus negocios?</a:t>
            </a:r>
            <a:endParaRPr lang="es-ES" b="0" noProof="0" dirty="0">
              <a:cs typeface="Arial" charset="0"/>
            </a:endParaRPr>
          </a:p>
        </p:txBody>
      </p:sp>
      <p:pic>
        <p:nvPicPr>
          <p:cNvPr id="18435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0" y="2971800"/>
            <a:ext cx="9144000" cy="609600"/>
          </a:xfrm>
        </p:spPr>
        <p:txBody>
          <a:bodyPr/>
          <a:lstStyle/>
          <a:p>
            <a:pPr algn="ctr">
              <a:spcAft>
                <a:spcPct val="0"/>
              </a:spcAft>
            </a:pPr>
            <a:r>
              <a:rPr lang="es-ES" sz="4000" noProof="0" dirty="0"/>
              <a:t>Pasos para la venta de un negocio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ryan aller\Documents\My Dropbox\DRC\FDIC Finals\PPT Development\Ryan\Unit 10\images\iStock_000010906232X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2560" y="1371600"/>
            <a:ext cx="4177639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Determine si el negocio es vendible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noProof="0" dirty="0"/>
              <a:t>Ganancias sólidas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Sector atractivo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Posibles compradores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Activos en buenas condiciones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Inventario de calidad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Transferencia a otra persona</a:t>
            </a:r>
          </a:p>
          <a:p>
            <a:pPr>
              <a:buFont typeface="Arial" charset="0"/>
              <a:buChar char="•"/>
            </a:pPr>
            <a:r>
              <a:rPr lang="es-ES" noProof="0" dirty="0"/>
              <a:t>Balance general positivo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8&quot;&gt;&lt;property id=&quot;20148&quot; value=&quot;5&quot;/&gt;&lt;property id=&quot;20300&quot; value=&quot;Slide 9 - &amp;quot;Determine If Business is Saleable&amp;quot;&quot;/&gt;&lt;property id=&quot;20307&quot; value=&quot;298&quot;/&gt;&lt;/object&gt;&lt;object type=&quot;3&quot; unique_id=&quot;10010&quot;&gt;&lt;property id=&quot;20148&quot; value=&quot;5&quot;/&gt;&lt;property id=&quot;20300&quot; value=&quot;Slide 4 - &amp;quot;What Do You Know?&amp;quot;&quot;/&gt;&lt;property id=&quot;20307&quot; value=&quot;261&quot;/&gt;&lt;/object&gt;&lt;object type=&quot;3&quot; unique_id=&quot;10011&quot;&gt;&lt;property id=&quot;20148&quot; value=&quot;5&quot;/&gt;&lt;property id=&quot;20300&quot; value=&quot;Slide 10 - &amp;quot;Determine Your Price&amp;quot;&quot;/&gt;&lt;property id=&quot;20307&quot; value=&quot;299&quot;/&gt;&lt;/object&gt;&lt;object type=&quot;3&quot; unique_id=&quot;10014&quot;&gt;&lt;property id=&quot;20148&quot; value=&quot;5&quot;/&gt;&lt;property id=&quot;20300&quot; value=&quot;Slide 15 - &amp;quot;Closing a Business&amp;quot;&quot;/&gt;&lt;property id=&quot;20307&quot; value=&quot;300&quot;/&gt;&lt;/object&gt;&lt;object type=&quot;3&quot; unique_id=&quot;10017&quot;&gt;&lt;property id=&quot;20148&quot; value=&quot;5&quot;/&gt;&lt;property id=&quot;20300&quot; value=&quot;Slide 16 - &amp;quot;Planning Succession&amp;quot;&quot;/&gt;&lt;property id=&quot;20307&quot; value=&quot;301&quot;/&gt;&lt;/object&gt;&lt;object type=&quot;3&quot; unique_id=&quot;10019&quot;&gt;&lt;property id=&quot;20148&quot; value=&quot;5&quot;/&gt;&lt;property id=&quot;20300&quot; value=&quot;Slide 20 - &amp;quot;Retirement Plan Benefits&amp;quot;&quot;/&gt;&lt;property id=&quot;20307&quot; value=&quot;302&quot;/&gt;&lt;/object&gt;&lt;object type=&quot;3&quot; unique_id=&quot;10027&quot;&gt;&lt;property id=&quot;20148&quot; value=&quot;5&quot;/&gt;&lt;property id=&quot;20300&quot; value=&quot;Slide 18 - &amp;quot;Issues to Consider in Succession Planning&amp;quot;&quot;/&gt;&lt;property id=&quot;20307&quot; value=&quot;303&quot;/&gt;&lt;/object&gt;&lt;object type=&quot;3&quot; unique_id=&quot;10028&quot;&gt;&lt;property id=&quot;20148&quot; value=&quot;5&quot;/&gt;&lt;property id=&quot;20300&quot; value=&quot;Slide 8 - &amp;quot;Steps to Selling a Business&amp;quot;&quot;/&gt;&lt;property id=&quot;20307&quot; value=&quot;304&quot;/&gt;&lt;/object&gt;&lt;object type=&quot;3&quot; unique_id=&quot;10033&quot;&gt;&lt;property id=&quot;20148&quot; value=&quot;5&quot;/&gt;&lt;property id=&quot;20300&quot; value=&quot;Slide 11 - &amp;quot;Prepare For Sale&amp;quot;&quot;/&gt;&lt;property id=&quot;20307&quot; value=&quot;305&quot;/&gt;&lt;/object&gt;&lt;object type=&quot;3&quot; unique_id=&quot;10034&quot;&gt;&lt;property id=&quot;20148&quot; value=&quot;5&quot;/&gt;&lt;property id=&quot;20300&quot; value=&quot;Slide 12 - &amp;quot;Look for Prospective Buyers&amp;quot;&quot;/&gt;&lt;property id=&quot;20307&quot; value=&quot;306&quot;/&gt;&lt;/object&gt;&lt;object type=&quot;3&quot; unique_id=&quot;10037&quot;&gt;&lt;property id=&quot;20148&quot; value=&quot;5&quot;/&gt;&lt;property id=&quot;20300&quot; value=&quot;Slide 23 - &amp;quot;Top Three Key Points to Remember&amp;quot;&quot;/&gt;&lt;property id=&quot;20307&quot; value=&quot;284&quot;/&gt;&lt;/object&gt;&lt;object type=&quot;3&quot; unique_id=&quot;10039&quot;&gt;&lt;property id=&quot;20148&quot; value=&quot;5&quot;/&gt;&lt;property id=&quot;20300&quot; value=&quot;Slide 13 - &amp;quot;Negotiating the Deal&amp;quot;&quot;/&gt;&lt;property id=&quot;20307&quot; value=&quot;307&quot;/&gt;&lt;/object&gt;&lt;object type=&quot;3&quot; unique_id=&quot;10040&quot;&gt;&lt;property id=&quot;20148&quot; value=&quot;5&quot;/&gt;&lt;property id=&quot;20300&quot; value=&quot;Slide 21 - &amp;quot;Employee Benefits&amp;quot;&quot;/&gt;&lt;property id=&quot;20307&quot; value=&quot;309&quot;/&gt;&lt;/object&gt;&lt;object type=&quot;3&quot; unique_id=&quot;10041&quot;&gt;&lt;property id=&quot;20148&quot; value=&quot;5&quot;/&gt;&lt;property id=&quot;20300&quot; value=&quot;Slide 7 - &amp;quot;Discussion Point #1: Reasons for Selling the Business&amp;quot;&quot;/&gt;&lt;property id=&quot;20307&quot; value=&quot;310&quot;/&gt;&lt;/object&gt;&lt;object type=&quot;3&quot; unique_id=&quot;10042&quot;&gt;&lt;property id=&quot;20148&quot; value=&quot;5&quot;/&gt;&lt;property id=&quot;20300&quot; value=&quot;Slide 22 - &amp;quot;Retirement Plans&amp;quot;&quot;/&gt;&lt;property id=&quot;20307&quot; value=&quot;308&quot;/&gt;&lt;/object&gt;&lt;object type=&quot;3&quot; unique_id=&quot;10043&quot;&gt;&lt;property id=&quot;20148&quot; value=&quot;5&quot;/&gt;&lt;property id=&quot;20300&quot; value=&quot;Slide 14 - &amp;quot;Discussion Point #2: Challenges of Selling the Business&amp;quot;&quot;/&gt;&lt;property id=&quot;20307&quot; value=&quot;311&quot;/&gt;&lt;/object&gt;&lt;object type=&quot;3&quot; unique_id=&quot;10044&quot;&gt;&lt;property id=&quot;20148&quot; value=&quot;5&quot;/&gt;&lt;property id=&quot;20300&quot; value=&quot;Slide 19 - &amp;quot;Planning Retirement&amp;quot;&quot;/&gt;&lt;property id=&quot;20307&quot; value=&quot;312&quot;/&gt;&lt;/object&gt;&lt;object type=&quot;3&quot; unique_id=&quot;10045&quot;&gt;&lt;property id=&quot;20148&quot; value=&quot;5&quot;/&gt;&lt;property id=&quot;20300&quot; value=&quot;Slide 17 - &amp;quot;Discussion Point #3: Benefits of Selecting a Successor&amp;quot;&quot;/&gt;&lt;property id=&quot;20307&quot; value=&quot;313&quot;/&gt;&lt;/object&gt;&lt;object type=&quot;3&quot; unique_id=&quot;10046&quot;&gt;&lt;property id=&quot;20148&quot; value=&quot;5&quot;/&gt;&lt;property id=&quot;20300&quot; value=&quot;Slide 25 - &amp;quot;Summary&amp;quot;&quot;/&gt;&lt;property id=&quot;20307&quot; value=&quot;285&quot;/&gt;&lt;/object&gt;&lt;object type=&quot;3&quot; unique_id=&quot;10047&quot;&gt;&lt;property id=&quot;20148&quot; value=&quot;5&quot;/&gt;&lt;property id=&quot;20300&quot; value=&quot;Slide 24 - &amp;quot;Conclusion&amp;quot;&quot;/&gt;&lt;property id=&quot;20307&quot; value=&quot;286&quot;/&gt;&lt;/object&gt;&lt;object type=&quot;3&quot; unique_id=&quot;10048&quot;&gt;&lt;property id=&quot;20148&quot; value=&quot;5&quot;/&gt;&lt;property id=&quot;20300&quot; value=&quot;Slide 3 - &amp;quot;Objectives&amp;quot;&quot;/&gt;&lt;property id=&quot;20307&quot; value=&quot;287&quot;/&gt;&lt;/object&gt;&lt;object type=&quot;3&quot; unique_id=&quot;10051&quot;&gt;&lt;property id=&quot;20148&quot; value=&quot;5&quot;/&gt;&lt;property id=&quot;20300&quot; value=&quot;Slide 5 - &amp;quot;Why Sell?&amp;quot;&quot;/&gt;&lt;property id=&quot;20307&quot; value=&quot;288&quot;/&gt;&lt;/object&gt;&lt;object type=&quot;3&quot; unique_id=&quot;10065&quot;&gt;&lt;property id=&quot;20148&quot; value=&quot;5&quot;/&gt;&lt;property id=&quot;20300&quot; value=&quot;Slide 6 - &amp;quot;Why Sell?&amp;quot;&quot;/&gt;&lt;property id=&quot;20307&quot; value=&quot;297&quot;/&gt;&lt;/object&gt;&lt;object type=&quot;3&quot; unique_id=&quot;10066&quot;&gt;&lt;property id=&quot;20148&quot; value=&quot;5&quot;/&gt;&lt;property id=&quot;20300&quot; value=&quot;Slide 1&quot;/&gt;&lt;property id=&quot;20307&quot; value=&quot;296&quot;/&gt;&lt;/object&gt;&lt;/object&gt;&lt;/object&gt;&lt;/database&gt;"/>
  <p:tag name="SECTOMILLISECCONVERTED" val="1"/>
  <p:tag name="ISPRING_RESOURCE_PATHS_HASH_2" val="97d3bc6a97d7509437172574dc2807a71f6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E5A30C1776C489351801CE1E06059" ma:contentTypeVersion="0" ma:contentTypeDescription="Create a new document." ma:contentTypeScope="" ma:versionID="f18f4ddc0d1076d1a76ed5372cca9f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E43CAC-2D22-48B6-A73F-C70EF5696A65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5183FFF-6E00-4354-A26A-384C2700C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6F9D40-8A8B-4323-BA28-2DBCD9D1E9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762</Words>
  <Application>Microsoft Office PowerPoint</Application>
  <PresentationFormat>On-screen Show (4:3)</PresentationFormat>
  <Paragraphs>149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ＭＳ Ｐゴシック</vt:lpstr>
      <vt:lpstr>Arial</vt:lpstr>
      <vt:lpstr>Calibri</vt:lpstr>
      <vt:lpstr>Garamond</vt:lpstr>
      <vt:lpstr>Geneva</vt:lpstr>
      <vt:lpstr>Helvetica Neue</vt:lpstr>
      <vt:lpstr>Times New Roman</vt:lpstr>
      <vt:lpstr>Office Theme</vt:lpstr>
      <vt:lpstr>PowerPoint Presentation</vt:lpstr>
      <vt:lpstr>La bienvenida</vt:lpstr>
      <vt:lpstr>Objetivos</vt:lpstr>
      <vt:lpstr>Formulario de conocimientos</vt:lpstr>
      <vt:lpstr>¿Por qué vender?</vt:lpstr>
      <vt:lpstr>¿Por qué vender?</vt:lpstr>
      <vt:lpstr>Tema para debate n.º 1: motivos de la venta del negocio</vt:lpstr>
      <vt:lpstr>Pasos para la venta de un negocio</vt:lpstr>
      <vt:lpstr>Determine si el negocio es vendible</vt:lpstr>
      <vt:lpstr>Determinación del precio</vt:lpstr>
      <vt:lpstr>Cómo prepararse para la venta</vt:lpstr>
      <vt:lpstr>Búsqueda de posibles compradores </vt:lpstr>
      <vt:lpstr>Negociación del acuerdo</vt:lpstr>
      <vt:lpstr>Tema para debate n.º 2: retos de la venta del negocio</vt:lpstr>
      <vt:lpstr>Cierre del negocio</vt:lpstr>
      <vt:lpstr>Planificación sucesoria</vt:lpstr>
      <vt:lpstr>Tema para debate n.º 3: beneficios de elegir un sucesor</vt:lpstr>
      <vt:lpstr>Asuntos a considerarse en la planificación sucesoria</vt:lpstr>
      <vt:lpstr>Planificación de la jubilación</vt:lpstr>
      <vt:lpstr>Beneficios de los planes de jubilación</vt:lpstr>
      <vt:lpstr>Beneficios para los empleados</vt:lpstr>
      <vt:lpstr>Planes de jubilación</vt:lpstr>
      <vt:lpstr>Tres puntos claves para recordar</vt:lpstr>
      <vt:lpstr>Conclusión</vt:lpstr>
      <vt:lpstr>Resumen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3</cp:revision>
  <dcterms:created xsi:type="dcterms:W3CDTF">2012-03-28T20:02:39Z</dcterms:created>
  <dcterms:modified xsi:type="dcterms:W3CDTF">2016-10-11T19:15:49Z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0x010100C2BE5A30C1776C489351801CE1E06059</vt:lpwstr>
  </property>
</Properties>
</file>