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39"/>
  </p:notesMasterIdLst>
  <p:handoutMasterIdLst>
    <p:handoutMasterId r:id="rId40"/>
  </p:handoutMasterIdLst>
  <p:sldIdLst>
    <p:sldId id="336" r:id="rId5"/>
    <p:sldId id="257" r:id="rId6"/>
    <p:sldId id="287" r:id="rId7"/>
    <p:sldId id="261" r:id="rId8"/>
    <p:sldId id="288" r:id="rId9"/>
    <p:sldId id="295" r:id="rId10"/>
    <p:sldId id="294" r:id="rId11"/>
    <p:sldId id="322" r:id="rId12"/>
    <p:sldId id="296" r:id="rId13"/>
    <p:sldId id="298" r:id="rId14"/>
    <p:sldId id="339" r:id="rId15"/>
    <p:sldId id="301" r:id="rId16"/>
    <p:sldId id="303" r:id="rId17"/>
    <p:sldId id="304" r:id="rId18"/>
    <p:sldId id="305" r:id="rId19"/>
    <p:sldId id="306" r:id="rId20"/>
    <p:sldId id="309" r:id="rId21"/>
    <p:sldId id="324" r:id="rId22"/>
    <p:sldId id="310" r:id="rId23"/>
    <p:sldId id="325" r:id="rId24"/>
    <p:sldId id="311" r:id="rId25"/>
    <p:sldId id="312" r:id="rId26"/>
    <p:sldId id="332" r:id="rId27"/>
    <p:sldId id="333" r:id="rId28"/>
    <p:sldId id="313" r:id="rId29"/>
    <p:sldId id="314" r:id="rId30"/>
    <p:sldId id="337" r:id="rId31"/>
    <p:sldId id="316" r:id="rId32"/>
    <p:sldId id="330" r:id="rId33"/>
    <p:sldId id="317" r:id="rId34"/>
    <p:sldId id="319" r:id="rId35"/>
    <p:sldId id="284" r:id="rId36"/>
    <p:sldId id="285" r:id="rId37"/>
    <p:sldId id="338" r:id="rId38"/>
  </p:sldIdLst>
  <p:sldSz cx="9144000" cy="6858000" type="screen4x3"/>
  <p:notesSz cx="7010400" cy="9296400"/>
  <p:custDataLst>
    <p:tags r:id="rId4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2F5A"/>
    <a:srgbClr val="632523"/>
    <a:srgbClr val="FF0000"/>
    <a:srgbClr val="C196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355" autoAdjust="0"/>
    <p:restoredTop sz="86479" autoAdjust="0"/>
  </p:normalViewPr>
  <p:slideViewPr>
    <p:cSldViewPr>
      <p:cViewPr varScale="1">
        <p:scale>
          <a:sx n="74" d="100"/>
          <a:sy n="74" d="100"/>
        </p:scale>
        <p:origin x="130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57948"/>
    </p:cViewPr>
  </p:outlineViewPr>
  <p:notesTextViewPr>
    <p:cViewPr>
      <p:scale>
        <a:sx n="116" d="100"/>
        <a:sy n="116" d="100"/>
      </p:scale>
      <p:origin x="0" y="0"/>
    </p:cViewPr>
  </p:notesTextViewPr>
  <p:sorterViewPr>
    <p:cViewPr>
      <p:scale>
        <a:sx n="60" d="100"/>
        <a:sy n="60" d="100"/>
      </p:scale>
      <p:origin x="0" y="1572"/>
    </p:cViewPr>
  </p:sorterViewPr>
  <p:notesViewPr>
    <p:cSldViewPr>
      <p:cViewPr varScale="1">
        <p:scale>
          <a:sx n="34" d="100"/>
          <a:sy n="34" d="100"/>
        </p:scale>
        <p:origin x="-918" y="-8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 dirty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FB558D3E-7F87-46EF-A965-B87F5C31A2A5}" type="datetimeFigureOut">
              <a:rPr lang="en-US"/>
              <a:pPr>
                <a:defRPr/>
              </a:pPr>
              <a:t>10/11/2016</a:t>
            </a:fld>
            <a:endParaRPr lang="es-E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 dirty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6564CF8A-83A2-43E6-BBC4-2839F8EB8F28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696973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dirty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4A1C19BD-0CFB-49A1-BD3E-19CC1737FE3F}" type="datetimeFigureOut">
              <a:rPr lang="en-US"/>
              <a:pPr>
                <a:defRPr/>
              </a:pPr>
              <a:t>10/11/2016</a:t>
            </a:fld>
            <a:endParaRPr lang="es-E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dirty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F4E64FA8-A5F0-4C68-B3FA-80F9D8043C3D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574875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959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C41B7F4-F3DA-430B-A8AC-292D570E51E7}" type="slidenum">
              <a:rPr lang="en-US" smtClean="0"/>
              <a:pPr>
                <a:defRPr/>
              </a:pPr>
              <a:t>10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1529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F874AB6-F94E-440C-9DFD-641D96B8FF80}" type="slidenum">
              <a:rPr lang="en-US" smtClean="0"/>
              <a:pPr>
                <a:defRPr/>
              </a:pPr>
              <a:t>11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6210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4908AC-4BFA-4AD9-9BA1-E2CF9C85BF68}" type="slidenum">
              <a:rPr lang="en-US" smtClean="0"/>
              <a:pPr>
                <a:defRPr/>
              </a:pPr>
              <a:t>12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7395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5F5667-2455-470A-9065-D0F3BADB8149}" type="slidenum">
              <a:rPr lang="en-US" smtClean="0"/>
              <a:pPr>
                <a:defRPr/>
              </a:pPr>
              <a:t>13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2623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EBA6DAF-0966-4561-9CD8-0FDEB41CC762}" type="slidenum">
              <a:rPr lang="en-US" smtClean="0"/>
              <a:pPr>
                <a:defRPr/>
              </a:pPr>
              <a:t>14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905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C15EDAB-E265-4A6F-9314-C06E8FC0358C}" type="slidenum">
              <a:rPr lang="en-US" smtClean="0"/>
              <a:pPr>
                <a:defRPr/>
              </a:pPr>
              <a:t>15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142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A9A4E4B-6073-48F4-AE24-27CE3F68F2B8}" type="slidenum">
              <a:rPr lang="en-US" smtClean="0"/>
              <a:pPr>
                <a:defRPr/>
              </a:pPr>
              <a:t>16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0157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509586B-B74C-414D-8031-F6DB3FA37CD4}" type="slidenum">
              <a:rPr lang="en-US" smtClean="0"/>
              <a:pPr>
                <a:defRPr/>
              </a:pPr>
              <a:t>17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1076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C786AD7-B7D8-4671-A60E-B311279F4D8A}" type="slidenum">
              <a:rPr lang="en-US" smtClean="0"/>
              <a:pPr>
                <a:defRPr/>
              </a:pPr>
              <a:t>18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0011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1D6912-8978-4C8A-98FB-CBE9364FD519}" type="slidenum">
              <a:rPr lang="en-US" smtClean="0"/>
              <a:pPr>
                <a:defRPr/>
              </a:pPr>
              <a:t>19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001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3A7971E-D04F-40F2-ABB5-9AE4E0EF8C4A}" type="slidenum">
              <a:rPr lang="en-US" smtClean="0"/>
              <a:pPr>
                <a:defRPr/>
              </a:pPr>
              <a:t>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2045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00EFEDB-057F-4BD1-A1EC-50C3BC3F1CC8}" type="slidenum">
              <a:rPr lang="en-US" smtClean="0"/>
              <a:pPr>
                <a:defRPr/>
              </a:pPr>
              <a:t>20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8829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D5087B-9C5A-4947-83A1-F66D61B97B21}" type="slidenum">
              <a:rPr lang="en-US" smtClean="0"/>
              <a:pPr>
                <a:defRPr/>
              </a:pPr>
              <a:t>21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2305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7AFA39B-FAB1-4AEC-96FD-33B6C3F87C22}" type="slidenum">
              <a:rPr lang="en-US" smtClean="0"/>
              <a:pPr>
                <a:defRPr/>
              </a:pPr>
              <a:t>22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8822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DB4923-89C0-4D85-8492-981EAD4E7EBF}" type="slidenum">
              <a:rPr lang="en-US" smtClean="0"/>
              <a:pPr>
                <a:defRPr/>
              </a:pPr>
              <a:t>23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5729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DD479D-79E7-4763-BB87-DE0B331218BE}" type="slidenum">
              <a:rPr lang="en-US" smtClean="0"/>
              <a:pPr>
                <a:defRPr/>
              </a:pPr>
              <a:t>24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9833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822F348-568C-40F1-A137-6BB57ED2AE7C}" type="slidenum">
              <a:rPr lang="en-US" smtClean="0"/>
              <a:pPr>
                <a:defRPr/>
              </a:pPr>
              <a:t>25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44187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AB7DF6-0B54-4368-BD27-D14317DB53F8}" type="slidenum">
              <a:rPr lang="en-US" smtClean="0"/>
              <a:pPr>
                <a:defRPr/>
              </a:pPr>
              <a:t>26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44084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9AA653-EECA-4E35-823D-8E01A13AE693}" type="slidenum">
              <a:rPr lang="en-US" smtClean="0"/>
              <a:pPr>
                <a:defRPr/>
              </a:pPr>
              <a:t>27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11534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4619D4C-D5EA-4258-B685-B0219EE74A86}" type="slidenum">
              <a:rPr lang="en-US" smtClean="0"/>
              <a:pPr>
                <a:defRPr/>
              </a:pPr>
              <a:t>28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39703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70058D-9CDF-43FA-A89F-5148AEC9BF77}" type="slidenum">
              <a:rPr lang="en-US" smtClean="0"/>
              <a:pPr>
                <a:defRPr/>
              </a:pPr>
              <a:t>29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8234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3476EB-3316-48D2-A6D7-5B8C43443686}" type="slidenum">
              <a:rPr lang="en-US" smtClean="0"/>
              <a:pPr>
                <a:defRPr/>
              </a:pPr>
              <a:t>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18851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DB804E-0F22-443D-BB2A-881D86289B03}" type="slidenum">
              <a:rPr lang="en-US" smtClean="0"/>
              <a:pPr>
                <a:defRPr/>
              </a:pPr>
              <a:t>30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92571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8701E0-60B4-49F6-B55C-14A7E3B17116}" type="slidenum">
              <a:rPr lang="en-US" smtClean="0"/>
              <a:pPr>
                <a:defRPr/>
              </a:pPr>
              <a:t>31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32111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3803AC8-AB36-476B-850C-C2258CD51B0F}" type="slidenum">
              <a:rPr lang="en-US" smtClean="0"/>
              <a:pPr>
                <a:defRPr/>
              </a:pPr>
              <a:t>32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76431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22911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8857A9-329B-482A-94DF-AC8E76D2FE5A}" type="slidenum">
              <a:rPr lang="en-US" smtClean="0">
                <a:ea typeface="ＭＳ Ｐゴシック"/>
                <a:cs typeface="ＭＳ Ｐゴシック"/>
              </a:rPr>
              <a:pPr/>
              <a:t>34</a:t>
            </a:fld>
            <a:endParaRPr lang="es-ES" dirty="0">
              <a:ea typeface="ＭＳ Ｐゴシック"/>
              <a:cs typeface="ＭＳ Ｐゴシック"/>
            </a:endParaRPr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241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5030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DE801E-16AE-4E90-B580-B9BB5E1DBFBD}" type="slidenum">
              <a:rPr lang="en-US" smtClean="0"/>
              <a:pPr>
                <a:defRPr/>
              </a:pPr>
              <a:t>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613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A5ECF04-A5EB-455C-9A8F-199FBE1CEFDA}" type="slidenum">
              <a:rPr lang="en-US" smtClean="0"/>
              <a:pPr>
                <a:defRPr/>
              </a:pPr>
              <a:t>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4954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ABF3848-F5BD-4FF3-A4D4-37C09AA179F5}" type="slidenum">
              <a:rPr lang="en-US" smtClean="0"/>
              <a:pPr>
                <a:defRPr/>
              </a:pPr>
              <a:t>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1978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19FE4E-7E4B-4123-BEE6-85772B29E924}" type="slidenum">
              <a:rPr lang="en-US" smtClean="0"/>
              <a:pPr>
                <a:defRPr/>
              </a:pPr>
              <a:t>8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4449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90D1197-2032-46AA-BF20-91F92E797F07}" type="slidenum">
              <a:rPr lang="en-US" smtClean="0"/>
              <a:pPr>
                <a:defRPr/>
              </a:pPr>
              <a:t>9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203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9050" y="0"/>
            <a:ext cx="9163049" cy="687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EBD59-232C-458D-A5AB-B96818DCEEED}" type="datetime1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25905-6D29-446C-90CD-CD7BFAB2C0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63049" cy="687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 userDrawn="1"/>
        </p:nvSpPr>
        <p:spPr>
          <a:xfrm>
            <a:off x="6172200" y="6400800"/>
            <a:ext cx="228600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chemeClr val="bg1"/>
                </a:solidFill>
                <a:latin typeface="Helvetica Neue"/>
              </a:rPr>
              <a:t>ADMINISTRACIÓN </a:t>
            </a:r>
            <a:r>
              <a:rPr lang="en-US" sz="1050" b="1" dirty="0">
                <a:solidFill>
                  <a:srgbClr val="132F5A"/>
                </a:solidFill>
                <a:latin typeface="Helvetica Neue"/>
              </a:rPr>
              <a:t>DELTIEMPO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8305800" y="6400800"/>
            <a:ext cx="381000" cy="24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fld id="{8FBDB382-9736-4923-BA3F-D5BB4653855D}" type="slidenum">
              <a:rPr lang="en-US" sz="1000" b="1">
                <a:solidFill>
                  <a:srgbClr val="132F5A"/>
                </a:solidFill>
                <a:latin typeface="Helvetica Neue"/>
                <a:ea typeface="Helvetica Neue"/>
                <a:cs typeface="Helvetica Neue"/>
              </a:rPr>
              <a:pPr algn="r">
                <a:defRPr/>
              </a:pPr>
              <a:t>‹#›</a:t>
            </a:fld>
            <a:endParaRPr lang="es-ES" sz="1000" b="1" dirty="0">
              <a:solidFill>
                <a:srgbClr val="132F5A"/>
              </a:solidFill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1"/>
            <a:ext cx="8229600" cy="609600"/>
          </a:xfrm>
        </p:spPr>
        <p:txBody>
          <a:bodyPr anchor="t">
            <a:noAutofit/>
          </a:bodyPr>
          <a:lstStyle>
            <a:lvl1pPr algn="l">
              <a:spcAft>
                <a:spcPts val="0"/>
              </a:spcAft>
              <a:defRPr sz="3600" b="1" spc="0" baseline="0">
                <a:solidFill>
                  <a:srgbClr val="C1961C"/>
                </a:solidFill>
                <a:effectLst/>
                <a:latin typeface="Helvetica Neue"/>
                <a:cs typeface="Helvetica Neue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4267200"/>
          </a:xfrm>
        </p:spPr>
        <p:txBody>
          <a:bodyPr/>
          <a:lstStyle>
            <a:lvl1pPr marL="342900" indent="-342900">
              <a:spcAft>
                <a:spcPts val="600"/>
              </a:spcAft>
              <a:buFont typeface="Arial" pitchFamily="34" charset="0"/>
              <a:buChar char="•"/>
              <a:defRPr sz="3000" b="1">
                <a:solidFill>
                  <a:srgbClr val="132F5A"/>
                </a:solidFill>
                <a:latin typeface="Helvetica Neue"/>
                <a:cs typeface="Helvetica Neue"/>
              </a:defRPr>
            </a:lvl1pPr>
            <a:lvl2pPr>
              <a:spcAft>
                <a:spcPts val="600"/>
              </a:spcAft>
              <a:buFont typeface="Arial" pitchFamily="34" charset="0"/>
              <a:buChar char="•"/>
              <a:defRPr sz="2800" b="0" i="0">
                <a:solidFill>
                  <a:srgbClr val="002060"/>
                </a:solidFill>
                <a:latin typeface="Helvetica Neue"/>
                <a:cs typeface="Helvetica Neue"/>
              </a:defRPr>
            </a:lvl2pPr>
            <a:lvl3pPr>
              <a:spcAft>
                <a:spcPts val="600"/>
              </a:spcAft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3pPr>
            <a:lvl4pPr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4pPr>
            <a:lvl5pPr>
              <a:defRPr sz="2800">
                <a:solidFill>
                  <a:srgbClr val="00206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D0677-716B-4E67-A34E-24F01E120288}" type="datetime1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AA61D281-B59F-4110-9314-BE4E533DA9CC}" type="datetime1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97B016F7-3231-4BBF-BC16-1636FDFC14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pitchFamily="-110" charset="-128"/>
          <a:cs typeface="Geneva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pitchFamily="-110" charset="-128"/>
          <a:cs typeface="Geneva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pitchFamily="-110" charset="-128"/>
          <a:cs typeface="Geneva" pitchFamily="-110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2" descr="C:\Users\ryan aller\Documents\My Dropbox\DRC\FDIC Finals\FDIC_cd's\covers\ppt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2475" y="381000"/>
            <a:ext cx="458152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49275" y="2606675"/>
            <a:ext cx="3565525" cy="10509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905470"/>
            <a:ext cx="67818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5400" spc="-150" dirty="0">
                <a:solidFill>
                  <a:srgbClr val="132F5A"/>
                </a:solidFill>
                <a:latin typeface="Helvetica Neue"/>
              </a:rPr>
              <a:t>Administración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1000" y="1482804"/>
            <a:ext cx="7924800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6600" b="1" spc="-150" dirty="0">
                <a:solidFill>
                  <a:srgbClr val="C1961C"/>
                </a:solidFill>
                <a:latin typeface="Helvetica Neue"/>
              </a:rPr>
              <a:t>del tiempo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7375" y="2707828"/>
            <a:ext cx="3756025" cy="873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defRPr/>
            </a:pPr>
            <a:r>
              <a:rPr lang="en-US" sz="3000" b="1" cap="small" dirty="0">
                <a:solidFill>
                  <a:schemeClr val="bg1"/>
                </a:solidFill>
                <a:latin typeface="Garamond" pitchFamily="18" charset="0"/>
              </a:rPr>
              <a:t>Para pequeños negocios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38212" y="6477000"/>
            <a:ext cx="151836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atinLnBrk="1" hangingPunct="0">
              <a:spcBef>
                <a:spcPts val="0"/>
              </a:spcBef>
              <a:spcAft>
                <a:spcPts val="0"/>
              </a:spcAft>
            </a:pPr>
            <a:r>
              <a:rPr lang="en-US" sz="1050" b="1" dirty="0" err="1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Actualizado</a:t>
            </a:r>
            <a:r>
              <a:rPr lang="en-US" sz="1050" b="1" dirty="0">
                <a:solidFill>
                  <a:srgbClr val="FFFFFF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: 09-2016</a:t>
            </a:r>
            <a:endParaRPr lang="en-US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Ejemplo de plan de administración del tiempo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3000" b="1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defRPr>
            </a:lvl1pPr>
          </a:lstStyle>
          <a:p>
            <a:pPr marL="0" indent="0" algn="ctr">
              <a:buFont typeface="Arial" pitchFamily="34" charset="0"/>
              <a:buNone/>
              <a:defRPr/>
            </a:pPr>
            <a:r>
              <a:rPr lang="es-ES" dirty="0"/>
              <a:t>OBJETIVO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s-ES" dirty="0"/>
              <a:t>Generaré un mínimo de $6,000 en ventas cada mes a partir del mes después del siguiente (marzo).</a:t>
            </a:r>
          </a:p>
          <a:p>
            <a:pPr>
              <a:defRPr/>
            </a:pPr>
            <a:endParaRPr lang="es-ES" dirty="0"/>
          </a:p>
          <a:p>
            <a:pPr>
              <a:defRPr/>
            </a:pPr>
            <a:endParaRPr lang="es-E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5344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Elementos clave de un plan de administración del tiempo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2057400"/>
            <a:ext cx="8229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en-US"/>
            </a:defPPr>
            <a:lvl1pPr lvl="0" eaLnBrk="0" hangingPunct="0">
              <a:spcBef>
                <a:spcPct val="20000"/>
              </a:spcBef>
              <a:spcAft>
                <a:spcPts val="600"/>
              </a:spcAft>
              <a:defRPr sz="3000" b="1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defRPr>
            </a:lvl1pPr>
            <a:lvl2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 sz="2800">
                <a:solidFill>
                  <a:srgbClr val="132F5A"/>
                </a:solidFill>
                <a:latin typeface="Helvetica Neue"/>
                <a:ea typeface="Geneva" pitchFamily="-110" charset="-128"/>
                <a:cs typeface="Helvetica Neue"/>
              </a:defRPr>
            </a:lvl2pPr>
          </a:lstStyle>
          <a:p>
            <a:pPr marL="514350" indent="-514350">
              <a:buFont typeface="+mj-lt"/>
              <a:buAutoNum type="arabicPeriod"/>
              <a:defRPr/>
            </a:pPr>
            <a:r>
              <a:rPr lang="es-ES" sz="2800" b="0" dirty="0"/>
              <a:t>Objetivos escritos definidos claramente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s-ES" sz="2800" b="0" dirty="0"/>
              <a:t>Lista detallada de tareas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s-ES" sz="2800" b="0" dirty="0"/>
              <a:t>Priorización de las tareas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s-ES" sz="2800" b="0" dirty="0"/>
              <a:t>Lista de las funciones permanentes que son importantes para el negocio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s-ES" sz="2800" b="0" dirty="0"/>
              <a:t>Flexibilidad adecuada</a:t>
            </a:r>
          </a:p>
          <a:p>
            <a:pPr>
              <a:defRPr/>
            </a:pPr>
            <a:endParaRPr lang="es-ES" dirty="0"/>
          </a:p>
          <a:p>
            <a:pPr>
              <a:defRPr/>
            </a:pPr>
            <a:endParaRPr lang="es-E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Elemento clave n.º 1: </a:t>
            </a:r>
            <a:br>
              <a:rPr lang="es-ES" noProof="0" dirty="0"/>
            </a:br>
            <a:r>
              <a:rPr lang="es-ES" noProof="0" dirty="0"/>
              <a:t>objetivos escritos definidos claramente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95400" y="2352722"/>
            <a:ext cx="6381750" cy="3286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Elemento clave n.º 2:</a:t>
            </a:r>
            <a:br>
              <a:rPr lang="es-ES" noProof="0" dirty="0"/>
            </a:br>
            <a:r>
              <a:rPr lang="es-ES" noProof="0" dirty="0"/>
              <a:t>Lista detallada de tareas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spcAft>
                <a:spcPts val="600"/>
              </a:spcAft>
              <a:defRPr/>
            </a:pPr>
            <a:r>
              <a:rPr lang="es-ES" sz="3000" b="1" dirty="0">
                <a:solidFill>
                  <a:srgbClr val="132F5A"/>
                </a:solidFill>
                <a:latin typeface="Helvetica Neue"/>
              </a:rPr>
              <a:t>Para cada tarea</a:t>
            </a:r>
          </a:p>
          <a:p>
            <a: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¿Qué debe hacerse?</a:t>
            </a:r>
          </a:p>
          <a:p>
            <a: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¿Quién debe hacerlo?</a:t>
            </a:r>
          </a:p>
          <a:p>
            <a: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¿Para cuándo debe completarse?</a:t>
            </a:r>
          </a:p>
          <a:p>
            <a: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¿En dónde se lleva a cabo?</a:t>
            </a:r>
          </a:p>
          <a:p>
            <a: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Cualquier otro detalle</a:t>
            </a:r>
          </a:p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s-ES" sz="3000" b="1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  <a:p>
            <a:pPr marL="342900" indent="-342900" algn="ctr" eaLnBrk="0" hangingPunct="0">
              <a:spcBef>
                <a:spcPct val="20000"/>
              </a:spcBef>
              <a:spcAft>
                <a:spcPts val="600"/>
              </a:spcAft>
              <a:defRPr/>
            </a:pPr>
            <a:endParaRPr lang="es-ES" sz="3000" b="1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Elemento clave n.º 3: </a:t>
            </a:r>
            <a:br>
              <a:rPr lang="es-ES" noProof="0" dirty="0"/>
            </a:br>
            <a:r>
              <a:rPr lang="es-ES" noProof="0" dirty="0"/>
              <a:t>priorización de las tareas</a:t>
            </a:r>
          </a:p>
        </p:txBody>
      </p:sp>
      <p:sp>
        <p:nvSpPr>
          <p:cNvPr id="31746" name="Content Placeholder 2"/>
          <p:cNvSpPr txBox="1">
            <a:spLocks/>
          </p:cNvSpPr>
          <p:nvPr/>
        </p:nvSpPr>
        <p:spPr bwMode="auto">
          <a:xfrm>
            <a:off x="381000" y="2057400"/>
            <a:ext cx="8229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Asignen un nivel de prioridad a cada tarea de cada paso</a:t>
            </a:r>
          </a:p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Reorganicen las tareas según su orden de prioridad</a:t>
            </a:r>
          </a:p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Asignen el tiempo suficiente para llevar a cabo las tareas más importantes primero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Elemento clave n.º 4: lista de las funciones permanentes que son importantes para el negocio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s-ES" sz="3000" b="1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  <a:p>
            <a:pPr eaLnBrk="0" hangingPunct="0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sz="3000" b="1" dirty="0">
                <a:solidFill>
                  <a:srgbClr val="132F5A"/>
                </a:solidFill>
                <a:latin typeface="Helvetica Neue"/>
              </a:rPr>
              <a:t>Incluyan tiempo para lo siguiente en la lista de tareas:</a:t>
            </a:r>
          </a:p>
          <a:p>
            <a: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132F5A"/>
                </a:solidFill>
                <a:latin typeface="Helvetica Neue"/>
              </a:rPr>
              <a:t>Pagar las cuentas</a:t>
            </a:r>
          </a:p>
          <a:p>
            <a: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132F5A"/>
                </a:solidFill>
                <a:latin typeface="Helvetica Neue"/>
              </a:rPr>
              <a:t>Facturar a los clientes</a:t>
            </a:r>
          </a:p>
          <a:p>
            <a: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132F5A"/>
                </a:solidFill>
                <a:latin typeface="Helvetica Neue"/>
              </a:rPr>
              <a:t>Revisar la correspondencia </a:t>
            </a:r>
          </a:p>
          <a:p>
            <a: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rgbClr val="132F5A"/>
                </a:solidFill>
                <a:latin typeface="Helvetica Neue"/>
              </a:rPr>
              <a:t>Hacer depósitos bancarios</a:t>
            </a:r>
            <a:r>
              <a:rPr dirty="0"/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Elemento clave n.º 5:</a:t>
            </a:r>
            <a:br>
              <a:rPr lang="es-ES" noProof="0" dirty="0"/>
            </a:br>
            <a:r>
              <a:rPr lang="es-ES" noProof="0" dirty="0"/>
              <a:t>flexibilidad interna </a:t>
            </a:r>
          </a:p>
        </p:txBody>
      </p:sp>
      <p:sp>
        <p:nvSpPr>
          <p:cNvPr id="35842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eaLnBrk="0" hangingPunct="0">
              <a:spcBef>
                <a:spcPct val="20000"/>
              </a:spcBef>
              <a:spcAft>
                <a:spcPts val="600"/>
              </a:spcAft>
            </a:pPr>
            <a:r>
              <a:rPr lang="es-ES" sz="2400" b="1" dirty="0">
                <a:solidFill>
                  <a:srgbClr val="132F5A"/>
                </a:solidFill>
                <a:latin typeface="Helvetica Neue"/>
              </a:rPr>
              <a:t>Cuando asignen una cantidad estimada de tiempo para completar cada tarea, asegúrense de lo siguiente:</a:t>
            </a:r>
          </a:p>
          <a:p>
            <a: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400" dirty="0">
                <a:solidFill>
                  <a:srgbClr val="132F5A"/>
                </a:solidFill>
                <a:latin typeface="Helvetica Neue"/>
              </a:rPr>
              <a:t>Que haya suficiente tiempo para aprovechar las oportunidades y solucionar los problemas que surjan</a:t>
            </a:r>
          </a:p>
          <a:p>
            <a: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400" dirty="0">
                <a:solidFill>
                  <a:srgbClr val="132F5A"/>
                </a:solidFill>
                <a:latin typeface="Helvetica Neue"/>
              </a:rPr>
              <a:t>Que haya suficiente tiempo para llevar a cabo tareas fundamentales, si es necesario</a:t>
            </a:r>
          </a:p>
          <a:p>
            <a: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400" dirty="0">
                <a:solidFill>
                  <a:srgbClr val="132F5A"/>
                </a:solidFill>
                <a:latin typeface="Helvetica Neue"/>
              </a:rPr>
              <a:t>Que haya tiempo destinado para las interrupciones</a:t>
            </a:r>
          </a:p>
          <a:p>
            <a:pPr marL="800100" lvl="1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400" dirty="0">
                <a:solidFill>
                  <a:srgbClr val="132F5A"/>
                </a:solidFill>
                <a:latin typeface="Helvetica Neue"/>
              </a:rPr>
              <a:t>Que haya tiempo destinado para los descansos</a:t>
            </a:r>
            <a:r>
              <a:rPr lang="es-ES" sz="2400" dirty="0"/>
              <a:t>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Metas SMART</a:t>
            </a:r>
          </a:p>
        </p:txBody>
      </p:sp>
      <p:pic>
        <p:nvPicPr>
          <p:cNvPr id="3789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14744" y="1285875"/>
            <a:ext cx="4514511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Tema para debate n.º 2: metas SMART</a:t>
            </a:r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>
          <a:xfrm>
            <a:off x="2209800" y="1524000"/>
            <a:ext cx="6477000" cy="4267200"/>
          </a:xfrm>
        </p:spPr>
        <p:txBody>
          <a:bodyPr/>
          <a:lstStyle/>
          <a:p>
            <a:pPr indent="0" eaLnBrk="1" hangingPunct="1">
              <a:buFont typeface="Arial" charset="0"/>
              <a:buNone/>
            </a:pPr>
            <a:endParaRPr lang="es-ES" b="0" noProof="0" dirty="0">
              <a:ea typeface="Geneva"/>
              <a:cs typeface="Arial" charset="0"/>
            </a:endParaRPr>
          </a:p>
          <a:p>
            <a:pPr marL="0" lvl="1" indent="0" eaLnBrk="1" hangingPunct="1">
              <a:buFont typeface="Arial" charset="0"/>
              <a:buNone/>
            </a:pPr>
            <a:r>
              <a:rPr lang="es-ES" noProof="0" dirty="0"/>
              <a:t>Redacten una de sus metas para sus negocios usando el formato SMART como guía. </a:t>
            </a:r>
          </a:p>
        </p:txBody>
      </p:sp>
      <p:pic>
        <p:nvPicPr>
          <p:cNvPr id="39939" name="Picture 4" descr="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Uso de las metas SMART</a:t>
            </a:r>
          </a:p>
        </p:txBody>
      </p:sp>
      <p:sp>
        <p:nvSpPr>
          <p:cNvPr id="41986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endParaRPr lang="en-US" sz="3000" b="1" dirty="0">
              <a:solidFill>
                <a:srgbClr val="132F5A"/>
              </a:solidFill>
              <a:latin typeface="Helvetica Neue"/>
              <a:ea typeface="Geneva"/>
              <a:cs typeface="Helvetica Neue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467600" cy="42672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s-ES" noProof="0" dirty="0">
                <a:solidFill>
                  <a:srgbClr val="002060"/>
                </a:solidFill>
              </a:rPr>
              <a:t>Redacten los pasos y las tareas para identificar lo siguiente:</a:t>
            </a:r>
          </a:p>
          <a:p>
            <a:pPr marL="857250" lvl="1" indent="-457200" eaLnBrk="1" hangingPunct="1">
              <a:defRPr/>
            </a:pPr>
            <a:r>
              <a:rPr lang="es-ES" noProof="0" dirty="0"/>
              <a:t>Quién</a:t>
            </a:r>
          </a:p>
          <a:p>
            <a:pPr marL="857250" lvl="1" indent="-457200" eaLnBrk="1" hangingPunct="1">
              <a:defRPr/>
            </a:pPr>
            <a:r>
              <a:rPr lang="es-ES" noProof="0" dirty="0"/>
              <a:t>Qué</a:t>
            </a:r>
          </a:p>
          <a:p>
            <a:pPr marL="857250" lvl="1" indent="-457200" eaLnBrk="1" hangingPunct="1">
              <a:defRPr/>
            </a:pPr>
            <a:r>
              <a:rPr lang="es-ES" noProof="0" dirty="0"/>
              <a:t>Cuándo</a:t>
            </a:r>
          </a:p>
          <a:p>
            <a:pPr marL="857250" lvl="1" indent="-457200" eaLnBrk="1" hangingPunct="1">
              <a:defRPr/>
            </a:pPr>
            <a:r>
              <a:rPr lang="es-ES" noProof="0" dirty="0"/>
              <a:t>Dónde</a:t>
            </a:r>
          </a:p>
          <a:p>
            <a:pPr marL="857250" lvl="1" indent="-457200" eaLnBrk="1" hangingPunct="1">
              <a:defRPr/>
            </a:pPr>
            <a:r>
              <a:rPr lang="es-ES" noProof="0" dirty="0"/>
              <a:t>Por qué</a:t>
            </a:r>
          </a:p>
          <a:p>
            <a:pPr indent="0" eaLnBrk="1" hangingPunct="1">
              <a:defRPr/>
            </a:pPr>
            <a:endParaRPr lang="es-ES" b="0" noProof="0" dirty="0">
              <a:cs typeface="Arial" charset="0"/>
            </a:endParaRPr>
          </a:p>
          <a:p>
            <a:pPr indent="0" eaLnBrk="1" hangingPunct="1">
              <a:buFont typeface="Arial" charset="0"/>
              <a:buNone/>
              <a:defRPr/>
            </a:pPr>
            <a:endParaRPr lang="es-ES" b="0" noProof="0" dirty="0">
              <a:cs typeface="Arial" charset="0"/>
            </a:endParaRP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La bienvenida</a:t>
            </a:r>
          </a:p>
        </p:txBody>
      </p:sp>
      <p:sp>
        <p:nvSpPr>
          <p:cNvPr id="7170" name="Content Placeholder 2"/>
          <p:cNvSpPr>
            <a:spLocks noGrp="1"/>
          </p:cNvSpPr>
          <p:nvPr>
            <p:ph idx="1"/>
          </p:nvPr>
        </p:nvSpPr>
        <p:spPr>
          <a:xfrm>
            <a:off x="3962400" y="1295400"/>
            <a:ext cx="4343400" cy="3276600"/>
          </a:xfrm>
        </p:spPr>
        <p:txBody>
          <a:bodyPr anchor="ctr"/>
          <a:lstStyle/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s-ES" noProof="0" dirty="0"/>
              <a:t>Agenda</a:t>
            </a:r>
          </a:p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s-ES" noProof="0" dirty="0"/>
              <a:t>Reglas básicas</a:t>
            </a:r>
          </a:p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s-ES" noProof="0" dirty="0"/>
              <a:t>Presentaciones</a:t>
            </a:r>
          </a:p>
        </p:txBody>
      </p:sp>
      <p:pic>
        <p:nvPicPr>
          <p:cNvPr id="7171" name="Picture 1" descr="Apretón de mano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Tema para debate n.º 3: tareas desarrolladas con las metas SMART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672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s-ES" noProof="0" dirty="0"/>
              <a:t> </a:t>
            </a:r>
          </a:p>
          <a:p>
            <a:pPr marL="1143000" lvl="4" indent="0" eaLnBrk="1" hangingPunct="1">
              <a:buFont typeface="Arial" charset="0"/>
              <a:buNone/>
            </a:pPr>
            <a:r>
              <a:rPr lang="es-ES" noProof="0" dirty="0"/>
              <a:t>Observen la meta SMART que redactaron para sus negocios.  Describan los pasos y las tareas necesarias para lograr el objetivo.</a:t>
            </a:r>
          </a:p>
        </p:txBody>
      </p:sp>
      <p:pic>
        <p:nvPicPr>
          <p:cNvPr id="44035" name="Picture 4" descr="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Análisis de Pareto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1143000"/>
            <a:ext cx="8153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spcAft>
                <a:spcPts val="600"/>
              </a:spcAft>
              <a:defRPr/>
            </a:pPr>
            <a:r>
              <a:rPr lang="es-MX" sz="2400" b="1" dirty="0">
                <a:solidFill>
                  <a:srgbClr val="132F5A"/>
                </a:solidFill>
                <a:latin typeface="Helvetica Neue"/>
              </a:rPr>
              <a:t>El 20% de las tareas o del esfuerzo que lleve a cabo una persona contribuirá a lograr el 80% del resultado</a:t>
            </a:r>
          </a:p>
          <a:p>
            <a:pPr marL="914400" lvl="1" indent="-4572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s-MX" sz="2400" dirty="0">
                <a:solidFill>
                  <a:srgbClr val="132F5A"/>
                </a:solidFill>
                <a:latin typeface="Helvetica Neue"/>
              </a:rPr>
              <a:t>Las tareas que contribuyan en mayor medida al logro de los objetivos deben completarse primero</a:t>
            </a:r>
          </a:p>
          <a:p>
            <a:pPr marL="914400" lvl="1" indent="-4572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s-MX" sz="2400" dirty="0">
                <a:solidFill>
                  <a:srgbClr val="132F5A"/>
                </a:solidFill>
                <a:latin typeface="Helvetica Neue"/>
              </a:rPr>
              <a:t>Priorizar las tareas es</a:t>
            </a:r>
            <a:br>
              <a:rPr lang="es-MX" sz="2400" dirty="0">
                <a:solidFill>
                  <a:srgbClr val="132F5A"/>
                </a:solidFill>
                <a:latin typeface="Helvetica Neue"/>
              </a:rPr>
            </a:br>
            <a:r>
              <a:rPr lang="es-MX" sz="2400" dirty="0">
                <a:solidFill>
                  <a:srgbClr val="132F5A"/>
                </a:solidFill>
                <a:latin typeface="Helvetica Neue"/>
              </a:rPr>
              <a:t>extremadamente importante</a:t>
            </a:r>
            <a:br>
              <a:rPr lang="es-MX" sz="2400" dirty="0"/>
            </a:br>
            <a:r>
              <a:rPr lang="es-MX" sz="2400" dirty="0">
                <a:solidFill>
                  <a:srgbClr val="132F5A"/>
                </a:solidFill>
                <a:latin typeface="Helvetica Neue"/>
              </a:rPr>
              <a:t>porque los dueños de</a:t>
            </a:r>
            <a:br>
              <a:rPr lang="es-MX" sz="2400" dirty="0"/>
            </a:br>
            <a:r>
              <a:rPr lang="es-MX" sz="2400" dirty="0">
                <a:solidFill>
                  <a:srgbClr val="132F5A"/>
                </a:solidFill>
                <a:latin typeface="Helvetica Neue"/>
              </a:rPr>
              <a:t>pequeños negocios </a:t>
            </a:r>
            <a:br>
              <a:rPr lang="es-MX" sz="2400" dirty="0">
                <a:solidFill>
                  <a:srgbClr val="132F5A"/>
                </a:solidFill>
                <a:latin typeface="Helvetica Neue"/>
              </a:rPr>
            </a:br>
            <a:r>
              <a:rPr lang="es-MX" sz="2400" dirty="0">
                <a:solidFill>
                  <a:srgbClr val="132F5A"/>
                </a:solidFill>
                <a:latin typeface="Helvetica Neue"/>
              </a:rPr>
              <a:t>generalmente manejan</a:t>
            </a:r>
            <a:br>
              <a:rPr lang="es-MX" sz="2400" dirty="0">
                <a:solidFill>
                  <a:srgbClr val="132F5A"/>
                </a:solidFill>
                <a:latin typeface="Helvetica Neue"/>
              </a:rPr>
            </a:br>
            <a:r>
              <a:rPr lang="es-MX" sz="2400" dirty="0">
                <a:solidFill>
                  <a:srgbClr val="132F5A"/>
                </a:solidFill>
                <a:latin typeface="Helvetica Neue"/>
              </a:rPr>
              <a:t>muchas prioridades al</a:t>
            </a:r>
            <a:br>
              <a:rPr lang="es-MX" sz="2400" dirty="0">
                <a:solidFill>
                  <a:srgbClr val="132F5A"/>
                </a:solidFill>
                <a:latin typeface="Helvetica Neue"/>
              </a:rPr>
            </a:br>
            <a:r>
              <a:rPr lang="es-MX" sz="2400" dirty="0">
                <a:solidFill>
                  <a:srgbClr val="132F5A"/>
                </a:solidFill>
                <a:latin typeface="Helvetica Neue"/>
              </a:rPr>
              <a:t>mismo tiempo</a:t>
            </a:r>
          </a:p>
          <a:p>
            <a:pPr eaLnBrk="0" hangingPunct="0">
              <a:spcBef>
                <a:spcPct val="20000"/>
              </a:spcBef>
              <a:spcAft>
                <a:spcPts val="600"/>
              </a:spcAft>
              <a:defRPr/>
            </a:pPr>
            <a:endParaRPr lang="es-ES" sz="2400" b="1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s-ES" sz="2400" b="1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</p:txBody>
      </p:sp>
      <p:pic>
        <p:nvPicPr>
          <p:cNvPr id="46083" name="Picture 3" descr="C:\Users\ryan aller\Documents\My Dropbox\DRC\FDIC Finals\Development\Unit 7\images\RA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275013"/>
            <a:ext cx="3349625" cy="274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Método ABC</a:t>
            </a:r>
          </a:p>
        </p:txBody>
      </p:sp>
      <p:sp>
        <p:nvSpPr>
          <p:cNvPr id="48130" name="Content Placeholder 2"/>
          <p:cNvSpPr txBox="1">
            <a:spLocks/>
          </p:cNvSpPr>
          <p:nvPr/>
        </p:nvSpPr>
        <p:spPr bwMode="auto">
          <a:xfrm>
            <a:off x="457200" y="1143000"/>
            <a:ext cx="4572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Asignen la letra “A” a las tareas más importantes</a:t>
            </a:r>
          </a:p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Asignen la letra “B” a las tareas menos importantes</a:t>
            </a:r>
          </a:p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Asignen la letra “C” a las tareas de importancia mínima</a:t>
            </a:r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47145" y="868363"/>
            <a:ext cx="2309072" cy="219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2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06717" y="3521075"/>
            <a:ext cx="2307403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Método de Eisenhower</a:t>
            </a:r>
          </a:p>
        </p:txBody>
      </p:sp>
      <p:sp>
        <p:nvSpPr>
          <p:cNvPr id="50178" name="Content Placeholder 2"/>
          <p:cNvSpPr txBox="1">
            <a:spLocks/>
          </p:cNvSpPr>
          <p:nvPr/>
        </p:nvSpPr>
        <p:spPr bwMode="auto">
          <a:xfrm>
            <a:off x="457200" y="1143000"/>
            <a:ext cx="822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</a:pPr>
            <a:endParaRPr lang="en-US" sz="3000" b="1" dirty="0">
              <a:solidFill>
                <a:srgbClr val="132F5A"/>
              </a:solidFill>
              <a:latin typeface="Helvetica Neue"/>
              <a:ea typeface="Geneva"/>
              <a:cs typeface="Helvetica Neue"/>
            </a:endParaRPr>
          </a:p>
        </p:txBody>
      </p:sp>
      <p:pic>
        <p:nvPicPr>
          <p:cNvPr id="50179" name="Picture 5" descr="C:\Users\ryan aller\Documents\My Dropbox\DRC\FDIC Finals\Development\Unit 7\images\EisenhowerMetho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2625" y="990600"/>
            <a:ext cx="523875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Método POSEC</a:t>
            </a:r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14575" y="1452291"/>
            <a:ext cx="4514850" cy="395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Administración del tiempo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1447800"/>
            <a:ext cx="822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eaLnBrk="0" hangingPunct="0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sz="3000" b="1" dirty="0">
                <a:solidFill>
                  <a:srgbClr val="132F5A"/>
                </a:solidFill>
                <a:latin typeface="Helvetica Neue"/>
              </a:rPr>
              <a:t>Para la siguiente semana laboral:</a:t>
            </a:r>
          </a:p>
          <a:p>
            <a:pPr marL="971550" lvl="1" indent="-51435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Prioricen las tareas de la lista</a:t>
            </a:r>
          </a:p>
          <a:p>
            <a:pPr marL="971550" lvl="1" indent="-51435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Asignen el tiempo suficiente para llevar a cabo cada tarea</a:t>
            </a:r>
          </a:p>
          <a:p>
            <a:pPr marL="971550" lvl="1" indent="-51435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No se olviden de las funciones permanentes que son importantes para el negocio</a:t>
            </a:r>
          </a:p>
          <a:p>
            <a:pPr marL="0" lvl="1" eaLnBrk="0" hangingPunct="0">
              <a:spcBef>
                <a:spcPct val="20000"/>
              </a:spcBef>
              <a:spcAft>
                <a:spcPts val="600"/>
              </a:spcAft>
              <a:defRPr/>
            </a:pPr>
            <a:r>
              <a:rPr lang="es-ES" sz="3000" b="1" dirty="0">
                <a:solidFill>
                  <a:srgbClr val="132F5A"/>
                </a:solidFill>
                <a:latin typeface="Helvetica Neue"/>
              </a:rPr>
              <a:t>Seleccionen una herramienta para planificar el tiempo diario y semanal</a:t>
            </a:r>
          </a:p>
          <a:p>
            <a:pPr eaLnBrk="0" hangingPunct="0">
              <a:spcBef>
                <a:spcPct val="20000"/>
              </a:spcBef>
              <a:spcAft>
                <a:spcPts val="600"/>
              </a:spcAft>
              <a:defRPr/>
            </a:pPr>
            <a:endParaRPr lang="es-ES" sz="3000" b="1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Un análisis más detallado sobre la asignación de tiempo del plan de administración del tiempo</a:t>
            </a:r>
          </a:p>
        </p:txBody>
      </p:sp>
      <p:sp>
        <p:nvSpPr>
          <p:cNvPr id="56322" name="Content Placeholder 2"/>
          <p:cNvSpPr txBox="1">
            <a:spLocks/>
          </p:cNvSpPr>
          <p:nvPr/>
        </p:nvSpPr>
        <p:spPr bwMode="auto">
          <a:xfrm>
            <a:off x="457200" y="2438400"/>
            <a:ext cx="8229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eaLnBrk="0" hangingPunct="0">
              <a:spcBef>
                <a:spcPct val="20000"/>
              </a:spcBef>
              <a:spcAft>
                <a:spcPts val="600"/>
              </a:spcAft>
            </a:pPr>
            <a:r>
              <a:rPr lang="es-ES" sz="3000" b="1" dirty="0">
                <a:solidFill>
                  <a:srgbClr val="132F5A"/>
                </a:solidFill>
                <a:latin typeface="Helvetica Neue"/>
              </a:rPr>
              <a:t>Consejos para priorizar las tareas</a:t>
            </a:r>
          </a:p>
          <a:p>
            <a:pPr marL="971550" lvl="1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Sepan cuántas horas trabajan en el día</a:t>
            </a:r>
          </a:p>
          <a:p>
            <a:pPr marL="971550" lvl="1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Asignen solo el 75 por ciento de las horas de trabajo disponibles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Implementación del plan</a:t>
            </a:r>
          </a:p>
        </p:txBody>
      </p:sp>
      <p:sp>
        <p:nvSpPr>
          <p:cNvPr id="58370" name="Content Placeholder 2"/>
          <p:cNvSpPr txBox="1">
            <a:spLocks/>
          </p:cNvSpPr>
          <p:nvPr/>
        </p:nvSpPr>
        <p:spPr bwMode="auto">
          <a:xfrm>
            <a:off x="457200" y="1295400"/>
            <a:ext cx="8686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eaLnBrk="0" hangingPunct="0">
              <a:spcBef>
                <a:spcPct val="20000"/>
              </a:spcBef>
              <a:spcAft>
                <a:spcPts val="600"/>
              </a:spcAft>
            </a:pPr>
            <a:r>
              <a:rPr lang="es-ES" sz="3000" b="1" dirty="0">
                <a:solidFill>
                  <a:srgbClr val="132F5A"/>
                </a:solidFill>
                <a:latin typeface="Helvetica Neue"/>
              </a:rPr>
              <a:t>Consejos para priorizar las tareas</a:t>
            </a:r>
          </a:p>
          <a:p>
            <a:pPr marL="971550" lvl="1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Usen temporizadores o alarmas para controlar el tiempo de cada tarea</a:t>
            </a:r>
          </a:p>
          <a:p>
            <a:pPr marL="971550" lvl="1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Trabajen en las tareas de mayor prioridad PRIMERO</a:t>
            </a:r>
          </a:p>
          <a:p>
            <a:pPr marL="971550" lvl="1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Tómense tiempo para administrar el negocio</a:t>
            </a:r>
          </a:p>
          <a:p>
            <a:pPr marL="971550" lvl="1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Tomen descansos</a:t>
            </a:r>
          </a:p>
          <a:p>
            <a:pPr marL="971550" lvl="1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Reserven algo de tiempo para priorizar las tareas de la semana siguiente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Asignación de tareas y delegación de funciones y responsabilidades</a:t>
            </a:r>
          </a:p>
        </p:txBody>
      </p:sp>
      <p:sp>
        <p:nvSpPr>
          <p:cNvPr id="60418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endParaRPr lang="es-ES" sz="3000" b="1" dirty="0">
              <a:solidFill>
                <a:srgbClr val="132F5A"/>
              </a:solidFill>
              <a:latin typeface="Helvetica Neue"/>
              <a:ea typeface="Geneva"/>
              <a:cs typeface="Helvetica Neue"/>
            </a:endParaRPr>
          </a:p>
          <a:p>
            <a:pPr marL="514350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¿Qué otra persona puede llevar a cabo una o algunas de las tareas del plan de esta semana?</a:t>
            </a:r>
          </a:p>
          <a:p>
            <a:pPr marL="514350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¿Soy la única persona que puede hacer esto?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Tema para debate n.º 4: delegación de tareas</a:t>
            </a:r>
          </a:p>
        </p:txBody>
      </p:sp>
      <p:sp>
        <p:nvSpPr>
          <p:cNvPr id="62466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2672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s-ES" noProof="0" dirty="0">
              <a:ea typeface="Geneva"/>
              <a:cs typeface="Arial" charset="0"/>
            </a:endParaRPr>
          </a:p>
          <a:p>
            <a:pPr eaLnBrk="1" hangingPunct="1">
              <a:buFont typeface="Arial" charset="0"/>
              <a:buChar char="•"/>
            </a:pPr>
            <a:endParaRPr lang="es-ES" noProof="0" dirty="0">
              <a:ea typeface="Geneva"/>
              <a:cs typeface="Arial" charset="0"/>
            </a:endParaRPr>
          </a:p>
          <a:p>
            <a:pPr marL="1828800" lvl="3" indent="-514350" eaLnBrk="1" hangingPunct="1">
              <a:buFont typeface="Arial" charset="0"/>
              <a:buNone/>
            </a:pPr>
            <a:r>
              <a:rPr lang="es-ES" sz="3000" b="0" noProof="0" dirty="0"/>
              <a:t>¿A quién pueden delegar tareas?</a:t>
            </a:r>
          </a:p>
        </p:txBody>
      </p:sp>
      <p:pic>
        <p:nvPicPr>
          <p:cNvPr id="62467" name="Picture 4" descr="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Objetivos</a:t>
            </a:r>
          </a:p>
        </p:txBody>
      </p:sp>
      <p:sp>
        <p:nvSpPr>
          <p:cNvPr id="9218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267200"/>
          </a:xfrm>
        </p:spPr>
        <p:txBody>
          <a:bodyPr/>
          <a:lstStyle/>
          <a:p>
            <a:pPr marL="0" indent="0" eaLnBrk="1" hangingPunct="1">
              <a:spcAft>
                <a:spcPts val="1800"/>
              </a:spcAft>
              <a:buFont typeface="Arial" charset="0"/>
              <a:buNone/>
            </a:pPr>
            <a:r>
              <a:rPr lang="es-ES" noProof="0" dirty="0"/>
              <a:t>Una vez que finalicen esta capacitación:</a:t>
            </a:r>
          </a:p>
          <a:p>
            <a:pPr lvl="1"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400" noProof="0" dirty="0"/>
              <a:t>Podrán explicar el concepto de administración del tiempo y el motivo por el que es importante para los pequeños negocios</a:t>
            </a:r>
          </a:p>
          <a:p>
            <a:pPr lvl="1">
              <a:buFont typeface="Arial" charset="0"/>
              <a:buChar char="•"/>
            </a:pPr>
            <a:r>
              <a:rPr lang="es-ES" sz="2400" noProof="0" dirty="0"/>
              <a:t>Podrán explicar algunas de las prácticas de administración del tiempo utilizadas normalmente, por ejemplo: </a:t>
            </a:r>
          </a:p>
          <a:p>
            <a:pPr lvl="2"/>
            <a:r>
              <a:rPr lang="es-ES" sz="2000" b="0" noProof="0" dirty="0"/>
              <a:t>El análisis de Pareto</a:t>
            </a:r>
          </a:p>
          <a:p>
            <a:pPr lvl="2"/>
            <a:r>
              <a:rPr lang="es-ES" sz="2000" b="0" noProof="0" dirty="0"/>
              <a:t>El método ABC; el método de Eisenhower</a:t>
            </a:r>
          </a:p>
          <a:p>
            <a:pPr lvl="2"/>
            <a:r>
              <a:rPr lang="es-ES" sz="2000" b="0" noProof="0" dirty="0"/>
              <a:t>El método POSEC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14819" y="1622425"/>
            <a:ext cx="4714362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Revisión y actualización del plan de administración del tiempo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Soluciones para distracciones y obstáculos comunes</a:t>
            </a:r>
          </a:p>
        </p:txBody>
      </p:sp>
      <p:sp>
        <p:nvSpPr>
          <p:cNvPr id="66562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3000" b="1" dirty="0">
                <a:solidFill>
                  <a:srgbClr val="132F5A"/>
                </a:solidFill>
                <a:latin typeface="Helvetica Neue"/>
              </a:rPr>
              <a:t>Personas</a:t>
            </a:r>
          </a:p>
          <a:p>
            <a:pPr marL="971550" lvl="1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Visitas personales</a:t>
            </a:r>
          </a:p>
          <a:p>
            <a:pPr marL="971550" lvl="1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Llamadas telefónicas</a:t>
            </a:r>
          </a:p>
          <a:p>
            <a:pPr marL="971550" lvl="1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Reuniones</a:t>
            </a:r>
          </a:p>
          <a:p>
            <a:pPr marL="514350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3000" b="1" dirty="0">
                <a:solidFill>
                  <a:srgbClr val="132F5A"/>
                </a:solidFill>
                <a:latin typeface="Helvetica Neue"/>
              </a:rPr>
              <a:t>Correo electrónico</a:t>
            </a:r>
          </a:p>
          <a:p>
            <a:pPr marL="514350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3000" b="1" dirty="0">
                <a:solidFill>
                  <a:srgbClr val="132F5A"/>
                </a:solidFill>
                <a:latin typeface="Helvetica Neue"/>
              </a:rPr>
              <a:t>Entorno laboral</a:t>
            </a:r>
          </a:p>
          <a:p>
            <a:pPr marL="514350" indent="-51435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3000" b="1" dirty="0">
                <a:solidFill>
                  <a:srgbClr val="132F5A"/>
                </a:solidFill>
                <a:latin typeface="Helvetica Neue"/>
              </a:rPr>
              <a:t>Distracciones personales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Cuatro puntos clave para recordar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458200" cy="1752600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endParaRPr lang="es-ES" noProof="0" dirty="0">
              <a:ea typeface="Geneva"/>
              <a:cs typeface="Arial" charset="0"/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s-ES" sz="2800" b="0" noProof="0" dirty="0"/>
              <a:t>Los cinco elementos clave de un buen plan de administración del tiempo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s-ES" sz="2800" b="0" noProof="0" dirty="0"/>
              <a:t>Usen </a:t>
            </a:r>
            <a:r>
              <a:rPr lang="es-ES" sz="2800" b="0" dirty="0"/>
              <a:t>meta</a:t>
            </a:r>
            <a:r>
              <a:rPr lang="es-ES" sz="2800" b="0" noProof="0" dirty="0"/>
              <a:t>s que sigan el formato SMART e incluyan pasos y tareas para establecer un enfoque claro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s-ES" sz="2800" b="0" noProof="0" dirty="0"/>
              <a:t>Las cuatro maneras de priorizar las metas para preparar el plan de administración del tiempo</a:t>
            </a:r>
          </a:p>
          <a:p>
            <a:pPr marL="514350" indent="-514350" eaLnBrk="1" hangingPunct="1">
              <a:buFont typeface="Arial" pitchFamily="34" charset="0"/>
              <a:buAutoNum type="arabicPeriod"/>
              <a:defRPr/>
            </a:pPr>
            <a:r>
              <a:rPr lang="es-ES" sz="2800" b="0" noProof="0" dirty="0"/>
              <a:t>Actualicen los planes de administración del tiempo de forma diaria y semanal</a:t>
            </a:r>
          </a:p>
          <a:p>
            <a:pPr eaLnBrk="1" hangingPunct="1">
              <a:buFont typeface="Arial" pitchFamily="34" charset="0"/>
              <a:buNone/>
              <a:defRPr/>
            </a:pPr>
            <a:endParaRPr lang="es-ES" noProof="0" dirty="0">
              <a:ea typeface="Geneva"/>
              <a:cs typeface="Arial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Resumen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267200"/>
          </a:xfrm>
        </p:spPr>
        <p:txBody>
          <a:bodyPr/>
          <a:lstStyle/>
          <a:p>
            <a:pPr indent="-338138">
              <a:defRPr/>
            </a:pPr>
            <a:endParaRPr lang="es-ES" noProof="0" dirty="0"/>
          </a:p>
          <a:p>
            <a:pPr indent="-338138">
              <a:defRPr/>
            </a:pPr>
            <a:r>
              <a:rPr lang="es-ES" noProof="0" dirty="0"/>
              <a:t>¿Qué preguntas finales tienen?</a:t>
            </a:r>
          </a:p>
          <a:p>
            <a:pPr indent="-338138">
              <a:defRPr/>
            </a:pPr>
            <a:endParaRPr lang="es-ES" noProof="0" dirty="0"/>
          </a:p>
          <a:p>
            <a:pPr indent="-338138">
              <a:defRPr/>
            </a:pPr>
            <a:r>
              <a:rPr lang="es-ES" noProof="0" dirty="0"/>
              <a:t>¿Qué aprendieron?</a:t>
            </a:r>
          </a:p>
          <a:p>
            <a:pPr indent="-338138">
              <a:defRPr/>
            </a:pPr>
            <a:endParaRPr lang="es-ES" noProof="0" dirty="0"/>
          </a:p>
          <a:p>
            <a:pPr indent="-338138">
              <a:defRPr/>
            </a:pPr>
            <a:r>
              <a:rPr lang="es-ES" noProof="0" dirty="0"/>
              <a:t>¿Cómo calificarían la capacitación?</a:t>
            </a:r>
          </a:p>
          <a:p>
            <a:pPr eaLnBrk="1" hangingPunct="1">
              <a:defRPr/>
            </a:pPr>
            <a:endParaRPr lang="es-ES" noProof="0" dirty="0">
              <a:ea typeface="Geneva" pitchFamily="34" charset="0"/>
              <a:cs typeface="Arial" pitchFamily="34" charset="0"/>
            </a:endParaRPr>
          </a:p>
        </p:txBody>
      </p:sp>
      <p:pic>
        <p:nvPicPr>
          <p:cNvPr id="70659" name="Picture 7" descr="Portapapeles y lápiz"/>
          <p:cNvPicPr>
            <a:picLocks noChangeAspect="1" noChangeArrowheads="1"/>
          </p:cNvPicPr>
          <p:nvPr/>
        </p:nvPicPr>
        <p:blipFill>
          <a:blip r:embed="rId3" cstate="print"/>
          <a:srcRect t="22000"/>
          <a:stretch>
            <a:fillRect/>
          </a:stretch>
        </p:blipFill>
        <p:spPr bwMode="auto">
          <a:xfrm>
            <a:off x="6705600" y="4572000"/>
            <a:ext cx="20637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Conclusión</a:t>
            </a:r>
          </a:p>
        </p:txBody>
      </p:sp>
      <p:sp>
        <p:nvSpPr>
          <p:cNvPr id="72706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382000" cy="42672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s-ES" noProof="0" dirty="0"/>
              <a:t>A través de esta capacitación, aprendieron sobre lo siguiente:</a:t>
            </a:r>
          </a:p>
          <a:p>
            <a:pPr lvl="1"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noProof="0" dirty="0"/>
              <a:t>El concepto de administración del tiempo y el motivo por el que es importante para los pequeños negocios</a:t>
            </a:r>
          </a:p>
          <a:p>
            <a:pPr lvl="1">
              <a:buFont typeface="Arial" charset="0"/>
              <a:buChar char="•"/>
            </a:pPr>
            <a:r>
              <a:rPr lang="es-ES" noProof="0" dirty="0"/>
              <a:t>Algunas prácticas que comúnmente se usan para la administración del tiempo, como: El análisis de Pareto, el método ABC, el método de Eisenhower y el método POSEC</a:t>
            </a:r>
          </a:p>
          <a:p>
            <a:pPr lvl="1">
              <a:buFont typeface="Arial" charset="0"/>
              <a:buChar char="•"/>
            </a:pPr>
            <a:endParaRPr lang="es-ES" noProof="0" dirty="0">
              <a:ea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4" descr="question_mar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286000"/>
            <a:ext cx="4953000" cy="391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 dirty="0"/>
              <a:t>Formulario de conocimientos</a:t>
            </a: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685800" y="1524000"/>
            <a:ext cx="7391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None/>
            </a:pPr>
            <a:r>
              <a:rPr lang="es-ES" sz="3000" b="1" dirty="0">
                <a:solidFill>
                  <a:srgbClr val="132F5A"/>
                </a:solidFill>
                <a:latin typeface="Helvetica Neue"/>
              </a:rPr>
              <a:t>¿Qué saben o qué quieren aprender sobre la administración del tiempo</a:t>
            </a:r>
            <a:r>
              <a:rPr lang="en-US" sz="3000" b="1" dirty="0">
                <a:solidFill>
                  <a:srgbClr val="132F5A"/>
                </a:solidFill>
                <a:latin typeface="Helvetica Neue"/>
              </a:rPr>
              <a:t>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Administración del tiempo:</a:t>
            </a:r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800" b="0" noProof="0" dirty="0"/>
              <a:t>Priorización sistemática de tareas y exigencias paralelas para completar las tareas más importantes dentro de un cierto plazo</a:t>
            </a:r>
          </a:p>
          <a:p>
            <a:pPr>
              <a:buFont typeface="Arial" charset="0"/>
              <a:buChar char="•"/>
            </a:pPr>
            <a:r>
              <a:rPr lang="es-ES" sz="2800" b="0" noProof="0" dirty="0"/>
              <a:t>El objetivo es reducir las distracciones para poder cumplir con más tareas y exigencias</a:t>
            </a:r>
          </a:p>
          <a:p>
            <a:pPr>
              <a:buFont typeface="Arial" charset="0"/>
              <a:buChar char="•"/>
            </a:pPr>
            <a:endParaRPr lang="es-ES" noProof="0" dirty="0">
              <a:ea typeface="Helvetica Neue"/>
            </a:endParaRPr>
          </a:p>
          <a:p>
            <a:pPr>
              <a:buFont typeface="Arial" charset="0"/>
              <a:buChar char="•"/>
            </a:pPr>
            <a:endParaRPr lang="es-ES" noProof="0" dirty="0">
              <a:ea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Importancia de la administración del tiempo para pequeños negocios</a:t>
            </a:r>
          </a:p>
        </p:txBody>
      </p:sp>
      <p:sp>
        <p:nvSpPr>
          <p:cNvPr id="15362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Una administración del tiempo deficiente les puede costar dinero</a:t>
            </a:r>
          </a:p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Es posible maximizar la cantidad de horas del día laboral</a:t>
            </a:r>
          </a:p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Permite trabajar con más inteligencia y menos esfuerzo dentro de las limitaciones del tiempo del día laboral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9" descr="C:\Users\ryan aller\Documents\My Dropbox\DRC\FDIC Finals\Development\Unit 7\images\RA2b1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419350"/>
            <a:ext cx="38004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Beneficios de la administración del tiempo para pequeños negocios</a:t>
            </a:r>
          </a:p>
        </p:txBody>
      </p:sp>
      <p:pic>
        <p:nvPicPr>
          <p:cNvPr id="8206" name="Picture 14" descr="C:\Users\ryan aller\Documents\My Dropbox\DRC\FDIC Finals\Development\Unit 7\images\RA2b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2419350"/>
            <a:ext cx="38004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7" name="Picture 15" descr="C:\Users\ryan aller\Documents\My Dropbox\DRC\FDIC Finals\Development\Unit 7\images\RA2b3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2419350"/>
            <a:ext cx="38004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8" name="Picture 16" descr="C:\Users\ryan aller\Documents\My Dropbox\DRC\FDIC Finals\Development\Unit 7\images\RA2b3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05400" y="2419350"/>
            <a:ext cx="38004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9" name="Picture 17" descr="C:\Users\ryan aller\Documents\My Dropbox\DRC\FDIC Finals\Development\Unit 7\images\RA2b4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05400" y="2419350"/>
            <a:ext cx="38004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0" name="Picture 18" descr="C:\Users\ryan aller\Documents\My Dropbox\DRC\FDIC Finals\Development\Unit 7\images\RA2b4b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05400" y="2419350"/>
            <a:ext cx="38004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6" name="Content Placeholder 2"/>
          <p:cNvSpPr txBox="1">
            <a:spLocks/>
          </p:cNvSpPr>
          <p:nvPr/>
        </p:nvSpPr>
        <p:spPr bwMode="auto">
          <a:xfrm>
            <a:off x="457200" y="1600200"/>
            <a:ext cx="7086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El aumento de actividad comercial equivale al aumento </a:t>
            </a:r>
            <a:br>
              <a:rPr lang="es-ES" sz="2800" dirty="0">
                <a:solidFill>
                  <a:srgbClr val="132F5A"/>
                </a:solidFill>
                <a:latin typeface="Helvetica Neue"/>
              </a:rPr>
            </a:br>
            <a:r>
              <a:rPr lang="es-ES" sz="2800" dirty="0">
                <a:solidFill>
                  <a:srgbClr val="132F5A"/>
                </a:solidFill>
                <a:latin typeface="Helvetica Neue"/>
              </a:rPr>
              <a:t>de ingresos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489857" y="3124200"/>
            <a:ext cx="55626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Mayor enfoque</a:t>
            </a: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489857" y="3762375"/>
            <a:ext cx="50292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Mejor organización</a:t>
            </a:r>
          </a:p>
        </p:txBody>
      </p: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489857" y="4430486"/>
            <a:ext cx="441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Reducción del estrés</a:t>
            </a:r>
          </a:p>
        </p:txBody>
      </p:sp>
      <p:sp>
        <p:nvSpPr>
          <p:cNvPr id="28" name="Content Placeholder 2"/>
          <p:cNvSpPr txBox="1">
            <a:spLocks/>
          </p:cNvSpPr>
          <p:nvPr/>
        </p:nvSpPr>
        <p:spPr bwMode="auto">
          <a:xfrm>
            <a:off x="457200" y="5181600"/>
            <a:ext cx="4876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s-ES" sz="2800" dirty="0">
                <a:solidFill>
                  <a:srgbClr val="132F5A"/>
                </a:solidFill>
                <a:latin typeface="Helvetica Neue"/>
              </a:rPr>
              <a:t>Más tiempo para la familia</a:t>
            </a:r>
            <a:br>
              <a:rPr dirty="0"/>
            </a:br>
            <a:r>
              <a:rPr lang="en-US" sz="2800" dirty="0">
                <a:solidFill>
                  <a:srgbClr val="132F5A"/>
                </a:solidFill>
                <a:latin typeface="Helvetica Neue"/>
              </a:rPr>
              <a:t>y los amigos</a:t>
            </a:r>
          </a:p>
        </p:txBody>
      </p:sp>
      <p:pic>
        <p:nvPicPr>
          <p:cNvPr id="8212" name="Picture 20" descr="C:\Users\ryan aller\Documents\My Dropbox\DRC\FDIC Finals\Development\Unit 7\images\RA2b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05400" y="2419350"/>
            <a:ext cx="38004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noProof="0"/>
              <a:t>Tema para debate </a:t>
            </a:r>
            <a:r>
              <a:rPr lang="es-ES" noProof="0" dirty="0"/>
              <a:t>n.º 1: beneficios de la administración del tiempo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1828800" y="1524000"/>
            <a:ext cx="6858000" cy="42672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s-ES" noProof="0" dirty="0">
              <a:ea typeface="Helvetica Neue"/>
            </a:endParaRPr>
          </a:p>
          <a:p>
            <a:pPr marL="457200" lvl="1" indent="0" eaLnBrk="1" hangingPunct="1">
              <a:buFont typeface="Arial" charset="0"/>
              <a:buNone/>
            </a:pPr>
            <a:r>
              <a:rPr lang="es-ES" noProof="0" dirty="0"/>
              <a:t>Describan los beneficios que les brindaría la administración del tiempo.</a:t>
            </a:r>
          </a:p>
          <a:p>
            <a:pPr eaLnBrk="1" hangingPunct="1">
              <a:buFont typeface="Arial" charset="0"/>
              <a:buNone/>
            </a:pPr>
            <a:endParaRPr lang="es-ES" noProof="0" dirty="0">
              <a:ea typeface="Geneva"/>
              <a:cs typeface="Arial" charset="0"/>
            </a:endParaRPr>
          </a:p>
          <a:p>
            <a:pPr marL="1828800" lvl="3" indent="-514350" eaLnBrk="1" hangingPunct="1">
              <a:buFont typeface="Calibri" pitchFamily="34" charset="0"/>
              <a:buAutoNum type="arabicPeriod"/>
            </a:pPr>
            <a:endParaRPr lang="es-ES" b="0" noProof="0" dirty="0">
              <a:cs typeface="Arial" charset="0"/>
            </a:endParaRPr>
          </a:p>
          <a:p>
            <a:pPr marL="1828800" lvl="3" indent="-514350" eaLnBrk="1" hangingPunct="1">
              <a:buFont typeface="Calibri" pitchFamily="34" charset="0"/>
              <a:buAutoNum type="arabicPeriod"/>
            </a:pPr>
            <a:endParaRPr lang="es-ES" b="0" noProof="0" dirty="0">
              <a:cs typeface="Arial" charset="0"/>
            </a:endParaRPr>
          </a:p>
        </p:txBody>
      </p:sp>
      <p:pic>
        <p:nvPicPr>
          <p:cNvPr id="19459" name="Picture 4" descr="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noProof="0" dirty="0"/>
              <a:t>Plan de administración del tiempo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1143000"/>
            <a:ext cx="822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s-ES" sz="3000" b="1" dirty="0">
              <a:solidFill>
                <a:srgbClr val="132F5A"/>
              </a:solidFill>
              <a:latin typeface="Helvetica Neue"/>
              <a:ea typeface="Geneva" pitchFamily="-110" charset="-128"/>
              <a:cs typeface="Helvetica Neue"/>
            </a:endParaRPr>
          </a:p>
          <a:p>
            <a:pPr ea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b="1" dirty="0">
                <a:solidFill>
                  <a:srgbClr val="132F5A"/>
                </a:solidFill>
                <a:latin typeface="Helvetica Neue"/>
              </a:rPr>
              <a:t>Una guía escrita de las tareas priorizadas que deben llevarse a cabo de forma diaria, semanal y mensual para lograr los objetivos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 - &amp;quot;Welcome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Purpose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Objectives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Objectives&amp;quot;&quot;/&gt;&lt;property id=&quot;20307&quot; value=&quot;298&quot;/&gt;&lt;/object&gt;&lt;object type=&quot;3&quot; unique_id=&quot;10009&quot;&gt;&lt;property id=&quot;20148&quot; value=&quot;5&quot;/&gt;&lt;property id=&quot;20300&quot; value=&quot;Slide 6 - &amp;quot;Pre-Test&amp;quot;&quot;/&gt;&lt;property id=&quot;20307&quot; value=&quot;260&quot;/&gt;&lt;/object&gt;&lt;object type=&quot;3&quot; unique_id=&quot;10010&quot;&gt;&lt;property id=&quot;20148&quot; value=&quot;5&quot;/&gt;&lt;property id=&quot;20300&quot; value=&quot;Slide 7 - &amp;quot;Banks Defined&amp;quot;&quot;/&gt;&lt;property id=&quot;20307&quot; value=&quot;261&quot;/&gt;&lt;/object&gt;&lt;object type=&quot;3&quot; unique_id=&quot;10011&quot;&gt;&lt;property id=&quot;20148&quot; value=&quot;5&quot;/&gt;&lt;property id=&quot;20300&quot; value=&quot;Slide 8 - &amp;quot;Banks Defined&amp;quot;&quot;/&gt;&lt;property id=&quot;20307&quot; value=&quot;299&quot;/&gt;&lt;/object&gt;&lt;object type=&quot;3&quot; unique_id=&quot;10012&quot;&gt;&lt;property id=&quot;20148&quot; value=&quot;5&quot;/&gt;&lt;property id=&quot;20300&quot; value=&quot;Slide 9 - &amp;quot;Reasons to Keep Money in a Bank&amp;quot;&quot;/&gt;&lt;property id=&quot;20307&quot; value=&quot;266&quot;/&gt;&lt;/object&gt;&lt;object type=&quot;3&quot; unique_id=&quot;10013&quot;&gt;&lt;property id=&quot;20148&quot; value=&quot;5&quot;/&gt;&lt;property id=&quot;20300&quot; value=&quot;Slide 10 - &amp;quot;Insured Depository Financial Institutions&amp;quot;&quot;/&gt;&lt;property id=&quot;20307&quot; value=&quot;267&quot;/&gt;&lt;/object&gt;&lt;object type=&quot;3&quot; unique_id=&quot;10014&quot;&gt;&lt;property id=&quot;20148&quot; value=&quot;5&quot;/&gt;&lt;property id=&quot;20300&quot; value=&quot;Slide 11 - &amp;quot;Insured Depository Financial Institutions&amp;quot;&quot;/&gt;&lt;property id=&quot;20307&quot; value=&quot;300&quot;/&gt;&lt;/object&gt;&lt;object type=&quot;3&quot; unique_id=&quot;10015&quot;&gt;&lt;property id=&quot;20148&quot; value=&quot;5&quot;/&gt;&lt;property id=&quot;20300&quot; value=&quot;Slide 12 - &amp;quot;Opening &amp;amp; Maintaining a Bank Account&amp;quot;&quot;/&gt;&lt;property id=&quot;20307&quot; value=&quot;268&quot;/&gt;&lt;/object&gt;&lt;object type=&quot;3&quot; unique_id=&quot;10016&quot;&gt;&lt;property id=&quot;20148&quot; value=&quot;5&quot;/&gt;&lt;property id=&quot;20300&quot; value=&quot;Slide 13 - &amp;quot;Opening a Bank Account&amp;quot;&quot;/&gt;&lt;property id=&quot;20307&quot; value=&quot;269&quot;/&gt;&lt;/object&gt;&lt;object type=&quot;3&quot; unique_id=&quot;10017&quot;&gt;&lt;property id=&quot;20148&quot; value=&quot;5&quot;/&gt;&lt;property id=&quot;20300&quot; value=&quot;Slide 14 - &amp;quot;Opening a Bank Account&amp;quot;&quot;/&gt;&lt;property id=&quot;20307&quot; value=&quot;301&quot;/&gt;&lt;/object&gt;&lt;object type=&quot;3&quot; unique_id=&quot;10018&quot;&gt;&lt;property id=&quot;20148&quot; value=&quot;5&quot;/&gt;&lt;property id=&quot;20300&quot; value=&quot;Slide 15 - &amp;quot;Deposit&amp;quot;&quot;/&gt;&lt;property id=&quot;20307&quot; value=&quot;270&quot;/&gt;&lt;/object&gt;&lt;object type=&quot;3&quot; unique_id=&quot;10019&quot;&gt;&lt;property id=&quot;20148&quot; value=&quot;5&quot;/&gt;&lt;property id=&quot;20300&quot; value=&quot;Slide 16 - &amp;quot;Deposit&amp;quot;&quot;/&gt;&lt;property id=&quot;20307&quot; value=&quot;302&quot;/&gt;&lt;/object&gt;&lt;object type=&quot;3&quot; unique_id=&quot;10020&quot;&gt;&lt;property id=&quot;20148&quot; value=&quot;5&quot;/&gt;&lt;property id=&quot;20300&quot; value=&quot;Slide 17 - &amp;quot;Balance&amp;quot;&quot;/&gt;&lt;property id=&quot;20307&quot; value=&quot;271&quot;/&gt;&lt;/object&gt;&lt;object type=&quot;3&quot; unique_id=&quot;10021&quot;&gt;&lt;property id=&quot;20148&quot; value=&quot;5&quot;/&gt;&lt;property id=&quot;20300&quot; value=&quot;Slide 18 - &amp;quot;Withdrawal&amp;quot;&quot;/&gt;&lt;property id=&quot;20307&quot; value=&quot;272&quot;/&gt;&lt;/object&gt;&lt;object type=&quot;3&quot; unique_id=&quot;10022&quot;&gt;&lt;property id=&quot;20148&quot; value=&quot;5&quot;/&gt;&lt;property id=&quot;20300&quot; value=&quot;Slide 19 - &amp;quot;Balance After Withdrawal&amp;quot;&quot;/&gt;&lt;property id=&quot;20307&quot; value=&quot;273&quot;/&gt;&lt;/object&gt;&lt;object type=&quot;3&quot; unique_id=&quot;10023&quot;&gt;&lt;property id=&quot;20148&quot; value=&quot;5&quot;/&gt;&lt;property id=&quot;20300&quot; value=&quot;Slide 20 - &amp;quot;Fees&amp;quot;&quot;/&gt;&lt;property id=&quot;20307&quot; value=&quot;274&quot;/&gt;&lt;/object&gt;&lt;object type=&quot;3&quot; unique_id=&quot;10024&quot;&gt;&lt;property id=&quot;20148&quot; value=&quot;5&quot;/&gt;&lt;property id=&quot;20300&quot; value=&quot;Slide 21 - &amp;quot;Balance After Fees Charged&amp;quot;&quot;/&gt;&lt;property id=&quot;20307&quot; value=&quot;275&quot;/&gt;&lt;/object&gt;&lt;object type=&quot;3&quot; unique_id=&quot;10025&quot;&gt;&lt;property id=&quot;20148&quot; value=&quot;5&quot;/&gt;&lt;property id=&quot;20300&quot; value=&quot;Slide 22 - &amp;quot;Bank vs. Check-Cashing Services&amp;quot;&quot;/&gt;&lt;property id=&quot;20307&quot; value=&quot;276&quot;/&gt;&lt;/object&gt;&lt;object type=&quot;3&quot; unique_id=&quot;10026&quot;&gt;&lt;property id=&quot;20148&quot; value=&quot;5&quot;/&gt;&lt;property id=&quot;20300&quot; value=&quot;Slide 23 - &amp;quot;Additional Benefits of a Bank&amp;quot;&quot;/&gt;&lt;property id=&quot;20307&quot; value=&quot;277&quot;/&gt;&lt;/object&gt;&lt;object type=&quot;3&quot; unique_id=&quot;10027&quot;&gt;&lt;property id=&quot;20148&quot; value=&quot;5&quot;/&gt;&lt;property id=&quot;20300&quot; value=&quot;Slide 24 - &amp;quot;Additional Benefits of a Bank&amp;quot;&quot;/&gt;&lt;property id=&quot;20307&quot; value=&quot;303&quot;/&gt;&lt;/object&gt;&lt;object type=&quot;3&quot; unique_id=&quot;10028&quot;&gt;&lt;property id=&quot;20148&quot; value=&quot;5&quot;/&gt;&lt;property id=&quot;20300&quot; value=&quot;Slide 25 - &amp;quot;Additional Benefits of a Bank&amp;quot;&quot;/&gt;&lt;property id=&quot;20307&quot; value=&quot;304&quot;/&gt;&lt;/object&gt;&lt;object type=&quot;3&quot; unique_id=&quot;10029&quot;&gt;&lt;property id=&quot;20148&quot; value=&quot;5&quot;/&gt;&lt;property id=&quot;20300&quot; value=&quot;Slide 26 - &amp;quot;Interest&amp;quot;&quot;/&gt;&lt;property id=&quot;20307&quot; value=&quot;278&quot;/&gt;&lt;/object&gt;&lt;object type=&quot;3&quot; unique_id=&quot;10030&quot;&gt;&lt;property id=&quot;20148&quot; value=&quot;5&quot;/&gt;&lt;property id=&quot;20300&quot; value=&quot;Slide 27 - &amp;quot;Balance With Interest&amp;quot;&quot;/&gt;&lt;property id=&quot;20307&quot; value=&quot;279&quot;/&gt;&lt;/object&gt;&lt;object type=&quot;3&quot; unique_id=&quot;10031&quot;&gt;&lt;property id=&quot;20148&quot; value=&quot;5&quot;/&gt;&lt;property id=&quot;20300&quot; value=&quot;Slide 28 - &amp;quot;Activity 1: Making Deposits and Withdrawals&amp;quot;&quot;/&gt;&lt;property id=&quot;20307&quot; value=&quot;262&quot;/&gt;&lt;/object&gt;&lt;object type=&quot;3&quot; unique_id=&quot;10032&quot;&gt;&lt;property id=&quot;20148&quot; value=&quot;5&quot;/&gt;&lt;property id=&quot;20300&quot; value=&quot;Slide 29 - &amp;quot;Deposit Accounts&amp;quot;&quot;/&gt;&lt;property id=&quot;20307&quot; value=&quot;280&quot;/&gt;&lt;/object&gt;&lt;object type=&quot;3&quot; unique_id=&quot;10033&quot;&gt;&lt;property id=&quot;20148&quot; value=&quot;5&quot;/&gt;&lt;property id=&quot;20300&quot; value=&quot;Slide 30 - &amp;quot;Deposit Accounts&amp;quot;&quot;/&gt;&lt;property id=&quot;20307&quot; value=&quot;305&quot;/&gt;&lt;/object&gt;&lt;object type=&quot;3&quot; unique_id=&quot;10034&quot;&gt;&lt;property id=&quot;20148&quot; value=&quot;5&quot;/&gt;&lt;property id=&quot;20300&quot; value=&quot;Slide 31 - &amp;quot;Deposit Accounts&amp;quot;&quot;/&gt;&lt;property id=&quot;20307&quot; value=&quot;306&quot;/&gt;&lt;/object&gt;&lt;object type=&quot;3&quot; unique_id=&quot;10035&quot;&gt;&lt;property id=&quot;20148&quot; value=&quot;5&quot;/&gt;&lt;property id=&quot;20300&quot; value=&quot;Slide 32 - &amp;quot;Non-Deposit Accounts&amp;quot;&quot;/&gt;&lt;property id=&quot;20307&quot; value=&quot;281&quot;/&gt;&lt;/object&gt;&lt;object type=&quot;3&quot; unique_id=&quot;10036&quot;&gt;&lt;property id=&quot;20148&quot; value=&quot;5&quot;/&gt;&lt;property id=&quot;20300&quot; value=&quot;Slide 33 - &amp;quot;Common Banking Services&amp;quot;&quot;/&gt;&lt;property id=&quot;20307&quot; value=&quot;282&quot;/&gt;&lt;/object&gt;&lt;object type=&quot;3&quot; unique_id=&quot;10037&quot;&gt;&lt;property id=&quot;20148&quot; value=&quot;5&quot;/&gt;&lt;property id=&quot;20300&quot; value=&quot;Slide 34 - &amp;quot;Activity 2: Name That Service&amp;quot;&quot;/&gt;&lt;property id=&quot;20307&quot; value=&quot;284&quot;/&gt;&lt;/object&gt;&lt;object type=&quot;3&quot; unique_id=&quot;10038&quot;&gt;&lt;property id=&quot;20148&quot; value=&quot;5&quot;/&gt;&lt;property id=&quot;20300&quot; value=&quot;Slide 35 - &amp;quot;Money Transfer and Remittances&amp;quot;&quot;/&gt;&lt;property id=&quot;20307&quot; value=&quot;283&quot;/&gt;&lt;/object&gt;&lt;object type=&quot;3&quot; unique_id=&quot;10039&quot;&gt;&lt;property id=&quot;20148&quot; value=&quot;5&quot;/&gt;&lt;property id=&quot;20300&quot; value=&quot;Slide 36 - &amp;quot;Money Transfer and Remittances&amp;quot;&quot;/&gt;&lt;property id=&quot;20307&quot; value=&quot;307&quot;/&gt;&lt;/object&gt;&lt;object type=&quot;3&quot; unique_id=&quot;10040&quot;&gt;&lt;property id=&quot;20148&quot; value=&quot;5&quot;/&gt;&lt;property id=&quot;20300&quot; value=&quot;Slide 37 - &amp;quot;Money Transfer and Remittances&amp;quot;&quot;/&gt;&lt;property id=&quot;20307&quot; value=&quot;309&quot;/&gt;&lt;/object&gt;&lt;object type=&quot;3&quot; unique_id=&quot;10041&quot;&gt;&lt;property id=&quot;20148&quot; value=&quot;5&quot;/&gt;&lt;property id=&quot;20300&quot; value=&quot;Slide 38 - &amp;quot;Money Transfer and Remittances&amp;quot;&quot;/&gt;&lt;property id=&quot;20307&quot; value=&quot;310&quot;/&gt;&lt;/object&gt;&lt;object type=&quot;3&quot; unique_id=&quot;10042&quot;&gt;&lt;property id=&quot;20148&quot; value=&quot;5&quot;/&gt;&lt;property id=&quot;20300&quot; value=&quot;Slide 39 - &amp;quot;Money Transfer and Remittances&amp;quot;&quot;/&gt;&lt;property id=&quot;20307&quot; value=&quot;308&quot;/&gt;&lt;/object&gt;&lt;object type=&quot;3&quot; unique_id=&quot;10043&quot;&gt;&lt;property id=&quot;20148&quot; value=&quot;5&quot;/&gt;&lt;property id=&quot;20300&quot; value=&quot;Slide 40 - &amp;quot;Money Transfer and Remittances&amp;quot;&quot;/&gt;&lt;property id=&quot;20307&quot; value=&quot;311&quot;/&gt;&lt;/object&gt;&lt;object type=&quot;3&quot; unique_id=&quot;10044&quot;&gt;&lt;property id=&quot;20148&quot; value=&quot;5&quot;/&gt;&lt;property id=&quot;20300&quot; value=&quot;Slide 41 - &amp;quot;Money Transfer and Remittances&amp;quot;&quot;/&gt;&lt;property id=&quot;20307&quot; value=&quot;312&quot;/&gt;&lt;/object&gt;&lt;object type=&quot;3&quot; unique_id=&quot;10045&quot;&gt;&lt;property id=&quot;20148&quot; value=&quot;5&quot;/&gt;&lt;property id=&quot;20300&quot; value=&quot;Slide 42 - &amp;quot;ATMs&amp;quot;&quot;/&gt;&lt;property id=&quot;20307&quot; value=&quot;313&quot;/&gt;&lt;/object&gt;&lt;object type=&quot;3&quot; unique_id=&quot;10046&quot;&gt;&lt;property id=&quot;20148&quot; value=&quot;5&quot;/&gt;&lt;property id=&quot;20300&quot; value=&quot;Slide 43 - &amp;quot;ATMs&amp;quot;&quot;/&gt;&lt;property id=&quot;20307&quot; value=&quot;285&quot;/&gt;&lt;/object&gt;&lt;object type=&quot;3&quot; unique_id=&quot;10047&quot;&gt;&lt;property id=&quot;20148&quot; value=&quot;5&quot;/&gt;&lt;property id=&quot;20300&quot; value=&quot;Slide 44 - &amp;quot;Telephone and Online Banking&amp;quot;&quot;/&gt;&lt;property id=&quot;20307&quot; value=&quot;286&quot;/&gt;&lt;/object&gt;&lt;object type=&quot;3&quot; unique_id=&quot;10048&quot;&gt;&lt;property id=&quot;20148&quot; value=&quot;5&quot;/&gt;&lt;property id=&quot;20300&quot; value=&quot;Slide 45 - &amp;quot;Money Order&amp;quot;&quot;/&gt;&lt;property id=&quot;20307&quot; value=&quot;287&quot;/&gt;&lt;/object&gt;&lt;object type=&quot;3&quot; unique_id=&quot;10049&quot;&gt;&lt;property id=&quot;20148&quot; value=&quot;5&quot;/&gt;&lt;property id=&quot;20300&quot; value=&quot;Slide 46 - &amp;quot;Money Order&amp;quot;&quot;/&gt;&lt;property id=&quot;20307&quot; value=&quot;314&quot;/&gt;&lt;/object&gt;&lt;object type=&quot;3&quot; unique_id=&quot;10050&quot;&gt;&lt;property id=&quot;20148&quot; value=&quot;5&quot;/&gt;&lt;property id=&quot;20300&quot; value=&quot;Slide 47 - &amp;quot;Money Order&amp;quot;&quot;/&gt;&lt;property id=&quot;20307&quot; value=&quot;315&quot;/&gt;&lt;/object&gt;&lt;object type=&quot;3&quot; unique_id=&quot;10051&quot;&gt;&lt;property id=&quot;20148&quot; value=&quot;5&quot;/&gt;&lt;property id=&quot;20300&quot; value=&quot;Slide 48 - &amp;quot;Direct Deposit&amp;quot;&quot;/&gt;&lt;property id=&quot;20307&quot; value=&quot;288&quot;/&gt;&lt;/object&gt;&lt;object type=&quot;3&quot; unique_id=&quot;10052&quot;&gt;&lt;property id=&quot;20148&quot; value=&quot;5&quot;/&gt;&lt;property id=&quot;20300&quot; value=&quot;Slide 49 - &amp;quot;Direct Deposit&amp;quot;&quot;/&gt;&lt;property id=&quot;20307&quot; value=&quot;316&quot;/&gt;&lt;/object&gt;&lt;object type=&quot;3&quot; unique_id=&quot;10053&quot;&gt;&lt;property id=&quot;20148&quot; value=&quot;5&quot;/&gt;&lt;property id=&quot;20300&quot; value=&quot;Slide 50 - &amp;quot;Direct Deposit&amp;quot;&quot;/&gt;&lt;property id=&quot;20307&quot; value=&quot;317&quot;/&gt;&lt;/object&gt;&lt;object type=&quot;3&quot; unique_id=&quot;10054&quot;&gt;&lt;property id=&quot;20148&quot; value=&quot;5&quot;/&gt;&lt;property id=&quot;20300&quot; value=&quot;Slide 51 - &amp;quot;Debit vs. Credit Card&amp;quot;&quot;/&gt;&lt;property id=&quot;20307&quot; value=&quot;289&quot;/&gt;&lt;/object&gt;&lt;object type=&quot;3&quot; unique_id=&quot;10055&quot;&gt;&lt;property id=&quot;20148&quot; value=&quot;5&quot;/&gt;&lt;property id=&quot;20300&quot; value=&quot;Slide 52 - &amp;quot;Debit Card&amp;quot;&quot;/&gt;&lt;property id=&quot;20307&quot; value=&quot;290&quot;/&gt;&lt;/object&gt;&lt;object type=&quot;3&quot; unique_id=&quot;10056&quot;&gt;&lt;property id=&quot;20148&quot; value=&quot;5&quot;/&gt;&lt;property id=&quot;20300&quot; value=&quot;Slide 53 - &amp;quot;Debit Card&amp;quot;&quot;/&gt;&lt;property id=&quot;20307&quot; value=&quot;318&quot;/&gt;&lt;/object&gt;&lt;object type=&quot;3&quot; unique_id=&quot;10057&quot;&gt;&lt;property id=&quot;20148&quot; value=&quot;5&quot;/&gt;&lt;property id=&quot;20300&quot; value=&quot;Slide 54 - &amp;quot;Debit Card&amp;quot;&quot;/&gt;&lt;property id=&quot;20307&quot; value=&quot;319&quot;/&gt;&lt;/object&gt;&lt;object type=&quot;3&quot; unique_id=&quot;10058&quot;&gt;&lt;property id=&quot;20148&quot; value=&quot;5&quot;/&gt;&lt;property id=&quot;20300&quot; value=&quot;Slide 55 - &amp;quot;Stored Value Card&amp;quot;&quot;/&gt;&lt;property id=&quot;20307&quot; value=&quot;291&quot;/&gt;&lt;/object&gt;&lt;object type=&quot;3&quot; unique_id=&quot;10059&quot;&gt;&lt;property id=&quot;20148&quot; value=&quot;5&quot;/&gt;&lt;property id=&quot;20300&quot; value=&quot;Slide 56 - &amp;quot;Stored Value Card&amp;quot;&quot;/&gt;&lt;property id=&quot;20307&quot; value=&quot;320&quot;/&gt;&lt;/object&gt;&lt;object type=&quot;3&quot; unique_id=&quot;10060&quot;&gt;&lt;property id=&quot;20148&quot; value=&quot;5&quot;/&gt;&lt;property id=&quot;20300&quot; value=&quot;Slide 57 - &amp;quot;Privacy Notices&amp;quot;&quot;/&gt;&lt;property id=&quot;20307&quot; value=&quot;292&quot;/&gt;&lt;/object&gt;&lt;object type=&quot;3&quot; unique_id=&quot;10061&quot;&gt;&lt;property id=&quot;20148&quot; value=&quot;5&quot;/&gt;&lt;property id=&quot;20300&quot; value=&quot;Slide 58 - &amp;quot;Privacy Notices&amp;quot;&quot;/&gt;&lt;property id=&quot;20307&quot; value=&quot;321&quot;/&gt;&lt;/object&gt;&lt;object type=&quot;3&quot; unique_id=&quot;10062&quot;&gt;&lt;property id=&quot;20148&quot; value=&quot;5&quot;/&gt;&lt;property id=&quot;20300&quot; value=&quot;Slide 59 - &amp;quot;Opting Out&amp;quot;&quot;/&gt;&lt;property id=&quot;20307&quot; value=&quot;293&quot;/&gt;&lt;/object&gt;&lt;object type=&quot;3&quot; unique_id=&quot;10063&quot;&gt;&lt;property id=&quot;20148&quot; value=&quot;5&quot;/&gt;&lt;property id=&quot;20300&quot; value=&quot;Slide 60 - &amp;quot;Opting Out&amp;quot;&quot;/&gt;&lt;property id=&quot;20307&quot; value=&quot;294&quot;/&gt;&lt;/object&gt;&lt;object type=&quot;3&quot; unique_id=&quot;10064&quot;&gt;&lt;property id=&quot;20148&quot; value=&quot;5&quot;/&gt;&lt;property id=&quot;20300&quot; value=&quot;Slide 63 - &amp;quot;Important Bank Employees&amp;quot;&quot;/&gt;&lt;property id=&quot;20307&quot; value=&quot;295&quot;/&gt;&lt;/object&gt;&lt;object type=&quot;3&quot; unique_id=&quot;10065&quot;&gt;&lt;property id=&quot;20148&quot; value=&quot;5&quot;/&gt;&lt;property id=&quot;20300&quot; value=&quot;Slide 64 - &amp;quot;Activity 3: Bank Employee Role Play&amp;quot;&quot;/&gt;&lt;property id=&quot;20307&quot; value=&quot;297&quot;/&gt;&lt;/object&gt;&lt;object type=&quot;3&quot; unique_id=&quot;10066&quot;&gt;&lt;property id=&quot;20148&quot; value=&quot;5&quot;/&gt;&lt;property id=&quot;20300&quot; value=&quot;Slide 65 - &amp;quot;Points to Remember&amp;quot;&quot;/&gt;&lt;property id=&quot;20307&quot; value=&quot;296&quot;/&gt;&lt;/object&gt;&lt;object type=&quot;3&quot; unique_id=&quot;10067&quot;&gt;&lt;property id=&quot;20148&quot; value=&quot;5&quot;/&gt;&lt;property id=&quot;20300&quot; value=&quot;Slide 66 - &amp;quot;Post-Test&amp;quot;&quot;/&gt;&lt;property id=&quot;20307&quot; value=&quot;263&quot;/&gt;&lt;/object&gt;&lt;object type=&quot;3&quot; unique_id=&quot;10068&quot;&gt;&lt;property id=&quot;20148&quot; value=&quot;5&quot;/&gt;&lt;property id=&quot;20300&quot; value=&quot;Slide 67 - &amp;quot;Conclusion&amp;quot;&quot;/&gt;&lt;property id=&quot;20307&quot; value=&quot;264&quot;/&gt;&lt;/object&gt;&lt;object type=&quot;3&quot; unique_id=&quot;10069&quot;&gt;&lt;property id=&quot;20148&quot; value=&quot;5&quot;/&gt;&lt;property id=&quot;20300&quot; value=&quot;Slide 68 - &amp;quot;Conclusion&amp;quot;&quot;/&gt;&lt;property id=&quot;20307&quot; value=&quot;265&quot;/&gt;&lt;/object&gt;&lt;object type=&quot;3&quot; unique_id=&quot;10614&quot;&gt;&lt;property id=&quot;20148&quot; value=&quot;5&quot;/&gt;&lt;property id=&quot;20300&quot; value=&quot;Slide 61 - &amp;quot;Privacy Laws&amp;quot;&quot;/&gt;&lt;property id=&quot;20307&quot; value=&quot;322&quot;/&gt;&lt;/object&gt;&lt;object type=&quot;3&quot; unique_id=&quot;10615&quot;&gt;&lt;property id=&quot;20148&quot; value=&quot;5&quot;/&gt;&lt;property id=&quot;20300&quot; value=&quot;Slide 62 - &amp;quot;Privacy Laws&amp;quot;&quot;/&gt;&lt;property id=&quot;20307&quot; value=&quot;323&quot;/&gt;&lt;/object&gt;&lt;/object&gt;&lt;/object&gt;&lt;/database&gt;"/>
  <p:tag name="SECTOMILLISECCONVERTED" val="1"/>
  <p:tag name="ISPRING_RESOURCE_PATHS_HASH_2" val="6a6a9b38e1e9157093966ecdf3c1d5b54aff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BE5A30C1776C489351801CE1E06059" ma:contentTypeVersion="0" ma:contentTypeDescription="Create a new document." ma:contentTypeScope="" ma:versionID="f18f4ddc0d1076d1a76ed5372cca9fe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1167ACE-F557-49F0-B77A-4A6C542633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3E43E4-0DD5-472B-A014-93E92FFF35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F461A59-24B1-4E81-8C0E-2184DEBEC42A}">
  <ds:schemaRefs>
    <ds:schemaRef ds:uri="http://purl.org/dc/elements/1.1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1048</Words>
  <Application>Microsoft Office PowerPoint</Application>
  <PresentationFormat>On-screen Show (4:3)</PresentationFormat>
  <Paragraphs>177</Paragraphs>
  <Slides>34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ＭＳ Ｐゴシック</vt:lpstr>
      <vt:lpstr>Arial</vt:lpstr>
      <vt:lpstr>Calibri</vt:lpstr>
      <vt:lpstr>Garamond</vt:lpstr>
      <vt:lpstr>Geneva</vt:lpstr>
      <vt:lpstr>Helvetica Neue</vt:lpstr>
      <vt:lpstr>Times New Roman</vt:lpstr>
      <vt:lpstr>Office Theme</vt:lpstr>
      <vt:lpstr>PowerPoint Presentation</vt:lpstr>
      <vt:lpstr>La bienvenida</vt:lpstr>
      <vt:lpstr>Objetivos</vt:lpstr>
      <vt:lpstr>Formulario de conocimientos</vt:lpstr>
      <vt:lpstr>Administración del tiempo:</vt:lpstr>
      <vt:lpstr>Importancia de la administración del tiempo para pequeños negocios</vt:lpstr>
      <vt:lpstr>Beneficios de la administración del tiempo para pequeños negocios</vt:lpstr>
      <vt:lpstr>Tema para debate n.º 1: beneficios de la administración del tiempo</vt:lpstr>
      <vt:lpstr>Plan de administración del tiempo</vt:lpstr>
      <vt:lpstr>Ejemplo de plan de administración del tiempo</vt:lpstr>
      <vt:lpstr>Elementos clave de un plan de administración del tiempo</vt:lpstr>
      <vt:lpstr>Elemento clave n.º 1:  objetivos escritos definidos claramente</vt:lpstr>
      <vt:lpstr>Elemento clave n.º 2: Lista detallada de tareas</vt:lpstr>
      <vt:lpstr>Elemento clave n.º 3:  priorización de las tareas</vt:lpstr>
      <vt:lpstr>Elemento clave n.º 4: lista de las funciones permanentes que son importantes para el negocio</vt:lpstr>
      <vt:lpstr>Elemento clave n.º 5: flexibilidad interna </vt:lpstr>
      <vt:lpstr>Metas SMART</vt:lpstr>
      <vt:lpstr>Tema para debate n.º 2: metas SMART</vt:lpstr>
      <vt:lpstr>Uso de las metas SMART</vt:lpstr>
      <vt:lpstr>Tema para debate n.º 3: tareas desarrolladas con las metas SMART</vt:lpstr>
      <vt:lpstr>Análisis de Pareto</vt:lpstr>
      <vt:lpstr>Método ABC</vt:lpstr>
      <vt:lpstr>Método de Eisenhower</vt:lpstr>
      <vt:lpstr>Método POSEC</vt:lpstr>
      <vt:lpstr>Administración del tiempo</vt:lpstr>
      <vt:lpstr>Un análisis más detallado sobre la asignación de tiempo del plan de administración del tiempo</vt:lpstr>
      <vt:lpstr>Implementación del plan</vt:lpstr>
      <vt:lpstr>Asignación de tareas y delegación de funciones y responsabilidades</vt:lpstr>
      <vt:lpstr>Tema para debate n.º 4: delegación de tareas</vt:lpstr>
      <vt:lpstr>Revisión y actualización del plan de administración del tiempo</vt:lpstr>
      <vt:lpstr>Soluciones para distracciones y obstáculos comunes</vt:lpstr>
      <vt:lpstr>Cuatro puntos clave para recordar</vt:lpstr>
      <vt:lpstr>Resumen</vt:lpstr>
      <vt:lpstr>Conclusión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2</cp:revision>
  <dcterms:created xsi:type="dcterms:W3CDTF">2012-03-29T16:01:39Z</dcterms:created>
  <dcterms:modified xsi:type="dcterms:W3CDTF">2016-10-11T19:15:40Z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0x010100C2BE5A30C1776C489351801CE1E06059</vt:lpwstr>
  </property>
</Properties>
</file>