
<file path=[Content_Types].xml><?xml version="1.0" encoding="utf-8"?>
<Types xmlns="http://schemas.openxmlformats.org/package/2006/content-types">
  <Default Extension="pdf" ContentType="application/pdf"/>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customXml/itemProps1.xml" ContentType="application/vnd.openxmlformats-officedocument.customXmlProperties+xml"/>
  <Default Extension="mov" ContentType="application/movie"/>
  <Override PartName="/ppt/theme/theme1.xml" ContentType="application/vnd.openxmlformats-officedocument.theme+xml"/>
  <Override PartName="/ppt/slides/slide25.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notesMasters/notesMaster1.xml" ContentType="application/vnd.openxmlformats-officedocument.presentationml.notesMaster+xml"/>
  <Override PartName="/ppt/slides/slide14.xml" ContentType="application/vnd.openxmlformats-officedocument.presentationml.slide+xml"/>
  <Override PartName="/ppt/slides/slide32.xml" ContentType="application/vnd.openxmlformats-officedocument.presentationml.slide+xml"/>
  <Override PartName="/ppt/notesSlides/notesSlide16.xml" ContentType="application/vnd.openxmlformats-officedocument.presentationml.notesSlide+xml"/>
  <Override PartName="/ppt/tableStyles.xml" ContentType="application/vnd.openxmlformats-officedocument.presentationml.tableStyles+xml"/>
  <Override PartName="/ppt/slides/slide10.xml" ContentType="application/vnd.openxmlformats-officedocument.presentationml.slide+xml"/>
  <Override PartName="/ppt/slides/slide21.xml" ContentType="application/vnd.openxmlformats-officedocument.presentationml.slide+xml"/>
  <Override PartName="/ppt/media/image16.jpeg" ContentType="image/jpeg"/>
  <Override PartName="/ppt/notesSlides/notesSlide23.xml" ContentType="application/vnd.openxmlformats-officedocument.presentationml.notesSlide+xml"/>
  <Override PartName="/docProps/custom.xml" ContentType="application/vnd.openxmlformats-officedocument.custom-properties+xml"/>
  <Override PartName="/ppt/media/image7.jpeg" ContentType="image/jpeg"/>
  <Override PartName="/ppt/media/image12.jpeg" ContentType="image/jpeg"/>
  <Override PartName="/ppt/notesSlides/notesSlide12.xml" ContentType="application/vnd.openxmlformats-officedocument.presentationml.notesSlide+xml"/>
  <Override PartName="/ppt/notesSlides/notesSlide30.xml" ContentType="application/vnd.openxmlformats-officedocument.presentationml.notesSlide+xml"/>
  <Default Extension="xlsx" ContentType="application/vnd.openxmlformats-officedocument.spreadsheetml.sheet"/>
  <Override PartName="/ppt/media/image3.jpeg" ContentType="image/jpeg"/>
  <Override PartName="/ppt/notesSlides/notesSlide7.xml" ContentType="application/vnd.openxmlformats-officedocument.presentationml.notesSlide+xml"/>
  <Override PartName="/ppt/viewProps.xml" ContentType="application/vnd.openxmlformats-officedocument.presentationml.viewProps+xml"/>
  <Override PartName="/ppt/slides/slide9.xml" ContentType="application/vnd.openxmlformats-officedocument.presentationml.slide+xml"/>
  <Default Extension="png" ContentType="image/png"/>
  <Default Extension="bmp" ContentType="image/bmp"/>
  <Override PartName="/ppt/slides/slide5.xml" ContentType="application/vnd.openxmlformats-officedocument.presentationml.slide+xml"/>
  <Override PartName="/ppt/slides/slide19.xml" ContentType="application/vnd.openxmlformats-officedocument.presentationml.slide+xml"/>
  <Override PartName="/ppt/notesSlides/notesSlide3.xml" ContentType="application/vnd.openxmlformats-officedocument.presentationml.notesSlide+xml"/>
  <Override PartName="/customXml/itemProps2.xml" ContentType="application/vnd.openxmlformats-officedocument.customXmlProperties+xml"/>
  <Override PartName="/ppt/presProps.xml" ContentType="application/vnd.openxmlformats-officedocument.presentationml.presProps+xml"/>
  <Override PartName="/ppt/slides/slide26.xml" ContentType="application/vnd.openxmlformats-officedocument.presentationml.slide+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notesSlides/notesSlide17.xml" ContentType="application/vnd.openxmlformats-officedocument.presentationml.notesSlide+xml"/>
  <Override PartName="/ppt/notesSlides/notesSlide28.xml" ContentType="application/vnd.openxmlformats-officedocument.presentationml.notesSlide+xml"/>
  <Override PartName="/docProps/app.xml" ContentType="application/vnd.openxmlformats-officedocument.extended-properties+xml"/>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media/image19.jpeg" ContentType="image/jpeg"/>
  <Override PartName="/ppt/slides/slide11.xml" ContentType="application/vnd.openxmlformats-officedocument.presentationml.slide+xml"/>
  <Override PartName="/ppt/notesSlides/notesSlide13.xml" ContentType="application/vnd.openxmlformats-officedocument.presentationml.notesSlide+xml"/>
  <Override PartName="/ppt/media/image15.jpeg" ContentType="image/jpeg"/>
  <Default Extension="gif" ContentType="image/gif"/>
  <Default Extension="tif" ContentType="image/tif"/>
  <Default Extension="vml" ContentType="application/vnd.openxmlformats-officedocument.vmlDrawing"/>
  <Override PartName="/ppt/media/image4.jpeg" ContentType="image/jpeg"/>
  <Override PartName="/ppt/media/image6.jpeg" ContentType="image/jpeg"/>
  <Override PartName="/ppt/notesSlides/notesSlide8.xml" ContentType="application/vnd.openxmlformats-officedocument.presentationml.notesSlide+xml"/>
  <Override PartName="/ppt/notesSlides/notesSlide11.xml" ContentType="application/vnd.openxmlformats-officedocument.presentationml.notesSlide+xml"/>
  <Override PartName="/ppt/media/image13.jpeg" ContentType="image/jpeg"/>
  <Override PartName="/ppt/notesSlides/notesSlide20.xml" ContentType="application/vnd.openxmlformats-officedocument.presentationml.notesSlide+xml"/>
  <Override PartName="/ppt/notesSlides/notesSlide31.xml" ContentType="application/vnd.openxmlformats-officedocument.presentationml.notesSlide+xml"/>
  <Override PartName="/ppt/media/image2.jpeg" ContentType="image/jpeg"/>
  <Override PartName="/ppt/notesSlides/notesSlide6.xml" ContentType="application/vnd.openxmlformats-officedocument.presentationml.notesSlide+xml"/>
  <Override PartName="/ppt/media/image11.jpeg" ContentType="image/jpeg"/>
  <Override PartName="/docProps/core.xml" ContentType="application/vnd.openxmlformats-package.core-properties+xml"/>
  <Override PartName="/ppt/slides/slide8.xml" ContentType="application/vnd.openxmlformats-officedocument.presentationml.slide+xml"/>
  <Override PartName="/ppt/notesSlides/notesSlide4.xml" ContentType="application/vnd.openxmlformats-officedocument.presentationml.notesSlide+xml"/>
  <Override PartName="/ppt/slides/slide6.xml" ContentType="application/vnd.openxmlformats-officedocument.presentationml.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27.xml" ContentType="application/vnd.openxmlformats-officedocument.presentationml.slide+xml"/>
  <Override PartName="/ppt/notesSlides/notesSlide29.xml" ContentType="application/vnd.openxmlformats-officedocument.presentationml.notesSlide+xml"/>
  <Default Extension="rels" ContentType="application/vnd.openxmlformats-package.relationship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slides/slide23.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media/image9.jpeg" ContentType="image/jpeg"/>
  <Override PartName="/ppt/notesSlides/notesSlide14.xml" ContentType="application/vnd.openxmlformats-officedocument.presentationml.notesSlide+xml"/>
  <Override PartName="/ppt/media/image18.jpeg" ContentType="image/jpeg"/>
  <Override PartName="/ppt/notesSlides/notesSlide32.xml" ContentType="application/vnd.openxmlformats-officedocument.presentationml.notesSlide+xml"/>
  <Override PartName="/ppt/commentAuthors.xml" ContentType="application/vnd.openxmlformats-officedocument.presentationml.commentAuthors+xml"/>
  <Override PartName="/ppt/media/image5.jpeg" ContentType="image/jpeg"/>
  <Override PartName="/ppt/notesSlides/notesSlide9.xml" ContentType="application/vnd.openxmlformats-officedocument.presentationml.notesSlide+xml"/>
  <Override PartName="/ppt/media/image14.jpeg" ContentType="image/jpeg"/>
  <Override PartName="/ppt/notesSlides/notesSlide21.xml" ContentType="application/vnd.openxmlformats-officedocument.presentationml.notesSlide+xml"/>
  <Override PartName="/ppt/media/image1.jpeg" ContentType="image/jpeg"/>
  <Override PartName="/ppt/media/image10.jpeg" ContentType="image/jpeg"/>
  <Override PartName="/ppt/notesSlides/notesSlide10.xml" ContentType="application/vnd.openxmlformats-officedocument.presentationml.notesSlide+xml"/>
  <Override PartName="/ppt/slides/slide7.xml" ContentType="application/vnd.openxmlformats-officedocument.presentationml.slide+xml"/>
  <Override PartName="/ppt/notesSlides/notesSlide5.xml" ContentType="application/vnd.openxmlformats-officedocument.presentationml.notesSlide+xml"/>
  <Override PartName="/ppt/slides/slide28.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notesSlides/notesSlide19.xml" ContentType="application/vnd.openxmlformats-officedocument.presentationml.notesSlide+xml"/>
  <Default Extension="jpeg" ContentType="image/jpg"/>
  <Override PartName="/ppt/slides/slide24.xml" ContentType="application/vnd.openxmlformats-officedocument.presentationml.slide+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media/image8.jpeg" ContentType="image/jpeg"/>
  <Override PartName="/ppt/notesSlides/notesSlide22.xml" ContentType="application/vnd.openxmlformats-officedocument.presentationml.notesSlide+xml"/>
  <Override PartName="/ppt/media/image17.jpeg" ContentType="image/jpeg"/>
</Types>
</file>

<file path=_rels/.rels><?xml version="1.0" encoding="UTF-8" standalone="yes"?>
<Relationships xmlns="http://schemas.openxmlformats.org/package/2006/relationships"><Relationship Id="rId3" Type="http://schemas.openxmlformats.org/officeDocument/2006/relationships/officeDocument" Target="ppt/presentation.xml"/><Relationship Id="rId2" Type="http://schemas.openxmlformats.org/officeDocument/2006/relationships/extended-properties" Target="docProps/app.xml"/><Relationship Id="rId1"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Lst>
  <p:sldSz cx="9144000" cy="6858000"/>
  <p:notesSz cx="6858000" cy="9144000"/>
  <p:defaultTextStyle>
    <a:lvl1pPr>
      <a:defRPr>
        <a:latin typeface="Calibri"/>
        <a:ea typeface="Calibri"/>
        <a:cs typeface="Calibri"/>
        <a:sym typeface="Calibri"/>
      </a:defRPr>
    </a:lvl1pPr>
    <a:lvl2pPr indent="457200">
      <a:defRPr>
        <a:latin typeface="Calibri"/>
        <a:ea typeface="Calibri"/>
        <a:cs typeface="Calibri"/>
        <a:sym typeface="Calibri"/>
      </a:defRPr>
    </a:lvl2pPr>
    <a:lvl3pPr indent="914400">
      <a:defRPr>
        <a:latin typeface="Calibri"/>
        <a:ea typeface="Calibri"/>
        <a:cs typeface="Calibri"/>
        <a:sym typeface="Calibri"/>
      </a:defRPr>
    </a:lvl3pPr>
    <a:lvl4pPr indent="1371600">
      <a:defRPr>
        <a:latin typeface="Calibri"/>
        <a:ea typeface="Calibri"/>
        <a:cs typeface="Calibri"/>
        <a:sym typeface="Calibri"/>
      </a:defRPr>
    </a:lvl4pPr>
    <a:lvl5pPr indent="1828800">
      <a:defRPr>
        <a:latin typeface="Calibri"/>
        <a:ea typeface="Calibri"/>
        <a:cs typeface="Calibri"/>
        <a:sym typeface="Calibri"/>
      </a:defRPr>
    </a:lvl5pPr>
    <a:lvl6pPr indent="2286000">
      <a:defRPr>
        <a:latin typeface="Calibri"/>
        <a:ea typeface="Calibri"/>
        <a:cs typeface="Calibri"/>
        <a:sym typeface="Calibri"/>
      </a:defRPr>
    </a:lvl6pPr>
    <a:lvl7pPr indent="2743200">
      <a:defRPr>
        <a:latin typeface="Calibri"/>
        <a:ea typeface="Calibri"/>
        <a:cs typeface="Calibri"/>
        <a:sym typeface="Calibri"/>
      </a:defRPr>
    </a:lvl7pPr>
    <a:lvl8pPr indent="3200400">
      <a:defRPr>
        <a:latin typeface="Calibri"/>
        <a:ea typeface="Calibri"/>
        <a:cs typeface="Calibri"/>
        <a:sym typeface="Calibri"/>
      </a:defRPr>
    </a:lvl8pPr>
    <a:lvl9pPr indent="3657600">
      <a:defRPr>
        <a:latin typeface="Calibri"/>
        <a:ea typeface="Calibri"/>
        <a:cs typeface="Calibri"/>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7E7"/>
          </a:solidFill>
        </a:fill>
      </a:tcStyle>
    </a:wholeTbl>
    <a:band2H>
      <a:tcTxStyle b="def" i="def"/>
      <a:tcStyle>
        <a:tcBdr/>
        <a:fill>
          <a:solidFill>
            <a:srgbClr val="E8ECF4"/>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EE7D0"/>
          </a:solidFill>
        </a:fill>
      </a:tcStyle>
    </a:wholeTbl>
    <a:band2H>
      <a:tcTxStyle b="def" i="def"/>
      <a:tcStyle>
        <a:tcBdr/>
        <a:fill>
          <a:solidFill>
            <a:srgbClr val="EFF3E9"/>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CDCCE"/>
          </a:solidFill>
        </a:fill>
      </a:tcStyle>
    </a:wholeTbl>
    <a:band2H>
      <a:tcTxStyle b="def" i="def"/>
      <a:tcStyle>
        <a:tcBdr/>
        <a:fill>
          <a:solidFill>
            <a:srgbClr val="FDEE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F81BD"/>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F81BD"/>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customXml" Target="../customXml/item1.xml"/><Relationship Id="rId7" Type="http://schemas.openxmlformats.org/officeDocument/2006/relationships/notesMaster" Target="notesMasters/notesMaster1.xml"/><Relationship Id="rId2" Type="http://schemas.openxmlformats.org/officeDocument/2006/relationships/viewProps" Target="viewProps.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1" Type="http://schemas.openxmlformats.org/officeDocument/2006/relationships/presProps" Target="presProps.xml"/><Relationship Id="rId6" Type="http://schemas.openxmlformats.org/officeDocument/2006/relationships/theme" Target="theme/theme1.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customXml" Target="../customXml/item3.xml"/><Relationship Id="rId4" Type="http://schemas.openxmlformats.org/officeDocument/2006/relationships/tableStyles" Target="tableStyles.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customXml" Target="../customXml/item2.xml"/><Relationship Id="rId8" Type="http://schemas.openxmlformats.org/officeDocument/2006/relationships/slide" Target="slides/slide1.xml"/><Relationship Id="rId3" Type="http://schemas.openxmlformats.org/officeDocument/2006/relationships/commentAuthors" Target="commentAuthors.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hape 16"/>
          <p:cNvSpPr/>
          <p:nvPr>
            <p:ph type="sldImg"/>
          </p:nvPr>
        </p:nvSpPr>
        <p:spPr>
          <a:xfrm>
            <a:off x="1143000" y="685800"/>
            <a:ext cx="4572000" cy="3429000"/>
          </a:xfrm>
          <a:prstGeom prst="rect">
            <a:avLst/>
          </a:prstGeom>
        </p:spPr>
        <p:txBody>
          <a:bodyPr/>
          <a:lstStyle/>
          <a:p>
            <a:pPr lvl="0"/>
          </a:p>
        </p:txBody>
      </p:sp>
      <p:sp>
        <p:nvSpPr>
          <p:cNvPr id="17" name="Shape 17"/>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17999"/>
      </a:lnSpc>
      <a:defRPr sz="2200">
        <a:latin typeface="+mj-lt"/>
        <a:ea typeface="+mj-ea"/>
        <a:cs typeface="+mj-cs"/>
        <a:sym typeface="Helvetica Neue"/>
      </a:defRPr>
    </a:lvl1pPr>
    <a:lvl2pPr indent="228600" defTabSz="457200">
      <a:lnSpc>
        <a:spcPct val="117999"/>
      </a:lnSpc>
      <a:defRPr sz="2200">
        <a:latin typeface="+mj-lt"/>
        <a:ea typeface="+mj-ea"/>
        <a:cs typeface="+mj-cs"/>
        <a:sym typeface="Helvetica Neue"/>
      </a:defRPr>
    </a:lvl2pPr>
    <a:lvl3pPr indent="457200" defTabSz="457200">
      <a:lnSpc>
        <a:spcPct val="117999"/>
      </a:lnSpc>
      <a:defRPr sz="2200">
        <a:latin typeface="+mj-lt"/>
        <a:ea typeface="+mj-ea"/>
        <a:cs typeface="+mj-cs"/>
        <a:sym typeface="Helvetica Neue"/>
      </a:defRPr>
    </a:lvl3pPr>
    <a:lvl4pPr indent="685800" defTabSz="457200">
      <a:lnSpc>
        <a:spcPct val="117999"/>
      </a:lnSpc>
      <a:defRPr sz="2200">
        <a:latin typeface="+mj-lt"/>
        <a:ea typeface="+mj-ea"/>
        <a:cs typeface="+mj-cs"/>
        <a:sym typeface="Helvetica Neue"/>
      </a:defRPr>
    </a:lvl4pPr>
    <a:lvl5pPr indent="914400" defTabSz="457200">
      <a:lnSpc>
        <a:spcPct val="117999"/>
      </a:lnSpc>
      <a:defRPr sz="2200">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10.xml.rels><?xml version="1.0" encoding="UTF-8" standalone="yes"?><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11.xml.rels><?xml version="1.0" encoding="UTF-8" standalone="yes"?><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12.xml.rels><?xml version="1.0" encoding="UTF-8" standalone="yes"?><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13.xml.rels><?xml version="1.0" encoding="UTF-8" standalone="yes"?><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14.xml.rels><?xml version="1.0" encoding="UTF-8" standalone="yes"?><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15.xml.rels><?xml version="1.0" encoding="UTF-8" standalone="yes"?><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16.xml.rels><?xml version="1.0" encoding="UTF-8" standalone="yes"?><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Relationships>

</file>

<file path=ppt/notesSlides/_rels/notesSlide17.xml.rels><?xml version="1.0" encoding="UTF-8" standalone="yes"?><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Relationships>

</file>

<file path=ppt/notesSlides/_rels/notesSlide18.xml.rels><?xml version="1.0" encoding="UTF-8" standalone="yes"?><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Relationships>

</file>

<file path=ppt/notesSlides/_rels/notesSlide19.xml.rels><?xml version="1.0" encoding="UTF-8" standalone="yes"?><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Relationships>

</file>

<file path=ppt/notesSlides/_rels/notesSlide2.xml.rels><?xml version="1.0" encoding="UTF-8" standalone="yes"?><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20.xml.rels><?xml version="1.0" encoding="UTF-8" standalone="yes"?><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Relationships>

</file>

<file path=ppt/notesSlides/_rels/notesSlide21.xml.rels><?xml version="1.0" encoding="UTF-8" standalone="yes"?><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Relationships>

</file>

<file path=ppt/notesSlides/_rels/notesSlide22.xml.rels><?xml version="1.0" encoding="UTF-8" standalone="yes"?><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Relationships>

</file>

<file path=ppt/notesSlides/_rels/notesSlide23.xml.rels><?xml version="1.0" encoding="UTF-8" standalone="yes"?><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Relationships>

</file>

<file path=ppt/notesSlides/_rels/notesSlide24.xml.rels><?xml version="1.0" encoding="UTF-8" standalone="yes"?><Relationships xmlns="http://schemas.openxmlformats.org/package/2006/relationships"><Relationship Id="rId1" Type="http://schemas.openxmlformats.org/officeDocument/2006/relationships/slide" Target="../slides/slide25.xml"/><Relationship Id="rId2" Type="http://schemas.openxmlformats.org/officeDocument/2006/relationships/notesMaster" Target="../notesMasters/notesMaster1.xml"/></Relationships>

</file>

<file path=ppt/notesSlides/_rels/notesSlide25.xml.rels><?xml version="1.0" encoding="UTF-8" standalone="yes"?><Relationships xmlns="http://schemas.openxmlformats.org/package/2006/relationships"><Relationship Id="rId1" Type="http://schemas.openxmlformats.org/officeDocument/2006/relationships/slide" Target="../slides/slide26.xml"/><Relationship Id="rId2" Type="http://schemas.openxmlformats.org/officeDocument/2006/relationships/notesMaster" Target="../notesMasters/notesMaster1.xml"/></Relationships>

</file>

<file path=ppt/notesSlides/_rels/notesSlide26.xml.rels><?xml version="1.0" encoding="UTF-8" standalone="yes"?><Relationships xmlns="http://schemas.openxmlformats.org/package/2006/relationships"><Relationship Id="rId1" Type="http://schemas.openxmlformats.org/officeDocument/2006/relationships/slide" Target="../slides/slide27.xml"/><Relationship Id="rId2" Type="http://schemas.openxmlformats.org/officeDocument/2006/relationships/notesMaster" Target="../notesMasters/notesMaster1.xml"/></Relationships>

</file>

<file path=ppt/notesSlides/_rels/notesSlide27.xml.rels><?xml version="1.0" encoding="UTF-8" standalone="yes"?><Relationships xmlns="http://schemas.openxmlformats.org/package/2006/relationships"><Relationship Id="rId1" Type="http://schemas.openxmlformats.org/officeDocument/2006/relationships/slide" Target="../slides/slide28.xml"/><Relationship Id="rId2" Type="http://schemas.openxmlformats.org/officeDocument/2006/relationships/notesMaster" Target="../notesMasters/notesMaster1.xml"/></Relationships>

</file>

<file path=ppt/notesSlides/_rels/notesSlide28.xml.rels><?xml version="1.0" encoding="UTF-8" standalone="yes"?><Relationships xmlns="http://schemas.openxmlformats.org/package/2006/relationships"><Relationship Id="rId1" Type="http://schemas.openxmlformats.org/officeDocument/2006/relationships/slide" Target="../slides/slide29.xml"/><Relationship Id="rId2" Type="http://schemas.openxmlformats.org/officeDocument/2006/relationships/notesMaster" Target="../notesMasters/notesMaster1.xml"/></Relationships>

</file>

<file path=ppt/notesSlides/_rels/notesSlide29.xml.rels><?xml version="1.0" encoding="UTF-8" standalone="yes"?><Relationships xmlns="http://schemas.openxmlformats.org/package/2006/relationships"><Relationship Id="rId1" Type="http://schemas.openxmlformats.org/officeDocument/2006/relationships/slide" Target="../slides/slide30.xml"/><Relationship Id="rId2" Type="http://schemas.openxmlformats.org/officeDocument/2006/relationships/notesMaster" Target="../notesMasters/notesMaster1.xml"/></Relationships>

</file>

<file path=ppt/notesSlides/_rels/notesSlide3.xml.rels><?xml version="1.0" encoding="UTF-8" standalone="yes"?><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30.xml.rels><?xml version="1.0" encoding="UTF-8" standalone="yes"?><Relationships xmlns="http://schemas.openxmlformats.org/package/2006/relationships"><Relationship Id="rId1" Type="http://schemas.openxmlformats.org/officeDocument/2006/relationships/slide" Target="../slides/slide31.xml"/><Relationship Id="rId2" Type="http://schemas.openxmlformats.org/officeDocument/2006/relationships/notesMaster" Target="../notesMasters/notesMaster1.xml"/></Relationships>

</file>

<file path=ppt/notesSlides/_rels/notesSlide31.xml.rels><?xml version="1.0" encoding="UTF-8" standalone="yes"?><Relationships xmlns="http://schemas.openxmlformats.org/package/2006/relationships"><Relationship Id="rId1" Type="http://schemas.openxmlformats.org/officeDocument/2006/relationships/slide" Target="../slides/slide32.xml"/><Relationship Id="rId2" Type="http://schemas.openxmlformats.org/officeDocument/2006/relationships/notesMaster" Target="../notesMasters/notesMaster1.xml"/></Relationships>

</file>

<file path=ppt/notesSlides/_rels/notesSlide32.xml.rels><?xml version="1.0" encoding="UTF-8" standalone="yes"?><Relationships xmlns="http://schemas.openxmlformats.org/package/2006/relationships"><Relationship Id="rId1" Type="http://schemas.openxmlformats.org/officeDocument/2006/relationships/slide" Target="../slides/slide34.xml"/><Relationship Id="rId2" Type="http://schemas.openxmlformats.org/officeDocument/2006/relationships/notesMaster" Target="../notesMasters/notesMaster1.xml"/><Relationship Id="rId3" Type="http://schemas.openxmlformats.org/officeDocument/2006/relationships/hyperlink" Target="http://www.irsvideos.gov/virtualworkshop/" TargetMode="External"/></Relationships>

</file>

<file path=ppt/notesSlides/_rels/notesSlide4.xml.rels><?xml version="1.0" encoding="UTF-8" standalone="yes"?><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5.xml.rels><?xml version="1.0" encoding="UTF-8" standalone="yes"?><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6.xml.rels><?xml version="1.0" encoding="UTF-8" standalone="yes"?><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7.xml.rels><?xml version="1.0" encoding="UTF-8" standalone="yes"?><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8.xml.rels><?xml version="1.0" encoding="UTF-8" standalone="yes"?><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_rels/notesSlide9.xml.rels><?xml version="1.0" encoding="UTF-8" standalone="yes"?><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 name="Shape 28"/>
          <p:cNvSpPr/>
          <p:nvPr>
            <p:ph type="sldImg"/>
          </p:nvPr>
        </p:nvSpPr>
        <p:spPr>
          <a:prstGeom prst="rect">
            <a:avLst/>
          </a:prstGeom>
        </p:spPr>
        <p:txBody>
          <a:bodyPr/>
          <a:lstStyle/>
          <a:p>
            <a:pPr lvl="0"/>
          </a:p>
        </p:txBody>
      </p:sp>
      <p:sp>
        <p:nvSpPr>
          <p:cNvPr id="29" name="Shape 29"/>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Welcome to the Time Management for a Small Business training. By taking this training, you are taking an important step toward building a better business.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6" name="Shape 86"/>
          <p:cNvSpPr/>
          <p:nvPr>
            <p:ph type="sldImg"/>
          </p:nvPr>
        </p:nvSpPr>
        <p:spPr>
          <a:prstGeom prst="rect">
            <a:avLst/>
          </a:prstGeom>
        </p:spPr>
        <p:txBody>
          <a:bodyPr/>
          <a:lstStyle/>
          <a:p>
            <a:pPr lvl="0"/>
          </a:p>
        </p:txBody>
      </p:sp>
      <p:sp>
        <p:nvSpPr>
          <p:cNvPr id="87" name="Shape 87"/>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An effective time management plan has five important elements:</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1"/>
              <a:defRPr sz="1800"/>
            </a:pPr>
            <a:r>
              <a:rPr sz="1200">
                <a:latin typeface="Calibri"/>
                <a:ea typeface="Calibri"/>
                <a:cs typeface="Calibri"/>
                <a:sym typeface="Calibri"/>
              </a:rPr>
              <a:t>Clearly defined written goals</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1"/>
              <a:defRPr sz="1800"/>
            </a:pPr>
            <a:r>
              <a:rPr sz="1200">
                <a:latin typeface="Calibri"/>
                <a:ea typeface="Calibri"/>
                <a:cs typeface="Calibri"/>
                <a:sym typeface="Calibri"/>
              </a:rPr>
              <a:t>Detailed list of tasks</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1"/>
              <a:defRPr sz="1800"/>
            </a:pPr>
            <a:r>
              <a:rPr sz="1200">
                <a:latin typeface="Calibri"/>
                <a:ea typeface="Calibri"/>
                <a:cs typeface="Calibri"/>
                <a:sym typeface="Calibri"/>
              </a:rPr>
              <a:t>Prioritization of the tasks</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1"/>
              <a:defRPr sz="1800"/>
            </a:pPr>
            <a:r>
              <a:rPr sz="1200">
                <a:latin typeface="Calibri"/>
                <a:ea typeface="Calibri"/>
                <a:cs typeface="Calibri"/>
                <a:sym typeface="Calibri"/>
              </a:rPr>
              <a:t>List of important ongoing business functions</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1"/>
              <a:defRPr sz="1800"/>
            </a:pPr>
            <a:r>
              <a:rPr sz="1200">
                <a:latin typeface="Calibri"/>
                <a:ea typeface="Calibri"/>
                <a:cs typeface="Calibri"/>
                <a:sym typeface="Calibri"/>
              </a:rPr>
              <a:t>Built in flexibility</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1" name="Shape 91"/>
          <p:cNvSpPr/>
          <p:nvPr>
            <p:ph type="sldImg"/>
          </p:nvPr>
        </p:nvSpPr>
        <p:spPr>
          <a:prstGeom prst="rect">
            <a:avLst/>
          </a:prstGeom>
        </p:spPr>
        <p:txBody>
          <a:bodyPr/>
          <a:lstStyle/>
          <a:p>
            <a:pPr lvl="0"/>
          </a:p>
        </p:txBody>
      </p:sp>
      <p:sp>
        <p:nvSpPr>
          <p:cNvPr id="92" name="Shape 92"/>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Start your time management plan with clearly defined goals. What do you want to do? What do you want to be? What do want to have? Your time management plan will be derived from these stated goals. When writing your goals, identify each of them as a short-term (quarterly), mid-term (12 months), or long-term (two to five years) goal.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6" name="Shape 96"/>
          <p:cNvSpPr/>
          <p:nvPr>
            <p:ph type="sldImg"/>
          </p:nvPr>
        </p:nvSpPr>
        <p:spPr>
          <a:prstGeom prst="rect">
            <a:avLst/>
          </a:prstGeom>
        </p:spPr>
        <p:txBody>
          <a:bodyPr/>
          <a:lstStyle/>
          <a:p>
            <a:pPr lvl="0"/>
          </a:p>
        </p:txBody>
      </p:sp>
      <p:sp>
        <p:nvSpPr>
          <p:cNvPr id="97" name="Shape 97"/>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Breakdown each goal into a set of clearly defined tasks that need to be completed to accomplish the goal. Goals do not get accomplished on their own. Breaking down goals into written tasks allows you to see and understand what actions are required. The task list will also help you to see what resources are needed and how to allocate them. You may see areas where resources are lacking. Use the task list to start identifying ways to get the tasks done in a timely manner.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1" name="Shape 101"/>
          <p:cNvSpPr/>
          <p:nvPr>
            <p:ph type="sldImg"/>
          </p:nvPr>
        </p:nvSpPr>
        <p:spPr>
          <a:prstGeom prst="rect">
            <a:avLst/>
          </a:prstGeom>
        </p:spPr>
        <p:txBody>
          <a:bodyPr/>
          <a:lstStyle/>
          <a:p>
            <a:pPr lvl="0"/>
          </a:p>
        </p:txBody>
      </p:sp>
      <p:sp>
        <p:nvSpPr>
          <p:cNvPr id="102" name="Shape 102"/>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With any task or “to-do” list, some items on the list will be more important than others. Always try to complete the most important tasks first because these tasks will usually have the greatest impact on your goals and, by extension, your bottom line. However, some less important tasks may become critically urgent. For example, if you have an ongoing task is to pay all your bills on the 15</a:t>
            </a:r>
            <a:r>
              <a:rPr baseline="30000" sz="1200">
                <a:latin typeface="Calibri"/>
                <a:ea typeface="Calibri"/>
                <a:cs typeface="Calibri"/>
                <a:sym typeface="Calibri"/>
              </a:rPr>
              <a:t>th</a:t>
            </a:r>
            <a:r>
              <a:rPr sz="1200">
                <a:latin typeface="Calibri"/>
                <a:ea typeface="Calibri"/>
                <a:cs typeface="Calibri"/>
                <a:sym typeface="Calibri"/>
              </a:rPr>
              <a:t> of each month and you forget to pay the electric bill, the unpaid bill will become a high priority to avoid an interruption in service.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6" name="Shape 106"/>
          <p:cNvSpPr/>
          <p:nvPr>
            <p:ph type="sldImg"/>
          </p:nvPr>
        </p:nvSpPr>
        <p:spPr>
          <a:prstGeom prst="rect">
            <a:avLst/>
          </a:prstGeom>
        </p:spPr>
        <p:txBody>
          <a:bodyPr/>
          <a:lstStyle/>
          <a:p>
            <a:pPr lvl="0"/>
          </a:p>
        </p:txBody>
      </p:sp>
      <p:sp>
        <p:nvSpPr>
          <p:cNvPr id="107" name="Shape 107"/>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Many times, important ongoing business functions are not directly related to a goal and are not listed as steps or tasks. However, these functions absolutely must be completed to continue business operations. A complete list of key components of your business operations may not be attached to a goal but needs to be included in your time management plan. To start, here are examples of tasks that you might need to perform on a daily, weekly, or monthly basis.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Daily Tasks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Check and reply to email</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Return phone calls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Read and reply to mail</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Weekly Tasks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Manage and maintain an inventory</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Deposit funds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File all documents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Monthly Tasks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Pay bills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Attend a networking function</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1" name="Shape 111"/>
          <p:cNvSpPr/>
          <p:nvPr>
            <p:ph type="sldImg"/>
          </p:nvPr>
        </p:nvSpPr>
        <p:spPr>
          <a:prstGeom prst="rect">
            <a:avLst/>
          </a:prstGeom>
        </p:spPr>
        <p:txBody>
          <a:bodyPr/>
          <a:lstStyle/>
          <a:p>
            <a:pPr lvl="0"/>
          </a:p>
        </p:txBody>
      </p:sp>
      <p:sp>
        <p:nvSpPr>
          <p:cNvPr id="112" name="Shape 112"/>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Each day has only 24 hours. Your time is limited. By assigning a time estimate to complete each prioritized task, you can plan your day such that the most important tasks are always completed in a timely manner. When scheduling, avoid filling every hour of the day with tasks. Leave plenty of unscheduled time for flexibility.</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6" name="Shape 116"/>
          <p:cNvSpPr/>
          <p:nvPr>
            <p:ph type="sldImg"/>
          </p:nvPr>
        </p:nvSpPr>
        <p:spPr>
          <a:prstGeom prst="rect">
            <a:avLst/>
          </a:prstGeom>
        </p:spPr>
        <p:txBody>
          <a:bodyPr/>
          <a:lstStyle/>
          <a:p>
            <a:pPr lvl="0"/>
          </a:p>
        </p:txBody>
      </p:sp>
      <p:sp>
        <p:nvSpPr>
          <p:cNvPr id="117" name="Shape 117"/>
          <p:cNvSpPr/>
          <p:nvPr>
            <p:ph type="body" sz="quarter" idx="1"/>
          </p:nvPr>
        </p:nvSpPr>
        <p:spPr>
          <a:prstGeom prst="rect">
            <a:avLst/>
          </a:prstGeom>
        </p:spPr>
        <p:txBody>
          <a:bodyPr/>
          <a:lstStyle/>
          <a:p>
            <a:pPr lvl="0" defTabSz="914400">
              <a:lnSpc>
                <a:spcPct val="100000"/>
              </a:lnSpc>
              <a:spcBef>
                <a:spcPts val="300"/>
              </a:spcBef>
              <a:defRPr sz="1800"/>
            </a:pPr>
            <a:r>
              <a:rPr sz="1000">
                <a:latin typeface="Calibri"/>
                <a:ea typeface="Calibri"/>
                <a:cs typeface="Calibri"/>
                <a:sym typeface="Calibri"/>
              </a:rPr>
              <a:t>Proper goal setting starts with knowing what you want to accomplish. Try to write your goals using the following format:</a:t>
            </a:r>
            <a:endParaRPr sz="1200">
              <a:latin typeface="Calibri"/>
              <a:ea typeface="Calibri"/>
              <a:cs typeface="Calibri"/>
              <a:sym typeface="Calibri"/>
            </a:endParaRPr>
          </a:p>
          <a:p>
            <a:pPr lvl="0" defTabSz="914400">
              <a:lnSpc>
                <a:spcPct val="100000"/>
              </a:lnSpc>
              <a:spcBef>
                <a:spcPts val="300"/>
              </a:spcBef>
              <a:buSzPct val="100000"/>
              <a:buChar char="•"/>
              <a:defRPr sz="1800"/>
            </a:pPr>
            <a:r>
              <a:rPr sz="1000" u="sng">
                <a:latin typeface="Calibri"/>
                <a:ea typeface="Calibri"/>
                <a:cs typeface="Calibri"/>
                <a:sym typeface="Calibri"/>
              </a:rPr>
              <a:t>S</a:t>
            </a:r>
            <a:r>
              <a:rPr sz="1000">
                <a:latin typeface="Calibri"/>
                <a:ea typeface="Calibri"/>
                <a:cs typeface="Calibri"/>
                <a:sym typeface="Calibri"/>
              </a:rPr>
              <a:t>pecific—state the goal precisely.</a:t>
            </a:r>
            <a:endParaRPr sz="1200">
              <a:latin typeface="Calibri"/>
              <a:ea typeface="Calibri"/>
              <a:cs typeface="Calibri"/>
              <a:sym typeface="Calibri"/>
            </a:endParaRPr>
          </a:p>
          <a:p>
            <a:pPr lvl="0" defTabSz="914400">
              <a:lnSpc>
                <a:spcPct val="100000"/>
              </a:lnSpc>
              <a:spcBef>
                <a:spcPts val="300"/>
              </a:spcBef>
              <a:buSzPct val="100000"/>
              <a:buChar char="•"/>
              <a:defRPr sz="1800"/>
            </a:pPr>
            <a:r>
              <a:rPr sz="1000" u="sng">
                <a:latin typeface="Calibri"/>
                <a:ea typeface="Calibri"/>
                <a:cs typeface="Calibri"/>
                <a:sym typeface="Calibri"/>
              </a:rPr>
              <a:t>M</a:t>
            </a:r>
            <a:r>
              <a:rPr sz="1000">
                <a:latin typeface="Calibri"/>
                <a:ea typeface="Calibri"/>
                <a:cs typeface="Calibri"/>
                <a:sym typeface="Calibri"/>
              </a:rPr>
              <a:t>easurable—good measures allow you know when a goal is completed.</a:t>
            </a:r>
            <a:endParaRPr sz="1200">
              <a:latin typeface="Calibri"/>
              <a:ea typeface="Calibri"/>
              <a:cs typeface="Calibri"/>
              <a:sym typeface="Calibri"/>
            </a:endParaRPr>
          </a:p>
          <a:p>
            <a:pPr lvl="0" defTabSz="914400">
              <a:lnSpc>
                <a:spcPct val="100000"/>
              </a:lnSpc>
              <a:spcBef>
                <a:spcPts val="300"/>
              </a:spcBef>
              <a:buSzPct val="100000"/>
              <a:buChar char="•"/>
              <a:defRPr sz="1800"/>
            </a:pPr>
            <a:r>
              <a:rPr sz="1000" u="sng">
                <a:latin typeface="Calibri"/>
                <a:ea typeface="Calibri"/>
                <a:cs typeface="Calibri"/>
                <a:sym typeface="Calibri"/>
              </a:rPr>
              <a:t>A</a:t>
            </a:r>
            <a:r>
              <a:rPr sz="1000">
                <a:latin typeface="Calibri"/>
                <a:ea typeface="Calibri"/>
                <a:cs typeface="Calibri"/>
                <a:sym typeface="Calibri"/>
              </a:rPr>
              <a:t>ttainable—resources needed to complete the goal are within your reach.</a:t>
            </a:r>
            <a:endParaRPr sz="1200">
              <a:latin typeface="Calibri"/>
              <a:ea typeface="Calibri"/>
              <a:cs typeface="Calibri"/>
              <a:sym typeface="Calibri"/>
            </a:endParaRPr>
          </a:p>
          <a:p>
            <a:pPr lvl="0" defTabSz="914400">
              <a:lnSpc>
                <a:spcPct val="100000"/>
              </a:lnSpc>
              <a:spcBef>
                <a:spcPts val="300"/>
              </a:spcBef>
              <a:buSzPct val="100000"/>
              <a:buChar char="•"/>
              <a:defRPr sz="1800"/>
            </a:pPr>
            <a:r>
              <a:rPr sz="1000" u="sng">
                <a:latin typeface="Calibri"/>
                <a:ea typeface="Calibri"/>
                <a:cs typeface="Calibri"/>
                <a:sym typeface="Calibri"/>
              </a:rPr>
              <a:t>R</a:t>
            </a:r>
            <a:r>
              <a:rPr sz="1000">
                <a:latin typeface="Calibri"/>
                <a:ea typeface="Calibri"/>
                <a:cs typeface="Calibri"/>
                <a:sym typeface="Calibri"/>
              </a:rPr>
              <a:t>elevant—the goal is applicable to your business.</a:t>
            </a:r>
            <a:endParaRPr sz="1200">
              <a:latin typeface="Calibri"/>
              <a:ea typeface="Calibri"/>
              <a:cs typeface="Calibri"/>
              <a:sym typeface="Calibri"/>
            </a:endParaRPr>
          </a:p>
          <a:p>
            <a:pPr lvl="0" defTabSz="914400">
              <a:lnSpc>
                <a:spcPct val="100000"/>
              </a:lnSpc>
              <a:spcBef>
                <a:spcPts val="300"/>
              </a:spcBef>
              <a:buSzPct val="100000"/>
              <a:buChar char="•"/>
              <a:defRPr sz="1800"/>
            </a:pPr>
            <a:r>
              <a:rPr sz="1000" u="sng">
                <a:latin typeface="Calibri"/>
                <a:ea typeface="Calibri"/>
                <a:cs typeface="Calibri"/>
                <a:sym typeface="Calibri"/>
              </a:rPr>
              <a:t>T</a:t>
            </a:r>
            <a:r>
              <a:rPr sz="1000">
                <a:latin typeface="Calibri"/>
                <a:ea typeface="Calibri"/>
                <a:cs typeface="Calibri"/>
                <a:sym typeface="Calibri"/>
              </a:rPr>
              <a:t>ime Bound—the goal has a completion date or timeframe for being achieved.</a:t>
            </a:r>
            <a:endParaRPr sz="1200">
              <a:latin typeface="Calibri"/>
              <a:ea typeface="Calibri"/>
              <a:cs typeface="Calibri"/>
              <a:sym typeface="Calibri"/>
            </a:endParaRPr>
          </a:p>
          <a:p>
            <a:pPr lvl="0" defTabSz="914400">
              <a:lnSpc>
                <a:spcPct val="100000"/>
              </a:lnSpc>
              <a:spcBef>
                <a:spcPts val="300"/>
              </a:spcBef>
              <a:defRPr sz="1800"/>
            </a:pPr>
            <a:r>
              <a:rPr sz="10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300"/>
              </a:spcBef>
              <a:defRPr sz="1800"/>
            </a:pPr>
            <a:r>
              <a:rPr sz="1000">
                <a:latin typeface="Calibri"/>
                <a:ea typeface="Calibri"/>
                <a:cs typeface="Calibri"/>
                <a:sym typeface="Calibri"/>
              </a:rPr>
              <a:t>Examples of SMART Goals:</a:t>
            </a:r>
            <a:endParaRPr sz="1200">
              <a:latin typeface="Calibri"/>
              <a:ea typeface="Calibri"/>
              <a:cs typeface="Calibri"/>
              <a:sym typeface="Calibri"/>
            </a:endParaRPr>
          </a:p>
          <a:p>
            <a:pPr lvl="0" defTabSz="914400">
              <a:lnSpc>
                <a:spcPct val="100000"/>
              </a:lnSpc>
              <a:spcBef>
                <a:spcPts val="300"/>
              </a:spcBef>
              <a:buSzPct val="100000"/>
              <a:buChar char="•"/>
              <a:defRPr sz="1800"/>
            </a:pPr>
            <a:r>
              <a:rPr sz="1000">
                <a:latin typeface="Calibri"/>
                <a:ea typeface="Calibri"/>
                <a:cs typeface="Calibri"/>
                <a:sym typeface="Calibri"/>
              </a:rPr>
              <a:t>I will move my business from my home into office space in less than four months from today.</a:t>
            </a:r>
            <a:endParaRPr sz="1200">
              <a:latin typeface="Calibri"/>
              <a:ea typeface="Calibri"/>
              <a:cs typeface="Calibri"/>
              <a:sym typeface="Calibri"/>
            </a:endParaRPr>
          </a:p>
          <a:p>
            <a:pPr lvl="0" defTabSz="914400">
              <a:lnSpc>
                <a:spcPct val="100000"/>
              </a:lnSpc>
              <a:spcBef>
                <a:spcPts val="300"/>
              </a:spcBef>
              <a:buSzPct val="100000"/>
              <a:buChar char="•"/>
              <a:defRPr sz="1800"/>
            </a:pPr>
            <a:r>
              <a:rPr sz="1000">
                <a:latin typeface="Calibri"/>
                <a:ea typeface="Calibri"/>
                <a:cs typeface="Calibri"/>
                <a:sym typeface="Calibri"/>
              </a:rPr>
              <a:t>I will design two new training programs to for clients take starting in January.</a:t>
            </a:r>
            <a:endParaRPr sz="1200">
              <a:latin typeface="Calibri"/>
              <a:ea typeface="Calibri"/>
              <a:cs typeface="Calibri"/>
              <a:sym typeface="Calibri"/>
            </a:endParaRPr>
          </a:p>
          <a:p>
            <a:pPr lvl="0" defTabSz="914400">
              <a:lnSpc>
                <a:spcPct val="100000"/>
              </a:lnSpc>
              <a:spcBef>
                <a:spcPts val="300"/>
              </a:spcBef>
              <a:buSzPct val="100000"/>
              <a:buChar char="•"/>
              <a:defRPr sz="1800"/>
            </a:pPr>
            <a:r>
              <a:rPr sz="1000">
                <a:latin typeface="Calibri"/>
                <a:ea typeface="Calibri"/>
                <a:cs typeface="Calibri"/>
                <a:sym typeface="Calibri"/>
              </a:rPr>
              <a:t>I will hire a web designer and have our new website operational by the end of next month.</a:t>
            </a:r>
            <a:endParaRPr sz="1200">
              <a:latin typeface="Calibri"/>
              <a:ea typeface="Calibri"/>
              <a:cs typeface="Calibri"/>
              <a:sym typeface="Calibri"/>
            </a:endParaRPr>
          </a:p>
          <a:p>
            <a:pPr lvl="0" defTabSz="914400">
              <a:lnSpc>
                <a:spcPct val="100000"/>
              </a:lnSpc>
              <a:spcBef>
                <a:spcPts val="300"/>
              </a:spcBef>
              <a:buSzPct val="100000"/>
              <a:buChar char="•"/>
              <a:defRPr sz="1800"/>
            </a:pPr>
            <a:r>
              <a:rPr sz="1000">
                <a:latin typeface="Calibri"/>
                <a:ea typeface="Calibri"/>
                <a:cs typeface="Calibri"/>
                <a:sym typeface="Calibri"/>
              </a:rPr>
              <a:t>This month I will research the benefits of leasing a copier versus buying a copier in time for when the current lease is up in 52 days.</a:t>
            </a:r>
            <a:endParaRPr sz="1200">
              <a:latin typeface="Calibri"/>
              <a:ea typeface="Calibri"/>
              <a:cs typeface="Calibri"/>
              <a:sym typeface="Calibri"/>
            </a:endParaRPr>
          </a:p>
          <a:p>
            <a:pPr lvl="0" defTabSz="914400">
              <a:lnSpc>
                <a:spcPct val="100000"/>
              </a:lnSpc>
              <a:spcBef>
                <a:spcPts val="300"/>
              </a:spcBef>
              <a:defRPr sz="1800"/>
            </a:pPr>
            <a:r>
              <a:rPr sz="10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300"/>
              </a:spcBef>
              <a:defRPr sz="1800"/>
            </a:pPr>
            <a:r>
              <a:rPr sz="1000">
                <a:latin typeface="Calibri"/>
                <a:ea typeface="Calibri"/>
                <a:cs typeface="Calibri"/>
                <a:sym typeface="Calibri"/>
              </a:rPr>
              <a:t>Examples of goals that do not follow the SMART format:</a:t>
            </a:r>
            <a:endParaRPr sz="1200">
              <a:latin typeface="Calibri"/>
              <a:ea typeface="Calibri"/>
              <a:cs typeface="Calibri"/>
              <a:sym typeface="Calibri"/>
            </a:endParaRPr>
          </a:p>
          <a:p>
            <a:pPr lvl="0" defTabSz="914400">
              <a:lnSpc>
                <a:spcPct val="100000"/>
              </a:lnSpc>
              <a:spcBef>
                <a:spcPts val="300"/>
              </a:spcBef>
              <a:buSzPct val="100000"/>
              <a:buChar char="•"/>
              <a:defRPr sz="1800"/>
            </a:pPr>
            <a:r>
              <a:rPr sz="1000">
                <a:latin typeface="Calibri"/>
                <a:ea typeface="Calibri"/>
                <a:cs typeface="Calibri"/>
                <a:sym typeface="Calibri"/>
              </a:rPr>
              <a:t>I will get some new clients.</a:t>
            </a:r>
            <a:endParaRPr sz="1200">
              <a:latin typeface="Calibri"/>
              <a:ea typeface="Calibri"/>
              <a:cs typeface="Calibri"/>
              <a:sym typeface="Calibri"/>
            </a:endParaRPr>
          </a:p>
          <a:p>
            <a:pPr lvl="0" defTabSz="914400">
              <a:lnSpc>
                <a:spcPct val="100000"/>
              </a:lnSpc>
              <a:spcBef>
                <a:spcPts val="300"/>
              </a:spcBef>
              <a:buSzPct val="100000"/>
              <a:buChar char="•"/>
              <a:defRPr sz="1800"/>
            </a:pPr>
            <a:r>
              <a:rPr sz="1000">
                <a:latin typeface="Calibri"/>
                <a:ea typeface="Calibri"/>
                <a:cs typeface="Calibri"/>
                <a:sym typeface="Calibri"/>
              </a:rPr>
              <a:t>I will increase my sales this year.</a:t>
            </a:r>
            <a:endParaRPr sz="1200">
              <a:latin typeface="Calibri"/>
              <a:ea typeface="Calibri"/>
              <a:cs typeface="Calibri"/>
              <a:sym typeface="Calibri"/>
            </a:endParaRPr>
          </a:p>
          <a:p>
            <a:pPr lvl="0" defTabSz="914400">
              <a:lnSpc>
                <a:spcPct val="100000"/>
              </a:lnSpc>
              <a:spcBef>
                <a:spcPts val="300"/>
              </a:spcBef>
              <a:buSzPct val="100000"/>
              <a:buChar char="•"/>
              <a:defRPr sz="1800"/>
            </a:pPr>
            <a:r>
              <a:rPr sz="1000">
                <a:latin typeface="Calibri"/>
                <a:ea typeface="Calibri"/>
                <a:cs typeface="Calibri"/>
                <a:sym typeface="Calibri"/>
              </a:rPr>
              <a:t>I’m going to write a marketing plan.</a:t>
            </a:r>
            <a:endParaRPr sz="1200">
              <a:latin typeface="Calibri"/>
              <a:ea typeface="Calibri"/>
              <a:cs typeface="Calibri"/>
              <a:sym typeface="Calibri"/>
            </a:endParaRPr>
          </a:p>
          <a:p>
            <a:pPr lvl="0" defTabSz="914400">
              <a:lnSpc>
                <a:spcPct val="100000"/>
              </a:lnSpc>
              <a:spcBef>
                <a:spcPts val="300"/>
              </a:spcBef>
              <a:buSzPct val="100000"/>
              <a:buChar char="•"/>
              <a:defRPr sz="1800"/>
            </a:pPr>
            <a:r>
              <a:rPr sz="1000">
                <a:latin typeface="Calibri"/>
                <a:ea typeface="Calibri"/>
                <a:cs typeface="Calibri"/>
                <a:sym typeface="Calibri"/>
              </a:rPr>
              <a:t>I’m going to pay off my credit cards and get out of debt.</a:t>
            </a:r>
            <a:endParaRPr sz="1200">
              <a:latin typeface="Calibri"/>
              <a:ea typeface="Calibri"/>
              <a:cs typeface="Calibri"/>
              <a:sym typeface="Calibri"/>
            </a:endParaRPr>
          </a:p>
          <a:p>
            <a:pPr lvl="0" defTabSz="914400">
              <a:lnSpc>
                <a:spcPct val="100000"/>
              </a:lnSpc>
              <a:spcBef>
                <a:spcPts val="300"/>
              </a:spcBef>
              <a:defRPr sz="1800"/>
            </a:pPr>
            <a:r>
              <a:rPr sz="10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300"/>
              </a:spcBef>
              <a:defRPr sz="1800"/>
            </a:pPr>
            <a:r>
              <a:rPr sz="1000">
                <a:latin typeface="Calibri"/>
                <a:ea typeface="Calibri"/>
                <a:cs typeface="Calibri"/>
                <a:sym typeface="Calibri"/>
              </a:rPr>
              <a:t>Identify, test, and fine-tune your written goals using the SMART format.</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2" name="Shape 122"/>
          <p:cNvSpPr/>
          <p:nvPr>
            <p:ph type="sldImg"/>
          </p:nvPr>
        </p:nvSpPr>
        <p:spPr>
          <a:prstGeom prst="rect">
            <a:avLst/>
          </a:prstGeom>
        </p:spPr>
        <p:txBody>
          <a:bodyPr/>
          <a:lstStyle/>
          <a:p>
            <a:pPr lvl="0"/>
          </a:p>
        </p:txBody>
      </p:sp>
      <p:sp>
        <p:nvSpPr>
          <p:cNvPr id="123" name="Shape 123"/>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Write one of your business goals using the SMART format.</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7" name="Shape 127"/>
          <p:cNvSpPr/>
          <p:nvPr>
            <p:ph type="sldImg"/>
          </p:nvPr>
        </p:nvSpPr>
        <p:spPr>
          <a:prstGeom prst="rect">
            <a:avLst/>
          </a:prstGeom>
        </p:spPr>
        <p:txBody>
          <a:bodyPr/>
          <a:lstStyle/>
          <a:p>
            <a:pPr lvl="0"/>
          </a:p>
        </p:txBody>
      </p:sp>
      <p:sp>
        <p:nvSpPr>
          <p:cNvPr id="128" name="Shape 128"/>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Many business owners take the time to write their goals but struggle to achieve them. The next action to take with your SMART goals is to write down the steps and tasks to complete them, identifying the “who, what, when, where, and why” for completing the goal.</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3" name="Shape 133"/>
          <p:cNvSpPr/>
          <p:nvPr>
            <p:ph type="sldImg"/>
          </p:nvPr>
        </p:nvSpPr>
        <p:spPr>
          <a:prstGeom prst="rect">
            <a:avLst/>
          </a:prstGeom>
        </p:spPr>
        <p:txBody>
          <a:bodyPr/>
          <a:lstStyle/>
          <a:p>
            <a:pPr lvl="0"/>
          </a:p>
        </p:txBody>
      </p:sp>
      <p:sp>
        <p:nvSpPr>
          <p:cNvPr id="134" name="Shape 134"/>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Look at the SMART goal you wrote for your business. Write the steps and tasks needed to achieve your goal.</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3" name="Shape 33"/>
          <p:cNvSpPr/>
          <p:nvPr>
            <p:ph type="sldImg"/>
          </p:nvPr>
        </p:nvSpPr>
        <p:spPr>
          <a:prstGeom prst="rect">
            <a:avLst/>
          </a:prstGeom>
        </p:spPr>
        <p:txBody>
          <a:bodyPr/>
          <a:lstStyle/>
          <a:p>
            <a:pPr lvl="0"/>
          </a:p>
        </p:txBody>
      </p:sp>
      <p:sp>
        <p:nvSpPr>
          <p:cNvPr id="34" name="Shape 34"/>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After completing this training, you will be able to:</a:t>
            </a:r>
            <a:endParaRPr sz="10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Explain the concept of time management and why is it important to a small business.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Explain the time management practices which are commonly employed by a small business, including:</a:t>
            </a:r>
            <a:endParaRPr sz="1200">
              <a:latin typeface="Calibri"/>
              <a:ea typeface="Calibri"/>
              <a:cs typeface="Calibri"/>
              <a:sym typeface="Calibri"/>
            </a:endParaRPr>
          </a:p>
          <a:p>
            <a:pPr lvl="1" marL="628650" indent="-171450" defTabSz="914400">
              <a:lnSpc>
                <a:spcPct val="100000"/>
              </a:lnSpc>
              <a:spcBef>
                <a:spcPts val="400"/>
              </a:spcBef>
              <a:buSzPct val="100000"/>
              <a:buFont typeface="Arial"/>
              <a:buChar char="•"/>
              <a:defRPr sz="1800"/>
            </a:pPr>
            <a:r>
              <a:rPr sz="1200">
                <a:latin typeface="Calibri"/>
                <a:ea typeface="Calibri"/>
                <a:cs typeface="Calibri"/>
                <a:sym typeface="Calibri"/>
              </a:rPr>
              <a:t>Pareto analysis</a:t>
            </a:r>
            <a:endParaRPr sz="1200">
              <a:latin typeface="Calibri"/>
              <a:ea typeface="Calibri"/>
              <a:cs typeface="Calibri"/>
              <a:sym typeface="Calibri"/>
            </a:endParaRPr>
          </a:p>
          <a:p>
            <a:pPr lvl="1" marL="628650" indent="-171450" defTabSz="914400">
              <a:lnSpc>
                <a:spcPct val="100000"/>
              </a:lnSpc>
              <a:spcBef>
                <a:spcPts val="400"/>
              </a:spcBef>
              <a:buSzPct val="100000"/>
              <a:buFont typeface="Arial"/>
              <a:buChar char="•"/>
              <a:defRPr sz="1800"/>
            </a:pPr>
            <a:r>
              <a:rPr sz="1200">
                <a:latin typeface="Calibri"/>
                <a:ea typeface="Calibri"/>
                <a:cs typeface="Calibri"/>
                <a:sym typeface="Calibri"/>
              </a:rPr>
              <a:t>ABC method</a:t>
            </a:r>
            <a:endParaRPr sz="1200">
              <a:latin typeface="Calibri"/>
              <a:ea typeface="Calibri"/>
              <a:cs typeface="Calibri"/>
              <a:sym typeface="Calibri"/>
            </a:endParaRPr>
          </a:p>
          <a:p>
            <a:pPr lvl="1" marL="628650" indent="-171450" defTabSz="914400">
              <a:lnSpc>
                <a:spcPct val="100000"/>
              </a:lnSpc>
              <a:spcBef>
                <a:spcPts val="400"/>
              </a:spcBef>
              <a:buSzPct val="100000"/>
              <a:buFont typeface="Arial"/>
              <a:buChar char="•"/>
              <a:defRPr sz="1800"/>
            </a:pPr>
            <a:r>
              <a:rPr sz="1200">
                <a:latin typeface="Calibri"/>
                <a:ea typeface="Calibri"/>
                <a:cs typeface="Calibri"/>
                <a:sym typeface="Calibri"/>
              </a:rPr>
              <a:t>Eisenhower method</a:t>
            </a:r>
            <a:endParaRPr sz="1200">
              <a:latin typeface="Calibri"/>
              <a:ea typeface="Calibri"/>
              <a:cs typeface="Calibri"/>
              <a:sym typeface="Calibri"/>
            </a:endParaRPr>
          </a:p>
          <a:p>
            <a:pPr lvl="1" marL="628650" indent="-171450" defTabSz="914400">
              <a:lnSpc>
                <a:spcPct val="100000"/>
              </a:lnSpc>
              <a:spcBef>
                <a:spcPts val="400"/>
              </a:spcBef>
              <a:buSzPct val="100000"/>
              <a:buFont typeface="Arial"/>
              <a:buChar char="•"/>
              <a:defRPr sz="1800"/>
            </a:pPr>
            <a:r>
              <a:rPr sz="1200">
                <a:latin typeface="Calibri"/>
                <a:ea typeface="Calibri"/>
                <a:cs typeface="Calibri"/>
                <a:sym typeface="Calibri"/>
              </a:rPr>
              <a:t>POSEC method</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9" name="Shape 139"/>
          <p:cNvSpPr/>
          <p:nvPr>
            <p:ph type="sldImg"/>
          </p:nvPr>
        </p:nvSpPr>
        <p:spPr>
          <a:prstGeom prst="rect">
            <a:avLst/>
          </a:prstGeom>
        </p:spPr>
        <p:txBody>
          <a:bodyPr/>
          <a:lstStyle/>
          <a:p>
            <a:pPr lvl="0"/>
          </a:p>
        </p:txBody>
      </p:sp>
      <p:sp>
        <p:nvSpPr>
          <p:cNvPr id="140" name="Shape 140"/>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Small business owners are usually juggling many priorities and responsibilities. The key element to making your time management plan work most efficiently is to prioritize your tasks. Your tasks will range in importance from being extremely critical to success, to something that would be nice to have done, to an action that would not matter much even if the action never got done.</a:t>
            </a:r>
            <a:endParaRPr sz="1200">
              <a:latin typeface="Calibri"/>
              <a:ea typeface="Calibri"/>
              <a:cs typeface="Calibri"/>
              <a:sym typeface="Calibri"/>
            </a:endParaRPr>
          </a:p>
          <a:p>
            <a:pPr lvl="0" defTabSz="914400">
              <a:lnSpc>
                <a:spcPct val="100000"/>
              </a:lnSpc>
              <a:spcBef>
                <a:spcPts val="400"/>
              </a:spcBef>
              <a:defRPr sz="1800"/>
            </a:pP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Pareto Analysis</a:t>
            </a:r>
            <a:endParaRPr sz="1200">
              <a:latin typeface="Calibri"/>
              <a:ea typeface="Calibri"/>
              <a:cs typeface="Calibri"/>
              <a:sym typeface="Calibri"/>
            </a:endParaRPr>
          </a:p>
          <a:p>
            <a:pPr lvl="0" defTabSz="914400">
              <a:lnSpc>
                <a:spcPct val="100000"/>
              </a:lnSpc>
              <a:spcBef>
                <a:spcPts val="400"/>
              </a:spcBef>
              <a:defRPr sz="1800"/>
            </a:pPr>
            <a:br>
              <a:rPr sz="1200">
                <a:latin typeface="Calibri"/>
                <a:ea typeface="Calibri"/>
                <a:cs typeface="Calibri"/>
                <a:sym typeface="Calibri"/>
              </a:rPr>
            </a:br>
            <a:r>
              <a:rPr sz="1200">
                <a:latin typeface="Calibri"/>
                <a:ea typeface="Calibri"/>
                <a:cs typeface="Calibri"/>
                <a:sym typeface="Calibri"/>
              </a:rPr>
              <a:t>The Pareto principle, upon which Pareto analysis is based, is often referred to as the “80/20 rule,” which states that 20 percent of a person’s effort will produce 80 percent of the result. For example, if your goal is $100,000 in sales, 20 percent of your effort toward this goal will result in $80,000 in sales. The remaining 80 percent of what you do will only result in the remaining $20,000. Use Pareto analysis to prioritize your time on tasks that produce the best overall result. Small business owners need to understand the Pareto principle because they are usually juggling many priorities.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6" name="Shape 146"/>
          <p:cNvSpPr/>
          <p:nvPr>
            <p:ph type="sldImg"/>
          </p:nvPr>
        </p:nvSpPr>
        <p:spPr>
          <a:prstGeom prst="rect">
            <a:avLst/>
          </a:prstGeom>
        </p:spPr>
        <p:txBody>
          <a:bodyPr/>
          <a:lstStyle/>
          <a:p>
            <a:pPr lvl="0"/>
          </a:p>
        </p:txBody>
      </p:sp>
      <p:sp>
        <p:nvSpPr>
          <p:cNvPr id="147" name="Shape 147"/>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Another common method for prioritizing tasks is the ABC method, which ranks each task with the letter A, B, or C. The most important tasks on your time management plan are given the letter A, less important tasks the letter B, and the least important tasks the letter C. Once each task is assigned a letter, the subtasks for each task (A, B, and C) are further prioritized by number (1, 2, and 3). A task identified as A-1 is completed before task A-2, which is completed before task B-1, and so on through all the tasks. The ABC method can be combined with Pareto analysis.</a:t>
            </a:r>
            <a:endParaRPr sz="1200">
              <a:latin typeface="Calibri"/>
              <a:ea typeface="Calibri"/>
              <a:cs typeface="Calibri"/>
              <a:sym typeface="Calibri"/>
            </a:endParaRPr>
          </a:p>
          <a:p>
            <a:pPr lvl="0" defTabSz="914400">
              <a:lnSpc>
                <a:spcPct val="100000"/>
              </a:lnSpc>
              <a:spcBef>
                <a:spcPts val="400"/>
              </a:spcBef>
              <a:defRPr sz="1800"/>
            </a:pP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Prioritizing tasks with the ABC method is not the same as the process you go through to make your time management plan. Do not confuse the ABC method of prioritizing with the process of breaking goals into steps and tasks.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1" name="Shape 151"/>
          <p:cNvSpPr/>
          <p:nvPr>
            <p:ph type="sldImg"/>
          </p:nvPr>
        </p:nvSpPr>
        <p:spPr>
          <a:prstGeom prst="rect">
            <a:avLst/>
          </a:prstGeom>
        </p:spPr>
        <p:txBody>
          <a:bodyPr/>
          <a:lstStyle/>
          <a:p>
            <a:pPr lvl="0"/>
          </a:p>
        </p:txBody>
      </p:sp>
      <p:sp>
        <p:nvSpPr>
          <p:cNvPr id="152" name="Shape 152"/>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The Eisenhower method is named after President Dwight D. Eisenhower, who said, “What is important is seldom urgent and what is urgent is seldom important.”</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To use the Eisenhower method, take the tasks created from your goals, along with your ongoing business operational needs, and sort them into four categories:</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1"/>
              <a:defRPr sz="1800"/>
            </a:pPr>
            <a:r>
              <a:rPr sz="1200">
                <a:latin typeface="Calibri"/>
                <a:ea typeface="Calibri"/>
                <a:cs typeface="Calibri"/>
                <a:sym typeface="Calibri"/>
              </a:rPr>
              <a:t>Urgent and important—do these tasks immediately.</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1"/>
              <a:defRPr sz="1800"/>
            </a:pPr>
            <a:r>
              <a:rPr sz="1200">
                <a:latin typeface="Calibri"/>
                <a:ea typeface="Calibri"/>
                <a:cs typeface="Calibri"/>
                <a:sym typeface="Calibri"/>
              </a:rPr>
              <a:t>Important but not urgent—put these tasks on your calendar for at a later time.</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1"/>
              <a:defRPr sz="1800"/>
            </a:pPr>
            <a:r>
              <a:rPr sz="1200">
                <a:latin typeface="Calibri"/>
                <a:ea typeface="Calibri"/>
                <a:cs typeface="Calibri"/>
                <a:sym typeface="Calibri"/>
              </a:rPr>
              <a:t>Urgent but not important—delegate these tasks to someone or assign the tasks to the lowest priority.</a:t>
            </a:r>
            <a:br>
              <a:rPr sz="1200">
                <a:latin typeface="Calibri"/>
                <a:ea typeface="Calibri"/>
                <a:cs typeface="Calibri"/>
                <a:sym typeface="Calibri"/>
              </a:rPr>
            </a:br>
            <a:r>
              <a:rPr sz="1200">
                <a:latin typeface="Calibri"/>
                <a:ea typeface="Calibri"/>
                <a:cs typeface="Calibri"/>
                <a:sym typeface="Calibri"/>
              </a:rPr>
              <a:t>Not important and not urgent—these tasks may never get done because tasks in the other three categories will take priority.</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The Eisenhower method may work well for small business owners who are already highly organized planners because the method does not prioritize tasks to the level of detail as Pareto analysis or the ABC Method.</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6" name="Shape 156"/>
          <p:cNvSpPr/>
          <p:nvPr>
            <p:ph type="sldImg"/>
          </p:nvPr>
        </p:nvSpPr>
        <p:spPr>
          <a:prstGeom prst="rect">
            <a:avLst/>
          </a:prstGeom>
        </p:spPr>
        <p:txBody>
          <a:bodyPr/>
          <a:lstStyle/>
          <a:p>
            <a:pPr lvl="0"/>
          </a:p>
        </p:txBody>
      </p:sp>
      <p:sp>
        <p:nvSpPr>
          <p:cNvPr id="157" name="Shape 157"/>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The Prioritize by Organizing, Streamlining, Economizing, and Contributing (POSEC) method assumes that to accomplish a goal, attention must be focused on daily responsibilities. Starting with “prioritize,” you move through each component of the POSEC method. The details of the POSEC method of time management are:</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Prioritize—arrange your tasks in order of importance based on your goals and available amount of time. </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Organize—provide a structure for your most basic tasks, especially those that are performed on a daily basis.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Streamline—simplify “nuisance” tasks, such as those tasks that are required for operations but are your least preferred tasks.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Economize—achieve those things you would like to do but fall low on your list of priorities. </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Contribute—occurs when tasks are completed and you are able to “give back” to society or to those who are in need of your help.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1" name="Shape 161"/>
          <p:cNvSpPr/>
          <p:nvPr>
            <p:ph type="sldImg"/>
          </p:nvPr>
        </p:nvSpPr>
        <p:spPr>
          <a:prstGeom prst="rect">
            <a:avLst/>
          </a:prstGeom>
        </p:spPr>
        <p:txBody>
          <a:bodyPr/>
          <a:lstStyle/>
          <a:p>
            <a:pPr lvl="0"/>
          </a:p>
        </p:txBody>
      </p:sp>
      <p:sp>
        <p:nvSpPr>
          <p:cNvPr id="162" name="Shape 162"/>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Once you have a list of prioritized tasks, you are ready to create a daily time management plan. Each day you will be working toward accomplishing your goals.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For the next work week, list the tasks that need to be completed each day to create a five-day time management plan. List the tasks in priority order for each day. These tasks will give you the greatest return toward your goals. Recall that there are many important ongoing business functions are not directly related to a goal and would not be in your prioritized task list, but should be included in the list.</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Select a tool for planning your daily and weekly time. Example tools include organizers, day planners, mobile devices, software applications, and spreadsheets. Here is a sample template for a day planner.</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6" name="Shape 166"/>
          <p:cNvSpPr/>
          <p:nvPr>
            <p:ph type="sldImg"/>
          </p:nvPr>
        </p:nvSpPr>
        <p:spPr>
          <a:prstGeom prst="rect">
            <a:avLst/>
          </a:prstGeom>
        </p:spPr>
        <p:txBody>
          <a:bodyPr/>
          <a:lstStyle/>
          <a:p>
            <a:pPr lvl="0"/>
          </a:p>
        </p:txBody>
      </p:sp>
      <p:sp>
        <p:nvSpPr>
          <p:cNvPr id="167" name="Shape 167"/>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After prioritizing your tasks for each day of your work week, estimate the amount of time needed to complete each task on each day. You know how many hours you have to work on your business each day. If you work a full-time job and are a part-time business owner, you may only have four hours; a full-time consulting business owner may have eight hours; while a full-time retail store owner may have twelve hours. The amount of available time may also vary due to family commitments such as children or aging parents.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As you estimate the amount of time needed to work on tasks each day, do not fill up every minute of every day. Allocate about 75 percent of your work day to tasks listed in your weekly time management plan. The remaining 25 percent provides time for breaks and for any unexpected issues. On days that go according plan, use the extra 25 percent of your time for things such as additional networking, business development, handling lower priority tasks, organizing your work area, or research.</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1" name="Shape 171"/>
          <p:cNvSpPr/>
          <p:nvPr>
            <p:ph type="sldImg"/>
          </p:nvPr>
        </p:nvSpPr>
        <p:spPr>
          <a:prstGeom prst="rect">
            <a:avLst/>
          </a:prstGeom>
        </p:spPr>
        <p:txBody>
          <a:bodyPr/>
          <a:lstStyle/>
          <a:p>
            <a:pPr lvl="0"/>
          </a:p>
        </p:txBody>
      </p:sp>
      <p:sp>
        <p:nvSpPr>
          <p:cNvPr id="172" name="Shape 172"/>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Goals do not get achieved by wishful thinking nor does your business succeed with just hopes and dreams. Your time management plan must work. To make your plan work, you must work your plan. Do not put your time management plan on a shelf to gather dust. Action is what moves items from being thoughts, ideas, and goals into reality.</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To help make your plan work, use a timer or cell phone alarm to alert you when the allotted time for a task has ended. Remember to complete deadline and highest priority tasks first to get the most impactful, and sometimes most stressful, items off your plate early. Do not work on any other tasks until your greatest priorities for the day are finished. Include 15 to 30 minutes in your schedule each day to manage your business. Also include 10 to 15 minutes at the end of each day to review the tasks for the next day in your time management plan. On the last business day of your work week, allocate at least an hour to write and prioritize your five-day weekly plan for the following week.</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Some small business owners feel so overwhelmed with the number of things that need to get done that they do not want to take a break. A physical and mental break will increase your overall productivity. However, if you feel as though you must keep working, look at your time management plan and spend 15 to 30 minutes working on a lesser-ranked task, which is also less mentally intense. Working on a less challenging task will give your brain a break while still allowing you to be productive.</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6" name="Shape 176"/>
          <p:cNvSpPr/>
          <p:nvPr>
            <p:ph type="sldImg"/>
          </p:nvPr>
        </p:nvSpPr>
        <p:spPr>
          <a:prstGeom prst="rect">
            <a:avLst/>
          </a:prstGeom>
        </p:spPr>
        <p:txBody>
          <a:bodyPr/>
          <a:lstStyle/>
          <a:p>
            <a:pPr lvl="0"/>
          </a:p>
        </p:txBody>
      </p:sp>
      <p:sp>
        <p:nvSpPr>
          <p:cNvPr id="177" name="Shape 177"/>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Review the list in your five-day weekly time management plan for tasks that can be delegated to others. Many owners falsely believe they are the only ones who can effectively do what needs to be done. Objectively ask yourself, “Who else can do this task?” If you have employees, give them their time management plan in the form of a set of tasks. Be sure to provide these employees with insight into the importance of their work to the achievement of the business’s goals.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Whether you choose to delegate tasks or not, as a small business owner, much of the work will fall to you. You should be aware that mental fatigue can occur when working intensely for long periods during the day. When fatigue occurs, take a mental break for 15 minutes. Focus on nothing in particular. Consider using this time to stretch your muscles and even take a quick walk. If you have left 25 percent of your workday open, you should not feel guilty about taking a break.</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2" name="Shape 182"/>
          <p:cNvSpPr/>
          <p:nvPr>
            <p:ph type="sldImg"/>
          </p:nvPr>
        </p:nvSpPr>
        <p:spPr>
          <a:prstGeom prst="rect">
            <a:avLst/>
          </a:prstGeom>
        </p:spPr>
        <p:txBody>
          <a:bodyPr/>
          <a:lstStyle/>
          <a:p>
            <a:pPr lvl="0"/>
          </a:p>
        </p:txBody>
      </p:sp>
      <p:sp>
        <p:nvSpPr>
          <p:cNvPr id="183" name="Shape 183"/>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Whether you choose to delegate tasks or not, as an entrepreneur much of the work will still fall on you. However, you should understand that mental burnout can occur when working intensely for long periods. When this occurs, the best thing to do it to take a complete mental break for 15 minutes and focus on nothing. This time allows your brain to rest and rejuvenate so that you can return to your task feeling refreshed. Also, use this time to stretch your muscles and even take a quick walk. If you left 25 percent of your workday open and unscheduled, you should not feel guilty about taking a much needed break.</a:t>
            </a:r>
            <a:endParaRPr sz="120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7" name="Shape 187"/>
          <p:cNvSpPr/>
          <p:nvPr>
            <p:ph type="sldImg"/>
          </p:nvPr>
        </p:nvSpPr>
        <p:spPr>
          <a:prstGeom prst="rect">
            <a:avLst/>
          </a:prstGeom>
        </p:spPr>
        <p:txBody>
          <a:bodyPr/>
          <a:lstStyle/>
          <a:p>
            <a:pPr lvl="0"/>
          </a:p>
        </p:txBody>
      </p:sp>
      <p:sp>
        <p:nvSpPr>
          <p:cNvPr id="188" name="Shape 188"/>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You should continuously review and update your time management plan.</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Daily</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As each task is completed, cross it off your list. Understand that critical tasks may not get done in your spare time, so allocate time to complete these tasks first. When allocating time to your tasks each day, include a minimum of 10 to 15 minutes at the end of each day to review the tasks in your time management plan for the next day.</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Weekly</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On the last day of your work week, allocate at least an hour to write and prioritize your five-day weekly time management plan for the following week. Do not skip or skimp on this critical time management step.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Before writing your next week’s time management, look at any outstanding tasks from the current week, including tasks that “popped up” as the week progressed. As you reflect back over your week, ask yourself:</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Have I properly invoiced everyone based upon their activities?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How did I do with time management and productivity this week?</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What could I do differently? Do I need to allocate my time differently?</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How well did I manage distractions?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Prioritize any outstanding tasks from the current week and add them to the time management plan for next week, based on where the tasks fit into the list of prioritized tasks for next week.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When preparing your time management plan for next week, you should assess how accurate your estimates of time were for the preceding week. Also assess if the number of tasks included in daily and weekly plans should be reduced, increased, or left as is. Too much stress may mean you may have too many tasks in your plan. Evaluate whether your highest priority tasks are appropriately ranked.</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Monthly</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Your weekly time management plans combine to determine your progress for the month. At the end of the third week of the month, assess your progress toward your monthly and quarterly goals. Ask yourself:</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How am I doing toward my monthly and quarterly goals?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What adjustments, if any, do I need to make in my time management plan for the last week of this month to achieve my monthly and quarterly goals?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Yearly</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Your five-day weekly time management plan lists everything that needs to be done every day of the week to achieve your goals, complete projects efficiently and on time, and effectively handle all activities necessary to run your day-to-day business. This prioritized list becomes your road map or guide for each week. The weeks combine to guide you through a month, and the months combine to guide you through the year.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As you enter the last quarter of the year, use all of your weekly time management plans to start reviewing your overall progress toward your annual goals. Assess yourself and start identifying your quarterly and annual goals for the next year. Write your goals in the SMART format and refer back to this work as much as needed. Use your third quarter review of your time management plans to start preparing to meet with your tax professional.</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9" name="Shape 39"/>
          <p:cNvSpPr/>
          <p:nvPr>
            <p:ph type="sldImg"/>
          </p:nvPr>
        </p:nvSpPr>
        <p:spPr>
          <a:prstGeom prst="rect">
            <a:avLst/>
          </a:prstGeom>
        </p:spPr>
        <p:txBody>
          <a:bodyPr/>
          <a:lstStyle/>
          <a:p>
            <a:pPr lvl="0"/>
          </a:p>
        </p:txBody>
      </p:sp>
      <p:sp>
        <p:nvSpPr>
          <p:cNvPr id="40" name="Shape 40"/>
          <p:cNvSpPr/>
          <p:nvPr>
            <p:ph type="body" sz="quarter" idx="1"/>
          </p:nvPr>
        </p:nvSpPr>
        <p:spPr>
          <a:prstGeom prst="rect">
            <a:avLst/>
          </a:prstGeom>
        </p:spPr>
        <p:txBody>
          <a:bodyPr/>
          <a:lstStyle>
            <a:lvl1pPr defTabSz="914400">
              <a:lnSpc>
                <a:spcPct val="100000"/>
              </a:lnSpc>
              <a:spcBef>
                <a:spcPts val="400"/>
              </a:spcBef>
              <a:defRPr sz="1200">
                <a:solidFill>
                  <a:srgbClr val="FF0000"/>
                </a:solidFill>
                <a:latin typeface="Calibri"/>
                <a:ea typeface="Calibri"/>
                <a:cs typeface="Calibri"/>
                <a:sym typeface="Calibri"/>
              </a:defRPr>
            </a:lvl1pPr>
          </a:lstStyle>
          <a:p>
            <a:pPr lvl="0">
              <a:defRPr sz="1800">
                <a:solidFill>
                  <a:srgbClr val="000000"/>
                </a:solidFill>
              </a:defRPr>
            </a:pPr>
            <a:r>
              <a:rPr sz="1200">
                <a:solidFill>
                  <a:srgbClr val="FF0000"/>
                </a:solidFill>
              </a:rPr>
              <a:t>Allow each of the students to answer.</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2" name="Shape 192"/>
          <p:cNvSpPr/>
          <p:nvPr>
            <p:ph type="sldImg"/>
          </p:nvPr>
        </p:nvSpPr>
        <p:spPr>
          <a:prstGeom prst="rect">
            <a:avLst/>
          </a:prstGeom>
        </p:spPr>
        <p:txBody>
          <a:bodyPr/>
          <a:lstStyle/>
          <a:p>
            <a:pPr lvl="0"/>
          </a:p>
        </p:txBody>
      </p:sp>
      <p:sp>
        <p:nvSpPr>
          <p:cNvPr id="193" name="Shape 193"/>
          <p:cNvSpPr/>
          <p:nvPr>
            <p:ph type="body" sz="quarter" idx="1"/>
          </p:nvPr>
        </p:nvSpPr>
        <p:spPr>
          <a:prstGeom prst="rect">
            <a:avLst/>
          </a:prstGeom>
        </p:spPr>
        <p:txBody>
          <a:bodyPr/>
          <a:lstStyle/>
          <a:p>
            <a:pPr lvl="0" defTabSz="914400">
              <a:lnSpc>
                <a:spcPct val="100000"/>
              </a:lnSpc>
              <a:spcBef>
                <a:spcPts val="200"/>
              </a:spcBef>
              <a:defRPr sz="1800"/>
            </a:pPr>
            <a:r>
              <a:rPr sz="700">
                <a:latin typeface="Calibri"/>
                <a:ea typeface="Calibri"/>
                <a:cs typeface="Calibri"/>
                <a:sym typeface="Calibri"/>
              </a:rPr>
              <a:t>Distractions can be caused in many ways. For example, a big distraction faced by many is being interrupted by others, whether it’s someone dropping by without an appointment, a telephone call, or even a scheduled meeting. Think about how many times you are interrupted and how much time you spend on those interruptions. You may want to track interruptions to determine how to better manage them. You may need to allocate more time in your daily time management plan for interruptions.</a:t>
            </a:r>
            <a:endParaRPr sz="1200">
              <a:latin typeface="Calibri"/>
              <a:ea typeface="Calibri"/>
              <a:cs typeface="Calibri"/>
              <a:sym typeface="Calibri"/>
            </a:endParaRPr>
          </a:p>
          <a:p>
            <a:pPr lvl="0" defTabSz="914400">
              <a:lnSpc>
                <a:spcPct val="100000"/>
              </a:lnSpc>
              <a:spcBef>
                <a:spcPts val="200"/>
              </a:spcBef>
              <a:defRPr sz="1800"/>
            </a:pPr>
            <a:r>
              <a:rPr sz="7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200"/>
              </a:spcBef>
              <a:defRPr sz="1800"/>
            </a:pPr>
            <a:r>
              <a:rPr sz="700">
                <a:latin typeface="Calibri"/>
                <a:ea typeface="Calibri"/>
                <a:cs typeface="Calibri"/>
                <a:sym typeface="Calibri"/>
              </a:rPr>
              <a:t>Here are some possible solutions for handling a distraction:</a:t>
            </a:r>
            <a:endParaRPr sz="1200">
              <a:latin typeface="Calibri"/>
              <a:ea typeface="Calibri"/>
              <a:cs typeface="Calibri"/>
              <a:sym typeface="Calibri"/>
            </a:endParaRPr>
          </a:p>
          <a:p>
            <a:pPr lvl="0" defTabSz="914400">
              <a:lnSpc>
                <a:spcPct val="100000"/>
              </a:lnSpc>
              <a:spcBef>
                <a:spcPts val="200"/>
              </a:spcBef>
              <a:buSzPct val="100000"/>
              <a:buChar char="•"/>
              <a:defRPr sz="1800"/>
            </a:pPr>
            <a:r>
              <a:rPr sz="700">
                <a:latin typeface="Calibri"/>
                <a:ea typeface="Calibri"/>
                <a:cs typeface="Calibri"/>
                <a:sym typeface="Calibri"/>
              </a:rPr>
              <a:t>Ask a person who is interrupting to explain what he or she needs. Give people an immediate response or tell them that you will have to respond later as they see you writing down their question. </a:t>
            </a:r>
            <a:endParaRPr sz="1200">
              <a:latin typeface="Calibri"/>
              <a:ea typeface="Calibri"/>
              <a:cs typeface="Calibri"/>
              <a:sym typeface="Calibri"/>
            </a:endParaRPr>
          </a:p>
          <a:p>
            <a:pPr lvl="0" defTabSz="914400">
              <a:lnSpc>
                <a:spcPct val="100000"/>
              </a:lnSpc>
              <a:spcBef>
                <a:spcPts val="200"/>
              </a:spcBef>
              <a:buSzPct val="100000"/>
              <a:buChar char="•"/>
              <a:defRPr sz="1800"/>
            </a:pPr>
            <a:r>
              <a:rPr sz="700">
                <a:latin typeface="Calibri"/>
                <a:ea typeface="Calibri"/>
                <a:cs typeface="Calibri"/>
                <a:sym typeface="Calibri"/>
              </a:rPr>
              <a:t>For people who regularly stop by your office, stand up when they come in and walk them out. Pick a logical destination such as the restroom, the water cooler, or the door. Do not let them sit down or lean on something so as to allow them to take a position in your work area.</a:t>
            </a:r>
            <a:endParaRPr sz="1200">
              <a:latin typeface="Calibri"/>
              <a:ea typeface="Calibri"/>
              <a:cs typeface="Calibri"/>
              <a:sym typeface="Calibri"/>
            </a:endParaRPr>
          </a:p>
          <a:p>
            <a:pPr lvl="0" defTabSz="914400">
              <a:lnSpc>
                <a:spcPct val="100000"/>
              </a:lnSpc>
              <a:spcBef>
                <a:spcPts val="200"/>
              </a:spcBef>
              <a:buSzPct val="100000"/>
              <a:buChar char="•"/>
              <a:defRPr sz="1800"/>
            </a:pPr>
            <a:r>
              <a:rPr sz="700">
                <a:latin typeface="Calibri"/>
                <a:ea typeface="Calibri"/>
                <a:cs typeface="Calibri"/>
                <a:sym typeface="Calibri"/>
              </a:rPr>
              <a:t>When phone calls come at the wrong time, let callers know you have only one or two minutes because you are in the middle of something. Answer their questions within the imposed two minutes or politely cut the calls short by asking if you can call back. </a:t>
            </a:r>
            <a:endParaRPr sz="1200">
              <a:latin typeface="Calibri"/>
              <a:ea typeface="Calibri"/>
              <a:cs typeface="Calibri"/>
              <a:sym typeface="Calibri"/>
            </a:endParaRPr>
          </a:p>
          <a:p>
            <a:pPr lvl="0" defTabSz="914400">
              <a:lnSpc>
                <a:spcPct val="100000"/>
              </a:lnSpc>
              <a:spcBef>
                <a:spcPts val="200"/>
              </a:spcBef>
              <a:buSzPct val="100000"/>
              <a:buChar char="•"/>
              <a:defRPr sz="1800"/>
            </a:pPr>
            <a:r>
              <a:rPr sz="700">
                <a:latin typeface="Calibri"/>
                <a:ea typeface="Calibri"/>
                <a:cs typeface="Calibri"/>
                <a:sym typeface="Calibri"/>
              </a:rPr>
              <a:t>Have a written agenda for all meetings.</a:t>
            </a:r>
            <a:endParaRPr sz="1200">
              <a:latin typeface="Calibri"/>
              <a:ea typeface="Calibri"/>
              <a:cs typeface="Calibri"/>
              <a:sym typeface="Calibri"/>
            </a:endParaRPr>
          </a:p>
          <a:p>
            <a:pPr lvl="0" defTabSz="914400">
              <a:lnSpc>
                <a:spcPct val="100000"/>
              </a:lnSpc>
              <a:spcBef>
                <a:spcPts val="200"/>
              </a:spcBef>
              <a:buSzPct val="100000"/>
              <a:buChar char="•"/>
              <a:defRPr sz="1800"/>
            </a:pPr>
            <a:r>
              <a:rPr sz="700">
                <a:latin typeface="Calibri"/>
                <a:ea typeface="Calibri"/>
                <a:cs typeface="Calibri"/>
                <a:sym typeface="Calibri"/>
              </a:rPr>
              <a:t>Ensure 25 percent of your work day is not allocated and can be used for important distractions. Make certain the average time spent on distractions does not exceed this time allotment. If you can identify a pattern of important interruptions, consider scheduling time for them in your time management plan.</a:t>
            </a:r>
            <a:endParaRPr sz="1200">
              <a:latin typeface="Calibri"/>
              <a:ea typeface="Calibri"/>
              <a:cs typeface="Calibri"/>
              <a:sym typeface="Calibri"/>
            </a:endParaRPr>
          </a:p>
          <a:p>
            <a:pPr lvl="0" defTabSz="914400">
              <a:lnSpc>
                <a:spcPct val="100000"/>
              </a:lnSpc>
              <a:spcBef>
                <a:spcPts val="200"/>
              </a:spcBef>
              <a:defRPr sz="1800"/>
            </a:pPr>
            <a:r>
              <a:rPr sz="7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200"/>
              </a:spcBef>
              <a:defRPr sz="1800"/>
            </a:pPr>
            <a:r>
              <a:rPr sz="700">
                <a:latin typeface="Calibri"/>
                <a:ea typeface="Calibri"/>
                <a:cs typeface="Calibri"/>
                <a:sym typeface="Calibri"/>
              </a:rPr>
              <a:t>Email is a vital part of most small businesses. However, the use of email can be distracting. Mobile devices have people constantly in contact. Schedule two or three times each day to check and reply to email. Do not check email outside of those times.</a:t>
            </a:r>
            <a:endParaRPr sz="1200">
              <a:latin typeface="Calibri"/>
              <a:ea typeface="Calibri"/>
              <a:cs typeface="Calibri"/>
              <a:sym typeface="Calibri"/>
            </a:endParaRPr>
          </a:p>
          <a:p>
            <a:pPr lvl="0" defTabSz="914400">
              <a:lnSpc>
                <a:spcPct val="100000"/>
              </a:lnSpc>
              <a:spcBef>
                <a:spcPts val="200"/>
              </a:spcBef>
              <a:defRPr sz="1800"/>
            </a:pPr>
            <a:r>
              <a:rPr sz="7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200"/>
              </a:spcBef>
              <a:defRPr sz="1800"/>
            </a:pPr>
            <a:r>
              <a:rPr sz="700">
                <a:latin typeface="Calibri"/>
                <a:ea typeface="Calibri"/>
                <a:cs typeface="Calibri"/>
                <a:sym typeface="Calibri"/>
              </a:rPr>
              <a:t>There are many ways a work environment can be distraction. Examples include work environments that are cluttered, noisy, and either too hot or too cold. Here are some possible solutions:</a:t>
            </a:r>
            <a:endParaRPr sz="1200">
              <a:latin typeface="Calibri"/>
              <a:ea typeface="Calibri"/>
              <a:cs typeface="Calibri"/>
              <a:sym typeface="Calibri"/>
            </a:endParaRPr>
          </a:p>
          <a:p>
            <a:pPr lvl="0" defTabSz="914400">
              <a:lnSpc>
                <a:spcPct val="100000"/>
              </a:lnSpc>
              <a:spcBef>
                <a:spcPts val="200"/>
              </a:spcBef>
              <a:buSzPct val="100000"/>
              <a:buChar char="•"/>
              <a:defRPr sz="1800"/>
            </a:pPr>
            <a:r>
              <a:rPr sz="700">
                <a:latin typeface="Calibri"/>
                <a:ea typeface="Calibri"/>
                <a:cs typeface="Calibri"/>
                <a:sym typeface="Calibri"/>
              </a:rPr>
              <a:t>Keep your work area and files neat and organized.</a:t>
            </a:r>
            <a:endParaRPr sz="1200">
              <a:latin typeface="Calibri"/>
              <a:ea typeface="Calibri"/>
              <a:cs typeface="Calibri"/>
              <a:sym typeface="Calibri"/>
            </a:endParaRPr>
          </a:p>
          <a:p>
            <a:pPr lvl="0" defTabSz="914400">
              <a:lnSpc>
                <a:spcPct val="100000"/>
              </a:lnSpc>
              <a:spcBef>
                <a:spcPts val="200"/>
              </a:spcBef>
              <a:buSzPct val="100000"/>
              <a:buChar char="•"/>
              <a:defRPr sz="1800"/>
            </a:pPr>
            <a:r>
              <a:rPr sz="700">
                <a:latin typeface="Calibri"/>
                <a:ea typeface="Calibri"/>
                <a:cs typeface="Calibri"/>
                <a:sym typeface="Calibri"/>
              </a:rPr>
              <a:t>Work with those around you to establish noise guidelines.</a:t>
            </a:r>
            <a:endParaRPr sz="1200">
              <a:latin typeface="Calibri"/>
              <a:ea typeface="Calibri"/>
              <a:cs typeface="Calibri"/>
              <a:sym typeface="Calibri"/>
            </a:endParaRPr>
          </a:p>
          <a:p>
            <a:pPr lvl="0" defTabSz="914400">
              <a:lnSpc>
                <a:spcPct val="100000"/>
              </a:lnSpc>
              <a:spcBef>
                <a:spcPts val="200"/>
              </a:spcBef>
              <a:buSzPct val="100000"/>
              <a:buChar char="•"/>
              <a:defRPr sz="1800"/>
            </a:pPr>
            <a:r>
              <a:rPr sz="700">
                <a:latin typeface="Calibri"/>
                <a:ea typeface="Calibri"/>
                <a:cs typeface="Calibri"/>
                <a:sym typeface="Calibri"/>
              </a:rPr>
              <a:t>Keep a sweater or a fan in your work area.</a:t>
            </a:r>
            <a:endParaRPr sz="1200">
              <a:latin typeface="Calibri"/>
              <a:ea typeface="Calibri"/>
              <a:cs typeface="Calibri"/>
              <a:sym typeface="Calibri"/>
            </a:endParaRPr>
          </a:p>
          <a:p>
            <a:pPr lvl="0" defTabSz="914400">
              <a:lnSpc>
                <a:spcPct val="100000"/>
              </a:lnSpc>
              <a:spcBef>
                <a:spcPts val="200"/>
              </a:spcBef>
              <a:defRPr sz="1800"/>
            </a:pPr>
            <a:r>
              <a:rPr sz="7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200"/>
              </a:spcBef>
              <a:defRPr sz="1800"/>
            </a:pPr>
            <a:r>
              <a:rPr sz="700">
                <a:latin typeface="Calibri"/>
                <a:ea typeface="Calibri"/>
                <a:cs typeface="Calibri"/>
                <a:sym typeface="Calibri"/>
              </a:rPr>
              <a:t>Strive to remove self-initiated distractions from your work day. Examples of self-initiated distractions may include daydreaming, stopping for snacks, making personal phone calls, surfing the internet, sending personal emails, playing computer games, and engaging in other forms of procrastination. Consider completing lower priority tasks on your time management plan if you need a change of pace.</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7" name="Shape 197"/>
          <p:cNvSpPr/>
          <p:nvPr>
            <p:ph type="sldImg"/>
          </p:nvPr>
        </p:nvSpPr>
        <p:spPr>
          <a:prstGeom prst="rect">
            <a:avLst/>
          </a:prstGeom>
        </p:spPr>
        <p:txBody>
          <a:bodyPr/>
          <a:lstStyle/>
          <a:p>
            <a:pPr lvl="0"/>
          </a:p>
        </p:txBody>
      </p:sp>
      <p:sp>
        <p:nvSpPr>
          <p:cNvPr id="198" name="Shape 198"/>
          <p:cNvSpPr/>
          <p:nvPr>
            <p:ph type="body" sz="quarter" idx="1"/>
          </p:nvPr>
        </p:nvSpPr>
        <p:spPr>
          <a:prstGeom prst="rect">
            <a:avLst/>
          </a:prstGeom>
        </p:spPr>
        <p:txBody>
          <a:bodyPr/>
          <a:lstStyle/>
          <a:p>
            <a:pPr lvl="0" marL="228600" indent="-228600" defTabSz="914400">
              <a:lnSpc>
                <a:spcPct val="100000"/>
              </a:lnSpc>
              <a:spcBef>
                <a:spcPts val="400"/>
              </a:spcBef>
              <a:buSzPct val="100000"/>
              <a:buAutoNum type="arabicPeriod" startAt="1"/>
              <a:defRPr sz="1800"/>
            </a:pPr>
            <a:r>
              <a:rPr sz="1200">
                <a:latin typeface="Calibri"/>
                <a:ea typeface="Calibri"/>
                <a:cs typeface="Calibri"/>
                <a:sym typeface="Calibri"/>
              </a:rPr>
              <a:t>An effective time management plan has five important elements:</a:t>
            </a:r>
            <a:endParaRPr sz="1200">
              <a:latin typeface="Calibri"/>
              <a:ea typeface="Calibri"/>
              <a:cs typeface="Calibri"/>
              <a:sym typeface="Calibri"/>
            </a:endParaRPr>
          </a:p>
          <a:p>
            <a:pPr lvl="1" marL="685800" indent="-228600" defTabSz="914400">
              <a:lnSpc>
                <a:spcPct val="100000"/>
              </a:lnSpc>
              <a:spcBef>
                <a:spcPts val="400"/>
              </a:spcBef>
              <a:buSzPct val="100000"/>
              <a:buAutoNum type="arabicPeriod" startAt="1"/>
              <a:defRPr sz="1800"/>
            </a:pPr>
            <a:r>
              <a:rPr sz="1200">
                <a:latin typeface="Calibri"/>
                <a:ea typeface="Calibri"/>
                <a:cs typeface="Calibri"/>
                <a:sym typeface="Calibri"/>
              </a:rPr>
              <a:t>Clearly defined written goals</a:t>
            </a:r>
            <a:endParaRPr sz="1200">
              <a:latin typeface="Calibri"/>
              <a:ea typeface="Calibri"/>
              <a:cs typeface="Calibri"/>
              <a:sym typeface="Calibri"/>
            </a:endParaRPr>
          </a:p>
          <a:p>
            <a:pPr lvl="1" marL="685800" indent="-228600" defTabSz="914400">
              <a:lnSpc>
                <a:spcPct val="100000"/>
              </a:lnSpc>
              <a:spcBef>
                <a:spcPts val="400"/>
              </a:spcBef>
              <a:buSzPct val="100000"/>
              <a:buAutoNum type="arabicPeriod" startAt="1"/>
              <a:defRPr sz="1800"/>
            </a:pPr>
            <a:r>
              <a:rPr sz="1200">
                <a:latin typeface="Calibri"/>
                <a:ea typeface="Calibri"/>
                <a:cs typeface="Calibri"/>
                <a:sym typeface="Calibri"/>
              </a:rPr>
              <a:t>Detailed list of tasks</a:t>
            </a:r>
            <a:endParaRPr sz="1200">
              <a:latin typeface="Calibri"/>
              <a:ea typeface="Calibri"/>
              <a:cs typeface="Calibri"/>
              <a:sym typeface="Calibri"/>
            </a:endParaRPr>
          </a:p>
          <a:p>
            <a:pPr lvl="1" marL="685800" indent="-228600" defTabSz="914400">
              <a:lnSpc>
                <a:spcPct val="100000"/>
              </a:lnSpc>
              <a:spcBef>
                <a:spcPts val="400"/>
              </a:spcBef>
              <a:buSzPct val="100000"/>
              <a:buAutoNum type="arabicPeriod" startAt="1"/>
              <a:defRPr sz="1800"/>
            </a:pPr>
            <a:r>
              <a:rPr sz="1200">
                <a:latin typeface="Calibri"/>
                <a:ea typeface="Calibri"/>
                <a:cs typeface="Calibri"/>
                <a:sym typeface="Calibri"/>
              </a:rPr>
              <a:t>Prioritization of the tasks</a:t>
            </a:r>
            <a:endParaRPr sz="1200">
              <a:latin typeface="Calibri"/>
              <a:ea typeface="Calibri"/>
              <a:cs typeface="Calibri"/>
              <a:sym typeface="Calibri"/>
            </a:endParaRPr>
          </a:p>
          <a:p>
            <a:pPr lvl="1" marL="685800" indent="-228600" defTabSz="914400">
              <a:lnSpc>
                <a:spcPct val="100000"/>
              </a:lnSpc>
              <a:spcBef>
                <a:spcPts val="400"/>
              </a:spcBef>
              <a:buSzPct val="100000"/>
              <a:buAutoNum type="arabicPeriod" startAt="1"/>
              <a:defRPr sz="1800"/>
            </a:pPr>
            <a:r>
              <a:rPr sz="1200">
                <a:latin typeface="Calibri"/>
                <a:ea typeface="Calibri"/>
                <a:cs typeface="Calibri"/>
                <a:sym typeface="Calibri"/>
              </a:rPr>
              <a:t>List of the important ongoing business functions</a:t>
            </a:r>
            <a:endParaRPr sz="1200">
              <a:latin typeface="Calibri"/>
              <a:ea typeface="Calibri"/>
              <a:cs typeface="Calibri"/>
              <a:sym typeface="Calibri"/>
            </a:endParaRPr>
          </a:p>
          <a:p>
            <a:pPr lvl="1" marL="685800" indent="-228600" defTabSz="914400">
              <a:lnSpc>
                <a:spcPct val="100000"/>
              </a:lnSpc>
              <a:spcBef>
                <a:spcPts val="400"/>
              </a:spcBef>
              <a:buSzPct val="100000"/>
              <a:buAutoNum type="arabicPeriod" startAt="1"/>
              <a:defRPr sz="1800"/>
            </a:pPr>
            <a:r>
              <a:rPr sz="1200">
                <a:latin typeface="Calibri"/>
                <a:ea typeface="Calibri"/>
                <a:cs typeface="Calibri"/>
                <a:sym typeface="Calibri"/>
              </a:rPr>
              <a:t>Built in flexibility</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1"/>
              <a:defRPr sz="1800"/>
            </a:pP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2"/>
              <a:defRPr sz="1800"/>
            </a:pPr>
            <a:r>
              <a:rPr sz="1200">
                <a:latin typeface="Calibri"/>
                <a:ea typeface="Calibri"/>
                <a:cs typeface="Calibri"/>
                <a:sym typeface="Calibri"/>
              </a:rPr>
              <a:t>Use written SMART goals with steps and tasks to create clarity of focus. The format should be:</a:t>
            </a:r>
            <a:endParaRPr sz="1200">
              <a:latin typeface="Calibri"/>
              <a:ea typeface="Calibri"/>
              <a:cs typeface="Calibri"/>
              <a:sym typeface="Calibri"/>
            </a:endParaRPr>
          </a:p>
          <a:p>
            <a:pPr lvl="1" marL="685800" indent="-228600" defTabSz="914400">
              <a:lnSpc>
                <a:spcPct val="100000"/>
              </a:lnSpc>
              <a:spcBef>
                <a:spcPts val="400"/>
              </a:spcBef>
              <a:buSzPct val="100000"/>
              <a:buAutoNum type="alphaLcPeriod" startAt="1"/>
              <a:defRPr sz="1800"/>
            </a:pPr>
            <a:r>
              <a:rPr sz="1200" u="sng">
                <a:latin typeface="Calibri"/>
                <a:ea typeface="Calibri"/>
                <a:cs typeface="Calibri"/>
                <a:sym typeface="Calibri"/>
              </a:rPr>
              <a:t>S</a:t>
            </a:r>
            <a:r>
              <a:rPr sz="1200">
                <a:latin typeface="Calibri"/>
                <a:ea typeface="Calibri"/>
                <a:cs typeface="Calibri"/>
                <a:sym typeface="Calibri"/>
              </a:rPr>
              <a:t>pecific—The goal states exactly what is to be done </a:t>
            </a:r>
            <a:endParaRPr sz="1200">
              <a:latin typeface="Calibri"/>
              <a:ea typeface="Calibri"/>
              <a:cs typeface="Calibri"/>
              <a:sym typeface="Calibri"/>
            </a:endParaRPr>
          </a:p>
          <a:p>
            <a:pPr lvl="1" marL="685800" indent="-228600" defTabSz="914400">
              <a:lnSpc>
                <a:spcPct val="100000"/>
              </a:lnSpc>
              <a:spcBef>
                <a:spcPts val="400"/>
              </a:spcBef>
              <a:buSzPct val="100000"/>
              <a:buAutoNum type="alphaLcPeriod" startAt="1"/>
              <a:defRPr sz="1800"/>
            </a:pPr>
            <a:r>
              <a:rPr sz="1200" u="sng">
                <a:latin typeface="Calibri"/>
                <a:ea typeface="Calibri"/>
                <a:cs typeface="Calibri"/>
                <a:sym typeface="Calibri"/>
              </a:rPr>
              <a:t>M</a:t>
            </a:r>
            <a:r>
              <a:rPr sz="1200">
                <a:latin typeface="Calibri"/>
                <a:ea typeface="Calibri"/>
                <a:cs typeface="Calibri"/>
                <a:sym typeface="Calibri"/>
              </a:rPr>
              <a:t>easurable—The point at which you know you completed the goal </a:t>
            </a:r>
            <a:endParaRPr sz="1200">
              <a:latin typeface="Calibri"/>
              <a:ea typeface="Calibri"/>
              <a:cs typeface="Calibri"/>
              <a:sym typeface="Calibri"/>
            </a:endParaRPr>
          </a:p>
          <a:p>
            <a:pPr lvl="1" marL="685800" indent="-228600" defTabSz="914400">
              <a:lnSpc>
                <a:spcPct val="100000"/>
              </a:lnSpc>
              <a:spcBef>
                <a:spcPts val="400"/>
              </a:spcBef>
              <a:buSzPct val="100000"/>
              <a:buAutoNum type="alphaLcPeriod" startAt="1"/>
              <a:defRPr sz="1800"/>
            </a:pPr>
            <a:r>
              <a:rPr sz="1200" u="sng">
                <a:latin typeface="Calibri"/>
                <a:ea typeface="Calibri"/>
                <a:cs typeface="Calibri"/>
                <a:sym typeface="Calibri"/>
              </a:rPr>
              <a:t>A</a:t>
            </a:r>
            <a:r>
              <a:rPr sz="1200">
                <a:latin typeface="Calibri"/>
                <a:ea typeface="Calibri"/>
                <a:cs typeface="Calibri"/>
                <a:sym typeface="Calibri"/>
              </a:rPr>
              <a:t>ttainable—You already have, or have the ability to get, the resources needed to complete the goal </a:t>
            </a:r>
            <a:endParaRPr sz="1200">
              <a:latin typeface="Calibri"/>
              <a:ea typeface="Calibri"/>
              <a:cs typeface="Calibri"/>
              <a:sym typeface="Calibri"/>
            </a:endParaRPr>
          </a:p>
          <a:p>
            <a:pPr lvl="1" marL="685800" indent="-228600" defTabSz="914400">
              <a:lnSpc>
                <a:spcPct val="100000"/>
              </a:lnSpc>
              <a:spcBef>
                <a:spcPts val="400"/>
              </a:spcBef>
              <a:buSzPct val="100000"/>
              <a:buAutoNum type="alphaLcPeriod" startAt="1"/>
              <a:defRPr sz="1800"/>
            </a:pPr>
            <a:r>
              <a:rPr sz="1200" u="sng">
                <a:latin typeface="Calibri"/>
                <a:ea typeface="Calibri"/>
                <a:cs typeface="Calibri"/>
                <a:sym typeface="Calibri"/>
              </a:rPr>
              <a:t>R</a:t>
            </a:r>
            <a:r>
              <a:rPr sz="1200">
                <a:latin typeface="Calibri"/>
                <a:ea typeface="Calibri"/>
                <a:cs typeface="Calibri"/>
                <a:sym typeface="Calibri"/>
              </a:rPr>
              <a:t>elevant—What you have stated you will accomplish is within the true realm of possibility </a:t>
            </a:r>
            <a:endParaRPr sz="1200">
              <a:latin typeface="Calibri"/>
              <a:ea typeface="Calibri"/>
              <a:cs typeface="Calibri"/>
              <a:sym typeface="Calibri"/>
            </a:endParaRPr>
          </a:p>
          <a:p>
            <a:pPr lvl="1" marL="685800" indent="-228600" defTabSz="914400">
              <a:lnSpc>
                <a:spcPct val="100000"/>
              </a:lnSpc>
              <a:spcBef>
                <a:spcPts val="400"/>
              </a:spcBef>
              <a:buSzPct val="100000"/>
              <a:buAutoNum type="alphaLcPeriod" startAt="1"/>
              <a:defRPr sz="1800"/>
            </a:pPr>
            <a:r>
              <a:rPr sz="1200" u="sng">
                <a:latin typeface="Calibri"/>
                <a:ea typeface="Calibri"/>
                <a:cs typeface="Calibri"/>
                <a:sym typeface="Calibri"/>
              </a:rPr>
              <a:t>T</a:t>
            </a:r>
            <a:r>
              <a:rPr sz="1200">
                <a:latin typeface="Calibri"/>
                <a:ea typeface="Calibri"/>
                <a:cs typeface="Calibri"/>
                <a:sym typeface="Calibri"/>
              </a:rPr>
              <a:t>ime Bound—The completion date or timeframe for achieving your goal </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3"/>
              <a:defRPr sz="1800"/>
            </a:pP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3"/>
              <a:defRPr sz="1800"/>
            </a:pPr>
            <a:r>
              <a:rPr sz="1200">
                <a:latin typeface="Calibri"/>
                <a:ea typeface="Calibri"/>
                <a:cs typeface="Calibri"/>
                <a:sym typeface="Calibri"/>
              </a:rPr>
              <a:t>The four ways to prioritize tasks for writing your time management plan are:</a:t>
            </a:r>
            <a:endParaRPr sz="1200">
              <a:latin typeface="Calibri"/>
              <a:ea typeface="Calibri"/>
              <a:cs typeface="Calibri"/>
              <a:sym typeface="Calibri"/>
            </a:endParaRPr>
          </a:p>
          <a:p>
            <a:pPr lvl="1" marL="685800" indent="-228600" defTabSz="914400">
              <a:lnSpc>
                <a:spcPct val="100000"/>
              </a:lnSpc>
              <a:spcBef>
                <a:spcPts val="400"/>
              </a:spcBef>
              <a:buSzPct val="100000"/>
              <a:buAutoNum type="arabicPeriod" startAt="1"/>
              <a:defRPr sz="1800"/>
            </a:pPr>
            <a:r>
              <a:rPr sz="1200">
                <a:latin typeface="Calibri"/>
                <a:ea typeface="Calibri"/>
                <a:cs typeface="Calibri"/>
                <a:sym typeface="Calibri"/>
              </a:rPr>
              <a:t>Pareto analysis</a:t>
            </a:r>
            <a:endParaRPr sz="1200">
              <a:latin typeface="Calibri"/>
              <a:ea typeface="Calibri"/>
              <a:cs typeface="Calibri"/>
              <a:sym typeface="Calibri"/>
            </a:endParaRPr>
          </a:p>
          <a:p>
            <a:pPr lvl="1" marL="685800" indent="-228600" defTabSz="914400">
              <a:lnSpc>
                <a:spcPct val="100000"/>
              </a:lnSpc>
              <a:spcBef>
                <a:spcPts val="400"/>
              </a:spcBef>
              <a:buSzPct val="100000"/>
              <a:buAutoNum type="arabicPeriod" startAt="1"/>
              <a:defRPr sz="1800"/>
            </a:pPr>
            <a:r>
              <a:rPr sz="1200">
                <a:latin typeface="Calibri"/>
                <a:ea typeface="Calibri"/>
                <a:cs typeface="Calibri"/>
                <a:sym typeface="Calibri"/>
              </a:rPr>
              <a:t>ABC method</a:t>
            </a:r>
            <a:endParaRPr sz="1200">
              <a:latin typeface="Calibri"/>
              <a:ea typeface="Calibri"/>
              <a:cs typeface="Calibri"/>
              <a:sym typeface="Calibri"/>
            </a:endParaRPr>
          </a:p>
          <a:p>
            <a:pPr lvl="1" marL="685800" indent="-228600" defTabSz="914400">
              <a:lnSpc>
                <a:spcPct val="100000"/>
              </a:lnSpc>
              <a:spcBef>
                <a:spcPts val="400"/>
              </a:spcBef>
              <a:buSzPct val="100000"/>
              <a:buAutoNum type="arabicPeriod" startAt="1"/>
              <a:defRPr sz="1800"/>
            </a:pPr>
            <a:r>
              <a:rPr sz="1200">
                <a:latin typeface="Calibri"/>
                <a:ea typeface="Calibri"/>
                <a:cs typeface="Calibri"/>
                <a:sym typeface="Calibri"/>
              </a:rPr>
              <a:t>Eisenhower method</a:t>
            </a:r>
            <a:endParaRPr sz="1200">
              <a:latin typeface="Calibri"/>
              <a:ea typeface="Calibri"/>
              <a:cs typeface="Calibri"/>
              <a:sym typeface="Calibri"/>
            </a:endParaRPr>
          </a:p>
          <a:p>
            <a:pPr lvl="1" marL="685800" indent="-228600" defTabSz="914400">
              <a:lnSpc>
                <a:spcPct val="100000"/>
              </a:lnSpc>
              <a:spcBef>
                <a:spcPts val="400"/>
              </a:spcBef>
              <a:buSzPct val="100000"/>
              <a:buAutoNum type="arabicPeriod" startAt="1"/>
              <a:defRPr sz="1800"/>
            </a:pPr>
            <a:r>
              <a:rPr sz="1200">
                <a:latin typeface="Calibri"/>
                <a:ea typeface="Calibri"/>
                <a:cs typeface="Calibri"/>
                <a:sym typeface="Calibri"/>
              </a:rPr>
              <a:t>POSEC method</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3"/>
              <a:defRPr sz="1800"/>
            </a:pP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4"/>
              <a:defRPr sz="1800"/>
            </a:pPr>
            <a:r>
              <a:rPr sz="1200">
                <a:latin typeface="Calibri"/>
                <a:ea typeface="Calibri"/>
                <a:cs typeface="Calibri"/>
                <a:sym typeface="Calibri"/>
              </a:rPr>
              <a:t>Update time management plans daily and weekly.</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6" name="Shape 206"/>
          <p:cNvSpPr/>
          <p:nvPr>
            <p:ph type="sldImg"/>
          </p:nvPr>
        </p:nvSpPr>
        <p:spPr>
          <a:prstGeom prst="rect">
            <a:avLst/>
          </a:prstGeom>
        </p:spPr>
        <p:txBody>
          <a:bodyPr/>
          <a:lstStyle/>
          <a:p>
            <a:pPr lvl="0"/>
          </a:p>
        </p:txBody>
      </p:sp>
      <p:sp>
        <p:nvSpPr>
          <p:cNvPr id="207" name="Shape 207"/>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You have learned about how to manage your tax obligations, common taxes business pay. Which are Income, Self Employment, Sales, Employment, and Local. You also learned about the forms and processes used to pay business taxes.</a:t>
            </a: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If you would like to learn more about this the IRS has developed a course that will provide further instructions on exactly what it is you will be needing to properly manage your taxes. See </a:t>
            </a:r>
            <a:r>
              <a:rPr sz="1200">
                <a:latin typeface="Calibri"/>
                <a:ea typeface="Calibri"/>
                <a:cs typeface="Calibri"/>
                <a:sym typeface="Calibri"/>
                <a:hlinkClick r:id="rId3" invalidUrl="" action="" tgtFrame="" tooltip="" history="1" highlightClick="0" endSnd="0"/>
              </a:rPr>
              <a:t>http://www.irsvideos.gov/virtualworkshop/</a:t>
            </a:r>
            <a:r>
              <a:rPr sz="1200">
                <a:latin typeface="Calibri"/>
                <a:ea typeface="Calibri"/>
                <a:cs typeface="Calibri"/>
                <a:sym typeface="Calibri"/>
              </a:rPr>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4" name="Shape 44"/>
          <p:cNvSpPr/>
          <p:nvPr>
            <p:ph type="sldImg"/>
          </p:nvPr>
        </p:nvSpPr>
        <p:spPr>
          <a:prstGeom prst="rect">
            <a:avLst/>
          </a:prstGeom>
        </p:spPr>
        <p:txBody>
          <a:bodyPr/>
          <a:lstStyle/>
          <a:p>
            <a:pPr lvl="0"/>
          </a:p>
        </p:txBody>
      </p:sp>
      <p:sp>
        <p:nvSpPr>
          <p:cNvPr id="45" name="Shape 45"/>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Time management is best defined as a systematic prioritization of tasks and competing demands to complete the most important tasks within a target timeframe. The goal of time management is to reduce the distractions which lower the number of tasks a business owner completes.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 name="Shape 49"/>
          <p:cNvSpPr/>
          <p:nvPr>
            <p:ph type="sldImg"/>
          </p:nvPr>
        </p:nvSpPr>
        <p:spPr>
          <a:prstGeom prst="rect">
            <a:avLst/>
          </a:prstGeom>
        </p:spPr>
        <p:txBody>
          <a:bodyPr/>
          <a:lstStyle/>
          <a:p>
            <a:pPr lvl="0"/>
          </a:p>
        </p:txBody>
      </p:sp>
      <p:sp>
        <p:nvSpPr>
          <p:cNvPr id="50" name="Shape 50"/>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Is the saying, “Time is money,” true? If your business runs out of money, you always have the opportunity to get more. More money is “simply a sale away.” On the other hand, once time is past you can never get that time back nor can you add more hours to a day. Yes, poor time management can cost you and your business tremendous amounts of money. Realize, however, that the better you manage your time the more money you can earn. With time management, business owners maximize how much they get done each working day. Having a written time management plan serves as a guide for working smarter instead of harder.</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5" name="Shape 65"/>
          <p:cNvSpPr/>
          <p:nvPr>
            <p:ph type="sldImg"/>
          </p:nvPr>
        </p:nvSpPr>
        <p:spPr>
          <a:prstGeom prst="rect">
            <a:avLst/>
          </a:prstGeom>
        </p:spPr>
        <p:txBody>
          <a:bodyPr/>
          <a:lstStyle/>
          <a:p>
            <a:pPr lvl="0"/>
          </a:p>
        </p:txBody>
      </p:sp>
      <p:sp>
        <p:nvSpPr>
          <p:cNvPr id="66" name="Shape 66"/>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With effective time management, you will:</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Maximize what can be accomplished in a work day</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Maximize the use of the limited resources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Identify critical areas for special attention</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Identify tasks that can be delegated to employees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Track progress toward your goals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The number one benefit of time management is more business, which means more income. Time management will allow you to be more focused on key tasks, be more organized, have less stress, and have more time for family, friends, and other interests. Here are some questions to help you determine if you might benefit with better time management:</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In what ways have you wasted or not optimally managed your time?</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How many times have you looked up and wondered where all the time went?</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How many times has your day ended where you didn’t complete a key task and/or desires? </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How many times have you missed dinner or other activities with family and friends to work late to finish something that was not done?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1" name="Shape 71"/>
          <p:cNvSpPr/>
          <p:nvPr>
            <p:ph type="sldImg"/>
          </p:nvPr>
        </p:nvSpPr>
        <p:spPr>
          <a:prstGeom prst="rect">
            <a:avLst/>
          </a:prstGeom>
        </p:spPr>
        <p:txBody>
          <a:bodyPr/>
          <a:lstStyle/>
          <a:p>
            <a:pPr lvl="0"/>
          </a:p>
        </p:txBody>
      </p:sp>
      <p:sp>
        <p:nvSpPr>
          <p:cNvPr id="72" name="Shape 72"/>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The purpose of this discussion is to help you realize ways to save time. Using the following list of benefits, describe how you would personally benefit from better time management</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Benefits of time management:</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More business, which means more income!</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More focused on key tasks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More organized</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Less stress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More time with family, friends, and other interests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6" name="Shape 76"/>
          <p:cNvSpPr/>
          <p:nvPr>
            <p:ph type="sldImg"/>
          </p:nvPr>
        </p:nvSpPr>
        <p:spPr>
          <a:prstGeom prst="rect">
            <a:avLst/>
          </a:prstGeom>
        </p:spPr>
        <p:txBody>
          <a:bodyPr/>
          <a:lstStyle/>
          <a:p>
            <a:pPr lvl="0"/>
          </a:p>
        </p:txBody>
      </p:sp>
      <p:sp>
        <p:nvSpPr>
          <p:cNvPr id="77" name="Shape 77"/>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The first step to better time management is a time management plan. A good time management plan must be in writing, containing a list of prioritized tasks, on a daily, weekly, and monthly basis, for achieving your goals. Then, use the time management plan to help you prioritize your work. A time management plan will keep you focused and on target to complete the most important needs in the day.</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1" name="Shape 81"/>
          <p:cNvSpPr/>
          <p:nvPr>
            <p:ph type="sldImg"/>
          </p:nvPr>
        </p:nvSpPr>
        <p:spPr>
          <a:prstGeom prst="rect">
            <a:avLst/>
          </a:prstGeom>
        </p:spPr>
        <p:txBody>
          <a:bodyPr/>
          <a:lstStyle/>
          <a:p>
            <a:pPr lvl="0"/>
          </a:p>
        </p:txBody>
      </p:sp>
      <p:sp>
        <p:nvSpPr>
          <p:cNvPr id="82" name="Shape 82"/>
          <p:cNvSpPr/>
          <p:nvPr>
            <p:ph type="body" sz="quarter" idx="1"/>
          </p:nvPr>
        </p:nvSpPr>
        <p:spPr>
          <a:prstGeom prst="rect">
            <a:avLst/>
          </a:prstGeom>
        </p:spPr>
        <p:txBody>
          <a:bodyPr/>
          <a:lstStyle/>
          <a:p>
            <a:pPr lvl="0" defTabSz="914400">
              <a:lnSpc>
                <a:spcPct val="100000"/>
              </a:lnSpc>
              <a:spcBef>
                <a:spcPts val="100"/>
              </a:spcBef>
              <a:defRPr sz="1800"/>
            </a:pPr>
            <a:r>
              <a:rPr sz="400">
                <a:latin typeface="Calibri"/>
                <a:ea typeface="Calibri"/>
                <a:cs typeface="Calibri"/>
                <a:sym typeface="Calibri"/>
              </a:rPr>
              <a:t>My Time Management Plan (Sample)</a:t>
            </a:r>
            <a:endParaRPr sz="1200">
              <a:latin typeface="Calibri"/>
              <a:ea typeface="Calibri"/>
              <a:cs typeface="Calibri"/>
              <a:sym typeface="Calibri"/>
            </a:endParaRPr>
          </a:p>
          <a:p>
            <a:pPr lvl="0" defTabSz="914400">
              <a:lnSpc>
                <a:spcPct val="100000"/>
              </a:lnSpc>
              <a:spcBef>
                <a:spcPts val="400"/>
              </a:spcBef>
              <a:defRPr sz="1800"/>
            </a:pPr>
            <a:endParaRPr sz="400">
              <a:latin typeface="Calibri"/>
              <a:ea typeface="Calibri"/>
              <a:cs typeface="Calibri"/>
              <a:sym typeface="Calibri"/>
            </a:endParaRPr>
          </a:p>
          <a:p>
            <a:pPr lvl="0" defTabSz="914400">
              <a:lnSpc>
                <a:spcPct val="100000"/>
              </a:lnSpc>
              <a:spcBef>
                <a:spcPts val="100"/>
              </a:spcBef>
              <a:defRPr sz="1800"/>
            </a:pPr>
            <a:r>
              <a:rPr sz="400">
                <a:latin typeface="Calibri"/>
                <a:ea typeface="Calibri"/>
                <a:cs typeface="Calibri"/>
                <a:sym typeface="Calibri"/>
              </a:rPr>
              <a:t>GOAL</a:t>
            </a:r>
            <a:endParaRPr sz="400">
              <a:latin typeface="Calibri"/>
              <a:ea typeface="Calibri"/>
              <a:cs typeface="Calibri"/>
              <a:sym typeface="Calibri"/>
            </a:endParaRPr>
          </a:p>
          <a:p>
            <a:pPr lvl="0" defTabSz="914400">
              <a:lnSpc>
                <a:spcPct val="100000"/>
              </a:lnSpc>
              <a:spcBef>
                <a:spcPts val="100"/>
              </a:spcBef>
              <a:defRPr sz="1800"/>
            </a:pPr>
            <a:r>
              <a:rPr sz="400">
                <a:latin typeface="Calibri"/>
                <a:ea typeface="Calibri"/>
                <a:cs typeface="Calibri"/>
                <a:sym typeface="Calibri"/>
              </a:rPr>
              <a:t>I will generate a minimum of $6,000 in sales every month, starting the month after next (March).</a:t>
            </a:r>
            <a:endParaRPr sz="1200">
              <a:latin typeface="Calibri"/>
              <a:ea typeface="Calibri"/>
              <a:cs typeface="Calibri"/>
              <a:sym typeface="Calibri"/>
            </a:endParaRPr>
          </a:p>
          <a:p>
            <a:pPr lvl="0" defTabSz="914400">
              <a:lnSpc>
                <a:spcPct val="100000"/>
              </a:lnSpc>
              <a:spcBef>
                <a:spcPts val="100"/>
              </a:spcBef>
              <a:defRPr sz="1800"/>
            </a:pPr>
            <a:r>
              <a:rPr sz="4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100"/>
              </a:spcBef>
              <a:defRPr sz="1800"/>
            </a:pPr>
            <a:r>
              <a:rPr sz="400">
                <a:latin typeface="Calibri"/>
                <a:ea typeface="Calibri"/>
                <a:cs typeface="Calibri"/>
                <a:sym typeface="Calibri"/>
              </a:rPr>
              <a:t>Steps</a:t>
            </a:r>
            <a:endParaRPr sz="400">
              <a:latin typeface="Calibri"/>
              <a:ea typeface="Calibri"/>
              <a:cs typeface="Calibri"/>
              <a:sym typeface="Calibri"/>
            </a:endParaRPr>
          </a:p>
          <a:p>
            <a:pPr lvl="0" defTabSz="914400">
              <a:lnSpc>
                <a:spcPct val="100000"/>
              </a:lnSpc>
              <a:spcBef>
                <a:spcPts val="100"/>
              </a:spcBef>
              <a:buSzPct val="100000"/>
              <a:buAutoNum type="arabicPeriod" startAt="1"/>
              <a:defRPr sz="1800"/>
            </a:pPr>
            <a:r>
              <a:rPr sz="400">
                <a:latin typeface="Calibri"/>
                <a:ea typeface="Calibri"/>
                <a:cs typeface="Calibri"/>
                <a:sym typeface="Calibri"/>
              </a:rPr>
              <a:t>Create a list of potential clients.</a:t>
            </a:r>
            <a:endParaRPr sz="1200">
              <a:latin typeface="Calibri"/>
              <a:ea typeface="Calibri"/>
              <a:cs typeface="Calibri"/>
              <a:sym typeface="Calibri"/>
            </a:endParaRPr>
          </a:p>
          <a:p>
            <a:pPr lvl="0" defTabSz="914400">
              <a:lnSpc>
                <a:spcPct val="100000"/>
              </a:lnSpc>
              <a:spcBef>
                <a:spcPts val="100"/>
              </a:spcBef>
              <a:buSzPct val="100000"/>
              <a:buAutoNum type="arabicPeriod" startAt="1"/>
              <a:defRPr sz="1800"/>
            </a:pPr>
            <a:r>
              <a:rPr sz="400">
                <a:latin typeface="Calibri"/>
                <a:ea typeface="Calibri"/>
                <a:cs typeface="Calibri"/>
                <a:sym typeface="Calibri"/>
              </a:rPr>
              <a:t>Make 12 sales per month worth $500 each.</a:t>
            </a:r>
            <a:endParaRPr sz="1200">
              <a:latin typeface="Calibri"/>
              <a:ea typeface="Calibri"/>
              <a:cs typeface="Calibri"/>
              <a:sym typeface="Calibri"/>
            </a:endParaRPr>
          </a:p>
          <a:p>
            <a:pPr lvl="0" defTabSz="914400">
              <a:lnSpc>
                <a:spcPct val="100000"/>
              </a:lnSpc>
              <a:spcBef>
                <a:spcPts val="100"/>
              </a:spcBef>
              <a:buSzPct val="100000"/>
              <a:buAutoNum type="arabicPeriod" startAt="1"/>
              <a:defRPr sz="1800"/>
            </a:pPr>
            <a:r>
              <a:rPr sz="400">
                <a:latin typeface="Calibri"/>
                <a:ea typeface="Calibri"/>
                <a:cs typeface="Calibri"/>
                <a:sym typeface="Calibri"/>
              </a:rPr>
              <a:t>Confirm proper inventory levels</a:t>
            </a:r>
            <a:endParaRPr sz="1200">
              <a:latin typeface="Calibri"/>
              <a:ea typeface="Calibri"/>
              <a:cs typeface="Calibri"/>
              <a:sym typeface="Calibri"/>
            </a:endParaRPr>
          </a:p>
          <a:p>
            <a:pPr lvl="0" defTabSz="914400">
              <a:lnSpc>
                <a:spcPct val="100000"/>
              </a:lnSpc>
              <a:spcBef>
                <a:spcPts val="100"/>
              </a:spcBef>
              <a:buSzPct val="100000"/>
              <a:buAutoNum type="arabicPeriod" startAt="1"/>
              <a:defRPr sz="1800"/>
            </a:pPr>
            <a:r>
              <a:rPr sz="400">
                <a:latin typeface="Calibri"/>
                <a:ea typeface="Calibri"/>
                <a:cs typeface="Calibri"/>
                <a:sym typeface="Calibri"/>
              </a:rPr>
              <a:t>Continuously develop sales skills</a:t>
            </a:r>
            <a:endParaRPr sz="1200">
              <a:latin typeface="Calibri"/>
              <a:ea typeface="Calibri"/>
              <a:cs typeface="Calibri"/>
              <a:sym typeface="Calibri"/>
            </a:endParaRPr>
          </a:p>
          <a:p>
            <a:pPr lvl="0" defTabSz="914400">
              <a:lnSpc>
                <a:spcPct val="100000"/>
              </a:lnSpc>
              <a:spcBef>
                <a:spcPts val="100"/>
              </a:spcBef>
              <a:defRPr sz="1800"/>
            </a:pPr>
            <a:r>
              <a:rPr sz="4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100"/>
              </a:spcBef>
              <a:defRPr sz="1800"/>
            </a:pPr>
            <a:r>
              <a:rPr sz="400">
                <a:latin typeface="Calibri"/>
                <a:ea typeface="Calibri"/>
                <a:cs typeface="Calibri"/>
                <a:sym typeface="Calibri"/>
              </a:rPr>
              <a:t>Tasks</a:t>
            </a:r>
            <a:endParaRPr sz="400">
              <a:latin typeface="Calibri"/>
              <a:ea typeface="Calibri"/>
              <a:cs typeface="Calibri"/>
              <a:sym typeface="Calibri"/>
            </a:endParaRPr>
          </a:p>
          <a:p>
            <a:pPr lvl="0" defTabSz="914400">
              <a:lnSpc>
                <a:spcPct val="100000"/>
              </a:lnSpc>
              <a:spcBef>
                <a:spcPts val="100"/>
              </a:spcBef>
              <a:buSzPct val="100000"/>
              <a:buAutoNum type="alphaUcPeriod" startAt="1"/>
              <a:defRPr sz="1800"/>
            </a:pPr>
            <a:r>
              <a:rPr sz="400">
                <a:latin typeface="Calibri"/>
                <a:ea typeface="Calibri"/>
                <a:cs typeface="Calibri"/>
                <a:sym typeface="Calibri"/>
              </a:rPr>
              <a:t>Create and maintain a list of 1,500 companies regionally (ongoing process) that would benefit from using my product.</a:t>
            </a:r>
            <a:endParaRPr sz="1200">
              <a:latin typeface="Calibri"/>
              <a:ea typeface="Calibri"/>
              <a:cs typeface="Calibri"/>
              <a:sym typeface="Calibri"/>
            </a:endParaRPr>
          </a:p>
          <a:p>
            <a:pPr lvl="1" marL="533400" indent="-76200" defTabSz="914400">
              <a:lnSpc>
                <a:spcPct val="100000"/>
              </a:lnSpc>
              <a:spcBef>
                <a:spcPts val="100"/>
              </a:spcBef>
              <a:buSzPct val="100000"/>
              <a:buAutoNum type="alphaLcPeriod" startAt="1"/>
              <a:defRPr sz="1800"/>
            </a:pPr>
            <a:r>
              <a:rPr sz="400">
                <a:latin typeface="Calibri"/>
                <a:ea typeface="Calibri"/>
                <a:cs typeface="Calibri"/>
                <a:sym typeface="Calibri"/>
              </a:rPr>
              <a:t>Use free databases available online and at the local library.</a:t>
            </a:r>
            <a:endParaRPr sz="1200">
              <a:latin typeface="Calibri"/>
              <a:ea typeface="Calibri"/>
              <a:cs typeface="Calibri"/>
              <a:sym typeface="Calibri"/>
            </a:endParaRPr>
          </a:p>
          <a:p>
            <a:pPr lvl="1" marL="533400" indent="-76200" defTabSz="914400">
              <a:lnSpc>
                <a:spcPct val="100000"/>
              </a:lnSpc>
              <a:spcBef>
                <a:spcPts val="100"/>
              </a:spcBef>
              <a:buSzPct val="100000"/>
              <a:buAutoNum type="alphaLcPeriod" startAt="1"/>
              <a:defRPr sz="1800"/>
            </a:pPr>
            <a:r>
              <a:rPr sz="400">
                <a:latin typeface="Calibri"/>
                <a:ea typeface="Calibri"/>
                <a:cs typeface="Calibri"/>
                <a:sym typeface="Calibri"/>
              </a:rPr>
              <a:t>Use an annual publication which lists the top businesses in the region.</a:t>
            </a:r>
            <a:endParaRPr sz="1200">
              <a:latin typeface="Calibri"/>
              <a:ea typeface="Calibri"/>
              <a:cs typeface="Calibri"/>
              <a:sym typeface="Calibri"/>
            </a:endParaRPr>
          </a:p>
          <a:p>
            <a:pPr lvl="1" marL="533400" indent="-76200" defTabSz="914400">
              <a:lnSpc>
                <a:spcPct val="100000"/>
              </a:lnSpc>
              <a:spcBef>
                <a:spcPts val="100"/>
              </a:spcBef>
              <a:buSzPct val="100000"/>
              <a:buAutoNum type="alphaLcPeriod" startAt="1"/>
              <a:defRPr sz="1800"/>
            </a:pPr>
            <a:r>
              <a:rPr sz="400">
                <a:latin typeface="Calibri"/>
                <a:ea typeface="Calibri"/>
                <a:cs typeface="Calibri"/>
                <a:sym typeface="Calibri"/>
              </a:rPr>
              <a:t>Determine which types of businesses to which I would like to market and review the state’s license database to locate these businesses.</a:t>
            </a:r>
            <a:endParaRPr sz="1200">
              <a:latin typeface="Calibri"/>
              <a:ea typeface="Calibri"/>
              <a:cs typeface="Calibri"/>
              <a:sym typeface="Calibri"/>
            </a:endParaRPr>
          </a:p>
          <a:p>
            <a:pPr lvl="1" marL="533400" indent="-76200" defTabSz="914400">
              <a:lnSpc>
                <a:spcPct val="100000"/>
              </a:lnSpc>
              <a:spcBef>
                <a:spcPts val="100"/>
              </a:spcBef>
              <a:buSzPct val="100000"/>
              <a:buAutoNum type="alphaLcPeriod" startAt="1"/>
              <a:defRPr sz="1800"/>
            </a:pPr>
            <a:r>
              <a:rPr sz="400">
                <a:latin typeface="Calibri"/>
                <a:ea typeface="Calibri"/>
                <a:cs typeface="Calibri"/>
                <a:sym typeface="Calibri"/>
              </a:rPr>
              <a:t>Contact friends and family members to see if they know of any potential customers.</a:t>
            </a:r>
            <a:endParaRPr sz="1200">
              <a:latin typeface="Calibri"/>
              <a:ea typeface="Calibri"/>
              <a:cs typeface="Calibri"/>
              <a:sym typeface="Calibri"/>
            </a:endParaRPr>
          </a:p>
          <a:p>
            <a:pPr lvl="1" marL="533400" indent="-76200" defTabSz="914400">
              <a:lnSpc>
                <a:spcPct val="100000"/>
              </a:lnSpc>
              <a:spcBef>
                <a:spcPts val="100"/>
              </a:spcBef>
              <a:buSzPct val="100000"/>
              <a:buAutoNum type="alphaLcPeriod" startAt="1"/>
              <a:defRPr sz="1800"/>
            </a:pPr>
            <a:r>
              <a:rPr sz="400">
                <a:latin typeface="Calibri"/>
                <a:ea typeface="Calibri"/>
                <a:cs typeface="Calibri"/>
                <a:sym typeface="Calibri"/>
              </a:rPr>
              <a:t>Research online lists and lead sources.</a:t>
            </a:r>
            <a:endParaRPr sz="1200">
              <a:latin typeface="Calibri"/>
              <a:ea typeface="Calibri"/>
              <a:cs typeface="Calibri"/>
              <a:sym typeface="Calibri"/>
            </a:endParaRPr>
          </a:p>
          <a:p>
            <a:pPr lvl="1" marL="533400" indent="-76200" defTabSz="914400">
              <a:lnSpc>
                <a:spcPct val="100000"/>
              </a:lnSpc>
              <a:spcBef>
                <a:spcPts val="100"/>
              </a:spcBef>
              <a:buSzPct val="100000"/>
              <a:buAutoNum type="alphaLcPeriod" startAt="1"/>
              <a:defRPr sz="1800"/>
            </a:pPr>
            <a:r>
              <a:rPr sz="400">
                <a:latin typeface="Calibri"/>
                <a:ea typeface="Calibri"/>
                <a:cs typeface="Calibri"/>
                <a:sym typeface="Calibri"/>
              </a:rPr>
              <a:t>Join the local chamber for access to their membership list.</a:t>
            </a:r>
            <a:endParaRPr sz="1200">
              <a:latin typeface="Calibri"/>
              <a:ea typeface="Calibri"/>
              <a:cs typeface="Calibri"/>
              <a:sym typeface="Calibri"/>
            </a:endParaRPr>
          </a:p>
          <a:p>
            <a:pPr lvl="0" defTabSz="914400">
              <a:lnSpc>
                <a:spcPct val="100000"/>
              </a:lnSpc>
              <a:spcBef>
                <a:spcPts val="400"/>
              </a:spcBef>
              <a:buSzPct val="100000"/>
              <a:buAutoNum type="alphaUcPeriod" startAt="2"/>
              <a:defRPr sz="1800"/>
            </a:pPr>
            <a:endParaRPr sz="400">
              <a:latin typeface="Calibri"/>
              <a:ea typeface="Calibri"/>
              <a:cs typeface="Calibri"/>
              <a:sym typeface="Calibri"/>
            </a:endParaRPr>
          </a:p>
          <a:p>
            <a:pPr lvl="0" defTabSz="914400">
              <a:lnSpc>
                <a:spcPct val="100000"/>
              </a:lnSpc>
              <a:spcBef>
                <a:spcPts val="100"/>
              </a:spcBef>
              <a:buSzPct val="100000"/>
              <a:buAutoNum type="alphaUcPeriod" startAt="2"/>
              <a:defRPr sz="1800"/>
            </a:pPr>
            <a:r>
              <a:rPr sz="400">
                <a:latin typeface="Calibri"/>
                <a:ea typeface="Calibri"/>
                <a:cs typeface="Calibri"/>
                <a:sym typeface="Calibri"/>
              </a:rPr>
              <a:t>Make 12 sales per month worth $500 each ($6,000).</a:t>
            </a:r>
            <a:endParaRPr sz="1200">
              <a:latin typeface="Calibri"/>
              <a:ea typeface="Calibri"/>
              <a:cs typeface="Calibri"/>
              <a:sym typeface="Calibri"/>
            </a:endParaRPr>
          </a:p>
          <a:p>
            <a:pPr lvl="1" marL="533400" indent="-76200" defTabSz="914400">
              <a:lnSpc>
                <a:spcPct val="100000"/>
              </a:lnSpc>
              <a:spcBef>
                <a:spcPts val="100"/>
              </a:spcBef>
              <a:buSzPct val="100000"/>
              <a:buAutoNum type="alphaLcPeriod" startAt="1"/>
              <a:defRPr sz="1800"/>
            </a:pPr>
            <a:r>
              <a:rPr sz="400">
                <a:latin typeface="Calibri"/>
                <a:ea typeface="Calibri"/>
                <a:cs typeface="Calibri"/>
                <a:sym typeface="Calibri"/>
              </a:rPr>
              <a:t>Finalize pitches.</a:t>
            </a:r>
            <a:endParaRPr sz="1200">
              <a:latin typeface="Calibri"/>
              <a:ea typeface="Calibri"/>
              <a:cs typeface="Calibri"/>
              <a:sym typeface="Calibri"/>
            </a:endParaRPr>
          </a:p>
          <a:p>
            <a:pPr lvl="2" marL="1009650" indent="-95250" defTabSz="914400">
              <a:lnSpc>
                <a:spcPct val="100000"/>
              </a:lnSpc>
              <a:spcBef>
                <a:spcPts val="100"/>
              </a:spcBef>
              <a:buSzPct val="100000"/>
              <a:buAutoNum type="romanLcPeriod" startAt="1"/>
              <a:defRPr sz="1800"/>
            </a:pPr>
            <a:r>
              <a:rPr sz="400">
                <a:latin typeface="Calibri"/>
                <a:ea typeface="Calibri"/>
                <a:cs typeface="Calibri"/>
                <a:sym typeface="Calibri"/>
              </a:rPr>
              <a:t>Sales presentation</a:t>
            </a:r>
            <a:endParaRPr sz="1200">
              <a:latin typeface="Calibri"/>
              <a:ea typeface="Calibri"/>
              <a:cs typeface="Calibri"/>
              <a:sym typeface="Calibri"/>
            </a:endParaRPr>
          </a:p>
          <a:p>
            <a:pPr lvl="2" marL="1009650" indent="-95250" defTabSz="914400">
              <a:lnSpc>
                <a:spcPct val="100000"/>
              </a:lnSpc>
              <a:spcBef>
                <a:spcPts val="100"/>
              </a:spcBef>
              <a:buSzPct val="100000"/>
              <a:buAutoNum type="romanLcPeriod" startAt="1"/>
              <a:defRPr sz="1800"/>
            </a:pPr>
            <a:r>
              <a:rPr sz="400">
                <a:latin typeface="Calibri"/>
                <a:ea typeface="Calibri"/>
                <a:cs typeface="Calibri"/>
                <a:sym typeface="Calibri"/>
              </a:rPr>
              <a:t>30-second “elevator pitch”</a:t>
            </a:r>
            <a:endParaRPr sz="1200">
              <a:latin typeface="Calibri"/>
              <a:ea typeface="Calibri"/>
              <a:cs typeface="Calibri"/>
              <a:sym typeface="Calibri"/>
            </a:endParaRPr>
          </a:p>
          <a:p>
            <a:pPr lvl="1" marL="533400" indent="-76200" defTabSz="914400">
              <a:lnSpc>
                <a:spcPct val="100000"/>
              </a:lnSpc>
              <a:spcBef>
                <a:spcPts val="100"/>
              </a:spcBef>
              <a:buSzPct val="100000"/>
              <a:buAutoNum type="alphaLcPeriod" startAt="1"/>
              <a:defRPr sz="1800"/>
            </a:pPr>
            <a:r>
              <a:rPr sz="400">
                <a:latin typeface="Calibri"/>
                <a:ea typeface="Calibri"/>
                <a:cs typeface="Calibri"/>
                <a:sym typeface="Calibri"/>
              </a:rPr>
              <a:t>Finalize sales literature, including business cards</a:t>
            </a:r>
            <a:endParaRPr sz="1200">
              <a:latin typeface="Calibri"/>
              <a:ea typeface="Calibri"/>
              <a:cs typeface="Calibri"/>
              <a:sym typeface="Calibri"/>
            </a:endParaRPr>
          </a:p>
          <a:p>
            <a:pPr lvl="1" marL="533400" indent="-76200" defTabSz="914400">
              <a:lnSpc>
                <a:spcPct val="100000"/>
              </a:lnSpc>
              <a:spcBef>
                <a:spcPts val="100"/>
              </a:spcBef>
              <a:buSzPct val="100000"/>
              <a:buAutoNum type="alphaLcPeriod" startAt="1"/>
              <a:defRPr sz="1800"/>
            </a:pPr>
            <a:r>
              <a:rPr sz="400">
                <a:latin typeface="Calibri"/>
                <a:ea typeface="Calibri"/>
                <a:cs typeface="Calibri"/>
                <a:sym typeface="Calibri"/>
              </a:rPr>
              <a:t>Make 50 calls per day, with the goal of speaking with 20 people.</a:t>
            </a:r>
            <a:endParaRPr sz="1200">
              <a:latin typeface="Calibri"/>
              <a:ea typeface="Calibri"/>
              <a:cs typeface="Calibri"/>
              <a:sym typeface="Calibri"/>
            </a:endParaRPr>
          </a:p>
          <a:p>
            <a:pPr lvl="1" marL="533400" indent="-76200" defTabSz="914400">
              <a:lnSpc>
                <a:spcPct val="100000"/>
              </a:lnSpc>
              <a:spcBef>
                <a:spcPts val="100"/>
              </a:spcBef>
              <a:buSzPct val="100000"/>
              <a:buAutoNum type="alphaLcPeriod" startAt="1"/>
              <a:defRPr sz="1800"/>
            </a:pPr>
            <a:r>
              <a:rPr sz="400">
                <a:latin typeface="Calibri"/>
                <a:ea typeface="Calibri"/>
                <a:cs typeface="Calibri"/>
                <a:sym typeface="Calibri"/>
              </a:rPr>
              <a:t>Return all messages by the close of the following business day.</a:t>
            </a:r>
            <a:endParaRPr sz="1200">
              <a:latin typeface="Calibri"/>
              <a:ea typeface="Calibri"/>
              <a:cs typeface="Calibri"/>
              <a:sym typeface="Calibri"/>
            </a:endParaRPr>
          </a:p>
          <a:p>
            <a:pPr lvl="1" marL="533400" indent="-76200" defTabSz="914400">
              <a:lnSpc>
                <a:spcPct val="100000"/>
              </a:lnSpc>
              <a:spcBef>
                <a:spcPts val="100"/>
              </a:spcBef>
              <a:buSzPct val="100000"/>
              <a:buAutoNum type="alphaLcPeriod" startAt="1"/>
              <a:defRPr sz="1800"/>
            </a:pPr>
            <a:r>
              <a:rPr sz="400">
                <a:latin typeface="Calibri"/>
                <a:ea typeface="Calibri"/>
                <a:cs typeface="Calibri"/>
                <a:sym typeface="Calibri"/>
              </a:rPr>
              <a:t>Attend 4 networking events per month to generate new contacts.</a:t>
            </a:r>
            <a:endParaRPr sz="1200">
              <a:latin typeface="Calibri"/>
              <a:ea typeface="Calibri"/>
              <a:cs typeface="Calibri"/>
              <a:sym typeface="Calibri"/>
            </a:endParaRPr>
          </a:p>
          <a:p>
            <a:pPr lvl="1" marL="533400" indent="-76200" defTabSz="914400">
              <a:lnSpc>
                <a:spcPct val="100000"/>
              </a:lnSpc>
              <a:spcBef>
                <a:spcPts val="100"/>
              </a:spcBef>
              <a:buSzPct val="100000"/>
              <a:buAutoNum type="alphaLcPeriod" startAt="1"/>
              <a:defRPr sz="1800"/>
            </a:pPr>
            <a:r>
              <a:rPr sz="400">
                <a:latin typeface="Calibri"/>
                <a:ea typeface="Calibri"/>
                <a:cs typeface="Calibri"/>
                <a:sym typeface="Calibri"/>
              </a:rPr>
              <a:t>Track and analyze progress to see if the specific subtasks above are working to meet the $6,000 per month sales goal or if they need to be modified </a:t>
            </a:r>
            <a:endParaRPr sz="1200">
              <a:latin typeface="Calibri"/>
              <a:ea typeface="Calibri"/>
              <a:cs typeface="Calibri"/>
              <a:sym typeface="Calibri"/>
            </a:endParaRPr>
          </a:p>
          <a:p>
            <a:pPr lvl="0" defTabSz="914400">
              <a:lnSpc>
                <a:spcPct val="100000"/>
              </a:lnSpc>
              <a:spcBef>
                <a:spcPts val="400"/>
              </a:spcBef>
              <a:buSzPct val="100000"/>
              <a:buAutoNum type="alphaUcPeriod" startAt="3"/>
              <a:defRPr sz="1800"/>
            </a:pPr>
            <a:endParaRPr sz="400">
              <a:latin typeface="Calibri"/>
              <a:ea typeface="Calibri"/>
              <a:cs typeface="Calibri"/>
              <a:sym typeface="Calibri"/>
            </a:endParaRPr>
          </a:p>
          <a:p>
            <a:pPr lvl="0" defTabSz="914400">
              <a:lnSpc>
                <a:spcPct val="100000"/>
              </a:lnSpc>
              <a:spcBef>
                <a:spcPts val="100"/>
              </a:spcBef>
              <a:buSzPct val="100000"/>
              <a:buAutoNum type="alphaUcPeriod" startAt="3"/>
              <a:defRPr sz="1800"/>
            </a:pPr>
            <a:r>
              <a:rPr sz="400">
                <a:latin typeface="Calibri"/>
                <a:ea typeface="Calibri"/>
                <a:cs typeface="Calibri"/>
                <a:sym typeface="Calibri"/>
              </a:rPr>
              <a:t>Confirm and maintain proper inventory levels in support of this sales goal.</a:t>
            </a:r>
            <a:endParaRPr sz="1200">
              <a:latin typeface="Calibri"/>
              <a:ea typeface="Calibri"/>
              <a:cs typeface="Calibri"/>
              <a:sym typeface="Calibri"/>
            </a:endParaRPr>
          </a:p>
          <a:p>
            <a:pPr lvl="0" defTabSz="914400">
              <a:lnSpc>
                <a:spcPct val="100000"/>
              </a:lnSpc>
              <a:spcBef>
                <a:spcPts val="400"/>
              </a:spcBef>
              <a:buSzPct val="100000"/>
              <a:buAutoNum type="alphaUcPeriod" startAt="3"/>
              <a:defRPr sz="1800"/>
            </a:pPr>
            <a:endParaRPr sz="400">
              <a:latin typeface="Calibri"/>
              <a:ea typeface="Calibri"/>
              <a:cs typeface="Calibri"/>
              <a:sym typeface="Calibri"/>
            </a:endParaRPr>
          </a:p>
          <a:p>
            <a:pPr lvl="0" defTabSz="914400">
              <a:lnSpc>
                <a:spcPct val="100000"/>
              </a:lnSpc>
              <a:spcBef>
                <a:spcPts val="100"/>
              </a:spcBef>
              <a:buSzPct val="100000"/>
              <a:buAutoNum type="alphaUcPeriod" startAt="4"/>
              <a:defRPr sz="1800"/>
            </a:pPr>
            <a:r>
              <a:rPr sz="400">
                <a:latin typeface="Calibri"/>
                <a:ea typeface="Calibri"/>
                <a:cs typeface="Calibri"/>
                <a:sym typeface="Calibri"/>
              </a:rPr>
              <a:t>Continuously develop sales skills.</a:t>
            </a:r>
            <a:endParaRPr sz="1200">
              <a:latin typeface="Calibri"/>
              <a:ea typeface="Calibri"/>
              <a:cs typeface="Calibri"/>
              <a:sym typeface="Calibri"/>
            </a:endParaRPr>
          </a:p>
          <a:p>
            <a:pPr lvl="1" marL="533400" indent="-76200" defTabSz="914400">
              <a:lnSpc>
                <a:spcPct val="100000"/>
              </a:lnSpc>
              <a:spcBef>
                <a:spcPts val="100"/>
              </a:spcBef>
              <a:buSzPct val="100000"/>
              <a:buAutoNum type="alphaLcPeriod" startAt="1"/>
              <a:defRPr sz="1800"/>
            </a:pPr>
            <a:r>
              <a:rPr sz="400">
                <a:latin typeface="Calibri"/>
                <a:ea typeface="Calibri"/>
                <a:cs typeface="Calibri"/>
                <a:sym typeface="Calibri"/>
              </a:rPr>
              <a:t>Read one sales book from the library every month.</a:t>
            </a:r>
            <a:endParaRPr sz="1200">
              <a:latin typeface="Calibri"/>
              <a:ea typeface="Calibri"/>
              <a:cs typeface="Calibri"/>
              <a:sym typeface="Calibri"/>
            </a:endParaRPr>
          </a:p>
          <a:p>
            <a:pPr lvl="1" marL="533400" indent="-76200" defTabSz="914400">
              <a:lnSpc>
                <a:spcPct val="100000"/>
              </a:lnSpc>
              <a:spcBef>
                <a:spcPts val="100"/>
              </a:spcBef>
              <a:buSzPct val="100000"/>
              <a:buAutoNum type="alphaLcPeriod" startAt="1"/>
              <a:defRPr sz="1800"/>
            </a:pPr>
            <a:r>
              <a:rPr sz="400">
                <a:latin typeface="Calibri"/>
                <a:ea typeface="Calibri"/>
                <a:cs typeface="Calibri"/>
                <a:sym typeface="Calibri"/>
              </a:rPr>
              <a:t>Attend one sales training each year.</a:t>
            </a:r>
            <a:endParaRPr sz="1200">
              <a:latin typeface="Calibri"/>
              <a:ea typeface="Calibri"/>
              <a:cs typeface="Calibri"/>
              <a:sym typeface="Calibri"/>
            </a:endParaRPr>
          </a:p>
          <a:p>
            <a:pPr lvl="1" marL="533400" indent="-76200" defTabSz="914400">
              <a:lnSpc>
                <a:spcPct val="100000"/>
              </a:lnSpc>
              <a:spcBef>
                <a:spcPts val="100"/>
              </a:spcBef>
              <a:buSzPct val="100000"/>
              <a:buAutoNum type="alphaLcPeriod" startAt="1"/>
              <a:defRPr sz="1800"/>
            </a:pPr>
            <a:r>
              <a:rPr sz="400">
                <a:latin typeface="Calibri"/>
                <a:ea typeface="Calibri"/>
                <a:cs typeface="Calibri"/>
                <a:sym typeface="Calibri"/>
              </a:rPr>
              <a:t>Subscribe to one personal development magazine and/or newsletter.</a:t>
            </a:r>
            <a:endParaRPr sz="1200">
              <a:latin typeface="Calibri"/>
              <a:ea typeface="Calibri"/>
              <a:cs typeface="Calibri"/>
              <a:sym typeface="Calibri"/>
            </a:endParaRPr>
          </a:p>
          <a:p>
            <a:pPr lvl="0" defTabSz="914400">
              <a:lnSpc>
                <a:spcPct val="100000"/>
              </a:lnSpc>
              <a:spcBef>
                <a:spcPts val="400"/>
              </a:spcBef>
              <a:buSzPct val="100000"/>
              <a:buAutoNum type="alphaUcPeriod" startAt="5"/>
              <a:defRPr sz="1800"/>
            </a:pPr>
            <a:endParaRPr sz="400">
              <a:latin typeface="Calibri"/>
              <a:ea typeface="Calibri"/>
              <a:cs typeface="Calibri"/>
              <a:sym typeface="Calibri"/>
            </a:endParaRPr>
          </a:p>
          <a:p>
            <a:pPr lvl="0" defTabSz="914400">
              <a:lnSpc>
                <a:spcPct val="100000"/>
              </a:lnSpc>
              <a:spcBef>
                <a:spcPts val="100"/>
              </a:spcBef>
              <a:buSzPct val="100000"/>
              <a:buAutoNum type="alphaUcPeriod" startAt="5"/>
              <a:defRPr sz="1800"/>
            </a:pPr>
            <a:r>
              <a:rPr sz="400">
                <a:latin typeface="Calibri"/>
                <a:ea typeface="Calibri"/>
                <a:cs typeface="Calibri"/>
                <a:sym typeface="Calibri"/>
              </a:rPr>
              <a:t>Bank deposit every Thursday.</a:t>
            </a:r>
            <a:endParaRPr sz="1200">
              <a:latin typeface="Calibri"/>
              <a:ea typeface="Calibri"/>
              <a:cs typeface="Calibri"/>
              <a:sym typeface="Calibri"/>
            </a:endParaRPr>
          </a:p>
          <a:p>
            <a:pPr lvl="0" defTabSz="914400">
              <a:lnSpc>
                <a:spcPct val="100000"/>
              </a:lnSpc>
              <a:spcBef>
                <a:spcPts val="400"/>
              </a:spcBef>
              <a:buSzPct val="100000"/>
              <a:buAutoNum type="alphaUcPeriod" startAt="5"/>
              <a:defRPr sz="1800"/>
            </a:pPr>
            <a:endParaRPr sz="400">
              <a:latin typeface="Calibri"/>
              <a:ea typeface="Calibri"/>
              <a:cs typeface="Calibri"/>
              <a:sym typeface="Calibri"/>
            </a:endParaRPr>
          </a:p>
          <a:p>
            <a:pPr lvl="0" defTabSz="914400">
              <a:lnSpc>
                <a:spcPct val="100000"/>
              </a:lnSpc>
              <a:spcBef>
                <a:spcPts val="100"/>
              </a:spcBef>
              <a:buSzPct val="100000"/>
              <a:buAutoNum type="alphaUcPeriod" startAt="6"/>
              <a:defRPr sz="1800"/>
            </a:pPr>
            <a:r>
              <a:rPr sz="400">
                <a:latin typeface="Calibri"/>
                <a:ea typeface="Calibri"/>
                <a:cs typeface="Calibri"/>
                <a:sym typeface="Calibri"/>
              </a:rPr>
              <a:t>Pay bills no later than the 15</a:t>
            </a:r>
            <a:r>
              <a:rPr baseline="30000" sz="400">
                <a:latin typeface="Calibri"/>
                <a:ea typeface="Calibri"/>
                <a:cs typeface="Calibri"/>
                <a:sym typeface="Calibri"/>
              </a:rPr>
              <a:t>th</a:t>
            </a:r>
            <a:r>
              <a:rPr sz="400">
                <a:latin typeface="Calibri"/>
                <a:ea typeface="Calibri"/>
                <a:cs typeface="Calibri"/>
                <a:sym typeface="Calibri"/>
              </a:rPr>
              <a:t> of each month and reconcile bank statements.</a:t>
            </a:r>
            <a:endParaRPr sz="1200">
              <a:latin typeface="Calibri"/>
              <a:ea typeface="Calibri"/>
              <a:cs typeface="Calibri"/>
              <a:sym typeface="Calibri"/>
            </a:endParaRPr>
          </a:p>
          <a:p>
            <a:pPr lvl="0" defTabSz="914400">
              <a:lnSpc>
                <a:spcPct val="100000"/>
              </a:lnSpc>
              <a:spcBef>
                <a:spcPts val="400"/>
              </a:spcBef>
              <a:buSzPct val="100000"/>
              <a:buAutoNum type="alphaUcPeriod" startAt="6"/>
              <a:defRPr sz="1800"/>
            </a:pPr>
            <a:endParaRPr sz="400">
              <a:latin typeface="Calibri"/>
              <a:ea typeface="Calibri"/>
              <a:cs typeface="Calibri"/>
              <a:sym typeface="Calibri"/>
            </a:endParaRPr>
          </a:p>
          <a:p>
            <a:pPr lvl="0" defTabSz="914400">
              <a:lnSpc>
                <a:spcPct val="100000"/>
              </a:lnSpc>
              <a:spcBef>
                <a:spcPts val="100"/>
              </a:spcBef>
              <a:buSzPct val="100000"/>
              <a:buAutoNum type="alphaUcPeriod" startAt="7"/>
              <a:defRPr sz="1800"/>
            </a:pPr>
            <a:r>
              <a:rPr sz="400">
                <a:latin typeface="Calibri"/>
                <a:ea typeface="Calibri"/>
                <a:cs typeface="Calibri"/>
                <a:sym typeface="Calibri"/>
              </a:rPr>
              <a:t>Check SBA website by the 5</a:t>
            </a:r>
            <a:r>
              <a:rPr baseline="30000" sz="400">
                <a:latin typeface="Calibri"/>
                <a:ea typeface="Calibri"/>
                <a:cs typeface="Calibri"/>
                <a:sym typeface="Calibri"/>
              </a:rPr>
              <a:t>th</a:t>
            </a:r>
            <a:r>
              <a:rPr sz="400">
                <a:latin typeface="Calibri"/>
                <a:ea typeface="Calibri"/>
                <a:cs typeface="Calibri"/>
                <a:sym typeface="Calibri"/>
              </a:rPr>
              <a:t> of each month for new topics and trainings of interest.</a:t>
            </a:r>
            <a:endParaRPr sz="1200">
              <a:latin typeface="Calibri"/>
              <a:ea typeface="Calibri"/>
              <a:cs typeface="Calibri"/>
              <a:sym typeface="Calibri"/>
            </a:endParaRPr>
          </a:p>
          <a:p>
            <a:pPr lvl="0" defTabSz="914400">
              <a:lnSpc>
                <a:spcPct val="100000"/>
              </a:lnSpc>
              <a:spcBef>
                <a:spcPts val="400"/>
              </a:spcBef>
              <a:buSzPct val="100000"/>
              <a:buAutoNum type="alphaUcPeriod" startAt="7"/>
              <a:defRPr sz="1800"/>
            </a:pPr>
            <a:endParaRPr sz="400">
              <a:latin typeface="Calibri"/>
              <a:ea typeface="Calibri"/>
              <a:cs typeface="Calibri"/>
              <a:sym typeface="Calibri"/>
            </a:endParaRPr>
          </a:p>
          <a:p>
            <a:pPr lvl="0" defTabSz="914400">
              <a:lnSpc>
                <a:spcPct val="100000"/>
              </a:lnSpc>
              <a:spcBef>
                <a:spcPts val="100"/>
              </a:spcBef>
              <a:buSzPct val="100000"/>
              <a:buAutoNum type="alphaUcPeriod" startAt="8"/>
              <a:defRPr sz="1800"/>
            </a:pPr>
            <a:r>
              <a:rPr sz="400">
                <a:latin typeface="Calibri"/>
                <a:ea typeface="Calibri"/>
                <a:cs typeface="Calibri"/>
                <a:sym typeface="Calibri"/>
              </a:rPr>
              <a:t>Check email and voicemail twice each day, at noon and 3 p.m., and again at 4:30 p.m. on Fridays.</a:t>
            </a:r>
            <a:endParaRPr sz="1200">
              <a:latin typeface="Calibri"/>
              <a:ea typeface="Calibri"/>
              <a:cs typeface="Calibri"/>
              <a:sym typeface="Calibri"/>
            </a:endParaRPr>
          </a:p>
          <a:p>
            <a:pPr lvl="0" defTabSz="914400">
              <a:lnSpc>
                <a:spcPct val="100000"/>
              </a:lnSpc>
              <a:spcBef>
                <a:spcPts val="400"/>
              </a:spcBef>
              <a:buSzPct val="100000"/>
              <a:buAutoNum type="alphaUcPeriod" startAt="8"/>
              <a:defRPr sz="1800"/>
            </a:pPr>
            <a:endParaRPr sz="400">
              <a:latin typeface="Calibri"/>
              <a:ea typeface="Calibri"/>
              <a:cs typeface="Calibri"/>
              <a:sym typeface="Calibri"/>
            </a:endParaRPr>
          </a:p>
          <a:p>
            <a:pPr lvl="0" defTabSz="914400">
              <a:lnSpc>
                <a:spcPct val="100000"/>
              </a:lnSpc>
              <a:spcBef>
                <a:spcPts val="100"/>
              </a:spcBef>
              <a:buSzPct val="100000"/>
              <a:buAutoNum type="alphaUcPeriod" startAt="9"/>
              <a:defRPr sz="1800"/>
            </a:pPr>
            <a:r>
              <a:rPr sz="400">
                <a:latin typeface="Calibri"/>
                <a:ea typeface="Calibri"/>
                <a:cs typeface="Calibri"/>
                <a:sym typeface="Calibri"/>
              </a:rPr>
              <a:t>Update and maintain time management plans.</a:t>
            </a:r>
            <a:endParaRPr sz="1200">
              <a:latin typeface="Calibri"/>
              <a:ea typeface="Calibri"/>
              <a:cs typeface="Calibri"/>
              <a:sym typeface="Calibri"/>
            </a:endParaRPr>
          </a:p>
          <a:p>
            <a:pPr lvl="1" marL="533400" indent="-76200" defTabSz="914400">
              <a:lnSpc>
                <a:spcPct val="100000"/>
              </a:lnSpc>
              <a:spcBef>
                <a:spcPts val="100"/>
              </a:spcBef>
              <a:buSzPct val="100000"/>
              <a:buAutoNum type="alphaLcPeriod" startAt="1"/>
              <a:defRPr sz="1800"/>
            </a:pPr>
            <a:r>
              <a:rPr sz="400">
                <a:latin typeface="Calibri"/>
                <a:ea typeface="Calibri"/>
                <a:cs typeface="Calibri"/>
                <a:sym typeface="Calibri"/>
              </a:rPr>
              <a:t>Update the next day’s plan with any carryover items from the previous day.</a:t>
            </a:r>
            <a:endParaRPr sz="1200">
              <a:latin typeface="Calibri"/>
              <a:ea typeface="Calibri"/>
              <a:cs typeface="Calibri"/>
              <a:sym typeface="Calibri"/>
            </a:endParaRPr>
          </a:p>
          <a:p>
            <a:pPr lvl="1" marL="533400" indent="-76200" defTabSz="914400">
              <a:lnSpc>
                <a:spcPct val="100000"/>
              </a:lnSpc>
              <a:spcBef>
                <a:spcPts val="100"/>
              </a:spcBef>
              <a:buSzPct val="100000"/>
              <a:buAutoNum type="alphaLcPeriod" startAt="1"/>
              <a:defRPr sz="1800"/>
            </a:pPr>
            <a:r>
              <a:rPr sz="400">
                <a:latin typeface="Calibri"/>
                <a:ea typeface="Calibri"/>
                <a:cs typeface="Calibri"/>
                <a:sym typeface="Calibri"/>
              </a:rPr>
              <a:t>Every Friday afternoon create the five-day time management plan for the up-coming week.</a:t>
            </a:r>
            <a:endParaRPr sz="1200">
              <a:latin typeface="Calibri"/>
              <a:ea typeface="Calibri"/>
              <a:cs typeface="Calibri"/>
              <a:sym typeface="Calibri"/>
            </a:endParaRPr>
          </a:p>
          <a:p>
            <a:pPr lvl="0" defTabSz="914400">
              <a:lnSpc>
                <a:spcPct val="100000"/>
              </a:lnSpc>
              <a:spcBef>
                <a:spcPts val="400"/>
              </a:spcBef>
              <a:defRPr sz="1800"/>
            </a:pPr>
            <a:endParaRPr sz="400">
              <a:latin typeface="Calibri"/>
              <a:ea typeface="Calibri"/>
              <a:cs typeface="Calibri"/>
              <a:sym typeface="Calibri"/>
            </a:endParaRP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Title Slide">
    <p:spTree>
      <p:nvGrpSpPr>
        <p:cNvPr id="1" name=""/>
        <p:cNvGrpSpPr/>
        <p:nvPr/>
      </p:nvGrpSpPr>
      <p:grpSpPr>
        <a:xfrm>
          <a:off x="0" y="0"/>
          <a:ext cx="0" cy="0"/>
          <a:chOff x="0" y="0"/>
          <a:chExt cx="0" cy="0"/>
        </a:xfrm>
      </p:grpSpPr>
      <p:sp>
        <p:nvSpPr>
          <p:cNvPr id="7" name="Shape 7"/>
          <p:cNvSpPr/>
          <p:nvPr>
            <p:ph type="title"/>
          </p:nvPr>
        </p:nvSpPr>
        <p:spPr>
          <a:prstGeom prst="rect">
            <a:avLst/>
          </a:prstGeom>
        </p:spPr>
        <p:txBody>
          <a:bodyPr/>
          <a:lstStyle/>
          <a:p>
            <a:pPr lvl="0">
              <a:defRPr sz="1800"/>
            </a:pPr>
            <a:r>
              <a:rPr sz="4400"/>
              <a:t>Click to edit Master title style</a:t>
            </a:r>
          </a:p>
        </p:txBody>
      </p:sp>
      <p:sp>
        <p:nvSpPr>
          <p:cNvPr id="8" name="Shape 8"/>
          <p:cNvSpPr/>
          <p:nvPr>
            <p:ph type="body" idx="1"/>
          </p:nvPr>
        </p:nvSpPr>
        <p:spPr>
          <a:prstGeom prst="rect">
            <a:avLst/>
          </a:prstGeom>
        </p:spPr>
        <p:txBody>
          <a:bodyPr/>
          <a:lstStyle/>
          <a:p>
            <a:pPr lvl="0">
              <a:defRPr sz="1800">
                <a:solidFill>
                  <a:srgbClr val="000000"/>
                </a:solidFill>
              </a:defRPr>
            </a:pPr>
            <a:r>
              <a:rPr sz="3200">
                <a:solidFill>
                  <a:srgbClr val="888888"/>
                </a:solidFill>
              </a:rPr>
              <a:t>Click to edit Master subtitle style</a:t>
            </a:r>
          </a:p>
        </p:txBody>
      </p:sp>
      <p:sp>
        <p:nvSpPr>
          <p:cNvPr id="9" name="Shape 9"/>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Title and Content">
    <p:spTree>
      <p:nvGrpSpPr>
        <p:cNvPr id="1" name=""/>
        <p:cNvGrpSpPr/>
        <p:nvPr/>
      </p:nvGrpSpPr>
      <p:grpSpPr>
        <a:xfrm>
          <a:off x="0" y="0"/>
          <a:ext cx="0" cy="0"/>
          <a:chOff x="0" y="0"/>
          <a:chExt cx="0" cy="0"/>
        </a:xfrm>
      </p:grpSpPr>
      <p:pic>
        <p:nvPicPr>
          <p:cNvPr id="11" name="image2.jpg" descr="C:\Users\ryan aller\Documents\My Dropbox\DRC\FDIC Finals\Final Package\SOURCE\PPT Template Images\pages_bkdg_sbasm.jpg"/>
          <p:cNvPicPr/>
          <p:nvPr/>
        </p:nvPicPr>
        <p:blipFill>
          <a:blip r:embed="rId2">
            <a:extLst/>
          </a:blip>
          <a:stretch>
            <a:fillRect/>
          </a:stretch>
        </p:blipFill>
        <p:spPr>
          <a:xfrm>
            <a:off x="0" y="0"/>
            <a:ext cx="9163050" cy="6877050"/>
          </a:xfrm>
          <a:prstGeom prst="rect">
            <a:avLst/>
          </a:prstGeom>
          <a:ln w="12700">
            <a:miter lim="400000"/>
          </a:ln>
        </p:spPr>
      </p:pic>
      <p:sp>
        <p:nvSpPr>
          <p:cNvPr id="12" name="Shape 12"/>
          <p:cNvSpPr/>
          <p:nvPr/>
        </p:nvSpPr>
        <p:spPr>
          <a:xfrm>
            <a:off x="6781800" y="6400800"/>
            <a:ext cx="1676400" cy="20789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r"/>
            <a:r>
              <a:rPr sz="1000">
                <a:solidFill>
                  <a:srgbClr val="FFFFFF"/>
                </a:solidFill>
                <a:latin typeface="12 pt. Helvetica* 85 Heavy   08472"/>
                <a:ea typeface="12 pt. Helvetica* 85 Heavy   08472"/>
                <a:cs typeface="12 pt. Helvetica* 85 Heavy   08472"/>
                <a:sym typeface="12 pt. Helvetica* 85 Heavy   08472"/>
              </a:rPr>
              <a:t>TIME</a:t>
            </a:r>
            <a:r>
              <a:rPr sz="1000">
                <a:solidFill>
                  <a:srgbClr val="132F5A"/>
                </a:solidFill>
                <a:latin typeface="12 pt. Helvetica* 85 Heavy   08472"/>
                <a:ea typeface="12 pt. Helvetica* 85 Heavy   08472"/>
                <a:cs typeface="12 pt. Helvetica* 85 Heavy   08472"/>
                <a:sym typeface="12 pt. Helvetica* 85 Heavy   08472"/>
              </a:rPr>
              <a:t>MANAGEMENT</a:t>
            </a:r>
          </a:p>
        </p:txBody>
      </p:sp>
      <p:sp>
        <p:nvSpPr>
          <p:cNvPr id="13" name="Shape 13"/>
          <p:cNvSpPr/>
          <p:nvPr/>
        </p:nvSpPr>
        <p:spPr>
          <a:xfrm>
            <a:off x="8305800" y="6400800"/>
            <a:ext cx="381000" cy="20789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r">
              <a:defRPr sz="1000">
                <a:solidFill>
                  <a:srgbClr val="132F5A"/>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1000">
                <a:solidFill>
                  <a:srgbClr val="132F5A"/>
                </a:solidFill>
              </a:rPr>
              <a:t>‹#›</a:t>
            </a:r>
          </a:p>
        </p:txBody>
      </p:sp>
      <p:sp>
        <p:nvSpPr>
          <p:cNvPr id="14" name="Shape 14"/>
          <p:cNvSpPr/>
          <p:nvPr>
            <p:ph type="title"/>
          </p:nvPr>
        </p:nvSpPr>
        <p:spPr>
          <a:xfrm>
            <a:off x="457200" y="381000"/>
            <a:ext cx="8229600" cy="609601"/>
          </a:xfrm>
          <a:prstGeom prst="rect">
            <a:avLst/>
          </a:prstGeom>
        </p:spPr>
        <p:txBody>
          <a:bodyPr anchor="t"/>
          <a:lstStyle>
            <a:lvl1pPr algn="l">
              <a:defRPr sz="3600">
                <a:solidFill>
                  <a:srgbClr val="C1961C"/>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3600">
                <a:solidFill>
                  <a:srgbClr val="C1961C"/>
                </a:solidFill>
              </a:rPr>
              <a:t>Click to edit Master title style</a:t>
            </a:r>
          </a:p>
        </p:txBody>
      </p:sp>
      <p:sp>
        <p:nvSpPr>
          <p:cNvPr id="15" name="Shape 15"/>
          <p:cNvSpPr/>
          <p:nvPr>
            <p:ph type="body" idx="1"/>
          </p:nvPr>
        </p:nvSpPr>
        <p:spPr>
          <a:xfrm>
            <a:off x="457200" y="990600"/>
            <a:ext cx="8229600" cy="4267201"/>
          </a:xfrm>
          <a:prstGeom prst="rect">
            <a:avLst/>
          </a:prstGeom>
        </p:spPr>
        <p:txBody>
          <a:bodyPr/>
          <a:lstStyle>
            <a:lvl1pPr marL="342900" indent="-342900"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1pPr>
            <a:lvl2pPr marL="763360" indent="-306160"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2pPr>
            <a:lvl3pPr marL="11593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3pPr>
            <a:lvl4pPr marL="16165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4pPr>
            <a:lvl5pPr marL="20737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5pPr>
          </a:lstStyle>
          <a:p>
            <a:pPr lvl="0">
              <a:defRPr sz="1800">
                <a:solidFill>
                  <a:srgbClr val="000000"/>
                </a:solidFill>
              </a:defRPr>
            </a:pPr>
            <a:r>
              <a:rPr sz="3000">
                <a:solidFill>
                  <a:srgbClr val="132F5A"/>
                </a:solidFill>
              </a:rPr>
              <a:t>Click to edit Master text styles</a:t>
            </a:r>
            <a:endParaRPr sz="3000">
              <a:solidFill>
                <a:srgbClr val="132F5A"/>
              </a:solidFill>
            </a:endParaRPr>
          </a:p>
          <a:p>
            <a:pPr lvl="1">
              <a:defRPr sz="1800">
                <a:solidFill>
                  <a:srgbClr val="000000"/>
                </a:solidFill>
              </a:defRPr>
            </a:pPr>
            <a:r>
              <a:rPr sz="3000">
                <a:solidFill>
                  <a:srgbClr val="132F5A"/>
                </a:solidFill>
              </a:rPr>
              <a:t>Second level</a:t>
            </a:r>
            <a:endParaRPr sz="3000">
              <a:solidFill>
                <a:srgbClr val="132F5A"/>
              </a:solidFill>
            </a:endParaRPr>
          </a:p>
          <a:p>
            <a:pPr lvl="2">
              <a:defRPr sz="1800">
                <a:solidFill>
                  <a:srgbClr val="000000"/>
                </a:solidFill>
              </a:defRPr>
            </a:pPr>
            <a:r>
              <a:rPr sz="3000">
                <a:solidFill>
                  <a:srgbClr val="132F5A"/>
                </a:solidFill>
              </a:rPr>
              <a:t>Third level</a:t>
            </a:r>
            <a:endParaRPr sz="3000">
              <a:solidFill>
                <a:srgbClr val="132F5A"/>
              </a:solidFill>
            </a:endParaRPr>
          </a:p>
          <a:p>
            <a:pPr lvl="3">
              <a:defRPr sz="1800">
                <a:solidFill>
                  <a:srgbClr val="000000"/>
                </a:solidFill>
              </a:defRPr>
            </a:pPr>
            <a:r>
              <a:rPr sz="3000">
                <a:solidFill>
                  <a:srgbClr val="132F5A"/>
                </a:solidFill>
              </a:rPr>
              <a:t>Fourth level</a:t>
            </a:r>
            <a:endParaRPr sz="3000">
              <a:solidFill>
                <a:srgbClr val="132F5A"/>
              </a:solidFill>
            </a:endParaRPr>
          </a:p>
          <a:p>
            <a:pPr lvl="4">
              <a:defRPr sz="1800">
                <a:solidFill>
                  <a:srgbClr val="000000"/>
                </a:solidFill>
              </a:defRPr>
            </a:pPr>
            <a:r>
              <a:rPr sz="3000">
                <a:solidFill>
                  <a:srgbClr val="132F5A"/>
                </a:solidFill>
              </a:rPr>
              <a:t>Fifth level</a:t>
            </a:r>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pic>
        <p:nvPicPr>
          <p:cNvPr id="2" name="image1.jpg" descr="C:\Users\ryan aller\Documents\My Dropbox\DRC\FDIC Finals\Final Package\SOURCE\PPT Template Images\title_bkdg_sbasm.jpg"/>
          <p:cNvPicPr/>
          <p:nvPr/>
        </p:nvPicPr>
        <p:blipFill>
          <a:blip r:embed="rId2">
            <a:extLst/>
          </a:blip>
          <a:stretch>
            <a:fillRect/>
          </a:stretch>
        </p:blipFill>
        <p:spPr>
          <a:xfrm>
            <a:off x="-19050" y="0"/>
            <a:ext cx="9163050" cy="6877050"/>
          </a:xfrm>
          <a:prstGeom prst="rect">
            <a:avLst/>
          </a:prstGeom>
          <a:ln w="12700">
            <a:miter lim="400000"/>
          </a:ln>
        </p:spPr>
      </p:pic>
      <p:sp>
        <p:nvSpPr>
          <p:cNvPr id="3" name="Shape 3"/>
          <p:cNvSpPr/>
          <p:nvPr>
            <p:ph type="title"/>
          </p:nvPr>
        </p:nvSpPr>
        <p:spPr>
          <a:xfrm>
            <a:off x="685800" y="1844675"/>
            <a:ext cx="7772400" cy="2041525"/>
          </a:xfrm>
          <a:prstGeom prst="rect">
            <a:avLst/>
          </a:prstGeom>
          <a:ln w="12700">
            <a:miter lim="400000"/>
          </a:ln>
          <a:extLst>
            <a:ext uri="{C572A759-6A51-4108-AA02-DFA0A04FC94B}">
              <ma14:wrappingTextBoxFlag xmlns:ma14="http://schemas.microsoft.com/office/mac/drawingml/2011/main" val="1"/>
            </a:ext>
          </a:extLst>
        </p:spPr>
        <p:txBody>
          <a:bodyPr lIns="45719" rIns="45719" anchor="ctr"/>
          <a:lstStyle/>
          <a:p>
            <a:pPr lvl="0">
              <a:defRPr sz="1800"/>
            </a:pPr>
            <a:r>
              <a:rPr sz="4400"/>
              <a:t>Click to edit Master title style</a:t>
            </a:r>
          </a:p>
        </p:txBody>
      </p:sp>
      <p:sp>
        <p:nvSpPr>
          <p:cNvPr id="4" name="Shape 4"/>
          <p:cNvSpPr/>
          <p:nvPr>
            <p:ph type="body" idx="1"/>
          </p:nvPr>
        </p:nvSpPr>
        <p:spPr>
          <a:xfrm>
            <a:off x="1371600" y="3886200"/>
            <a:ext cx="6400800" cy="2971800"/>
          </a:xfrm>
          <a:prstGeom prst="rect">
            <a:avLst/>
          </a:prstGeom>
          <a:ln w="12700">
            <a:miter lim="400000"/>
          </a:ln>
          <a:extLst>
            <a:ext uri="{C572A759-6A51-4108-AA02-DFA0A04FC94B}">
              <ma14:wrappingTextBoxFlag xmlns:ma14="http://schemas.microsoft.com/office/mac/drawingml/2011/main" val="1"/>
            </a:ext>
          </a:extLst>
        </p:spPr>
        <p:txBody>
          <a:bodyPr lIns="45719" rIns="45719"/>
          <a:lstStyle/>
          <a:p>
            <a:pPr lvl="0">
              <a:defRPr sz="1800">
                <a:solidFill>
                  <a:srgbClr val="000000"/>
                </a:solidFill>
              </a:defRPr>
            </a:pPr>
            <a:r>
              <a:rPr sz="3200">
                <a:solidFill>
                  <a:srgbClr val="888888"/>
                </a:solidFill>
              </a:rPr>
              <a:t>Click to edit Master subtitle style</a:t>
            </a:r>
          </a:p>
        </p:txBody>
      </p:sp>
      <p:sp>
        <p:nvSpPr>
          <p:cNvPr id="5" name="Shape 5"/>
          <p:cNvSpPr/>
          <p:nvPr>
            <p:ph type="sldNum" sz="quarter" idx="2"/>
          </p:nvPr>
        </p:nvSpPr>
        <p:spPr>
          <a:xfrm>
            <a:off x="6553200" y="6414760"/>
            <a:ext cx="2133600" cy="248305"/>
          </a:xfrm>
          <a:prstGeom prst="rect">
            <a:avLst/>
          </a:prstGeom>
          <a:ln w="12700">
            <a:miter lim="400000"/>
          </a:ln>
        </p:spPr>
        <p:txBody>
          <a:bodyPr lIns="45719" rIns="45719" anchor="ctr">
            <a:spAutoFit/>
          </a:bodyPr>
          <a:lstStyle>
            <a:lvl1pPr algn="r">
              <a:defRPr sz="1200">
                <a:solidFill>
                  <a:srgbClr val="898989"/>
                </a:solidFill>
              </a:defRPr>
            </a:lvl1pPr>
          </a:lstStyle>
          <a:p>
            <a:pPr lvl="0"/>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Lst>
  <p:transition spd="med" advClick="1"/>
  <p:txStyles>
    <p:titleStyle>
      <a:lvl1pPr algn="ctr">
        <a:defRPr sz="4400">
          <a:latin typeface="Calibri"/>
          <a:ea typeface="Calibri"/>
          <a:cs typeface="Calibri"/>
          <a:sym typeface="Calibri"/>
        </a:defRPr>
      </a:lvl1pPr>
      <a:lvl2pPr algn="ctr">
        <a:defRPr sz="4400">
          <a:latin typeface="Calibri"/>
          <a:ea typeface="Calibri"/>
          <a:cs typeface="Calibri"/>
          <a:sym typeface="Calibri"/>
        </a:defRPr>
      </a:lvl2pPr>
      <a:lvl3pPr algn="ctr">
        <a:defRPr sz="4400">
          <a:latin typeface="Calibri"/>
          <a:ea typeface="Calibri"/>
          <a:cs typeface="Calibri"/>
          <a:sym typeface="Calibri"/>
        </a:defRPr>
      </a:lvl3pPr>
      <a:lvl4pPr algn="ctr">
        <a:defRPr sz="4400">
          <a:latin typeface="Calibri"/>
          <a:ea typeface="Calibri"/>
          <a:cs typeface="Calibri"/>
          <a:sym typeface="Calibri"/>
        </a:defRPr>
      </a:lvl4pPr>
      <a:lvl5pPr algn="ctr">
        <a:defRPr sz="4400">
          <a:latin typeface="Calibri"/>
          <a:ea typeface="Calibri"/>
          <a:cs typeface="Calibri"/>
          <a:sym typeface="Calibri"/>
        </a:defRPr>
      </a:lvl5pPr>
      <a:lvl6pPr indent="457200" algn="ctr">
        <a:defRPr sz="4400">
          <a:latin typeface="Calibri"/>
          <a:ea typeface="Calibri"/>
          <a:cs typeface="Calibri"/>
          <a:sym typeface="Calibri"/>
        </a:defRPr>
      </a:lvl6pPr>
      <a:lvl7pPr indent="914400" algn="ctr">
        <a:defRPr sz="4400">
          <a:latin typeface="Calibri"/>
          <a:ea typeface="Calibri"/>
          <a:cs typeface="Calibri"/>
          <a:sym typeface="Calibri"/>
        </a:defRPr>
      </a:lvl7pPr>
      <a:lvl8pPr indent="1371600" algn="ctr">
        <a:defRPr sz="4400">
          <a:latin typeface="Calibri"/>
          <a:ea typeface="Calibri"/>
          <a:cs typeface="Calibri"/>
          <a:sym typeface="Calibri"/>
        </a:defRPr>
      </a:lvl8pPr>
      <a:lvl9pPr indent="1828800" algn="ctr">
        <a:defRPr sz="4400">
          <a:latin typeface="Calibri"/>
          <a:ea typeface="Calibri"/>
          <a:cs typeface="Calibri"/>
          <a:sym typeface="Calibri"/>
        </a:defRPr>
      </a:lvl9pPr>
    </p:titleStyle>
    <p:bodyStyle>
      <a:lvl1pPr algn="ctr">
        <a:spcBef>
          <a:spcPts val="700"/>
        </a:spcBef>
        <a:defRPr sz="3200">
          <a:solidFill>
            <a:srgbClr val="888888"/>
          </a:solidFill>
          <a:latin typeface="Calibri"/>
          <a:ea typeface="Calibri"/>
          <a:cs typeface="Calibri"/>
          <a:sym typeface="Calibri"/>
        </a:defRPr>
      </a:lvl1pPr>
      <a:lvl2pPr indent="457200" algn="ctr">
        <a:spcBef>
          <a:spcPts val="700"/>
        </a:spcBef>
        <a:defRPr sz="3200">
          <a:solidFill>
            <a:srgbClr val="888888"/>
          </a:solidFill>
          <a:latin typeface="Calibri"/>
          <a:ea typeface="Calibri"/>
          <a:cs typeface="Calibri"/>
          <a:sym typeface="Calibri"/>
        </a:defRPr>
      </a:lvl2pPr>
      <a:lvl3pPr indent="914400" algn="ctr">
        <a:spcBef>
          <a:spcPts val="700"/>
        </a:spcBef>
        <a:defRPr sz="3200">
          <a:solidFill>
            <a:srgbClr val="888888"/>
          </a:solidFill>
          <a:latin typeface="Calibri"/>
          <a:ea typeface="Calibri"/>
          <a:cs typeface="Calibri"/>
          <a:sym typeface="Calibri"/>
        </a:defRPr>
      </a:lvl3pPr>
      <a:lvl4pPr indent="1371600" algn="ctr">
        <a:spcBef>
          <a:spcPts val="700"/>
        </a:spcBef>
        <a:defRPr sz="3200">
          <a:solidFill>
            <a:srgbClr val="888888"/>
          </a:solidFill>
          <a:latin typeface="Calibri"/>
          <a:ea typeface="Calibri"/>
          <a:cs typeface="Calibri"/>
          <a:sym typeface="Calibri"/>
        </a:defRPr>
      </a:lvl4pPr>
      <a:lvl5pPr indent="1828800" algn="ctr">
        <a:spcBef>
          <a:spcPts val="700"/>
        </a:spcBef>
        <a:defRPr sz="3200">
          <a:solidFill>
            <a:srgbClr val="888888"/>
          </a:solidFill>
          <a:latin typeface="Calibri"/>
          <a:ea typeface="Calibri"/>
          <a:cs typeface="Calibri"/>
          <a:sym typeface="Calibri"/>
        </a:defRPr>
      </a:lvl5pPr>
      <a:lvl6pPr indent="2286000" algn="ctr">
        <a:spcBef>
          <a:spcPts val="700"/>
        </a:spcBef>
        <a:defRPr sz="3200">
          <a:solidFill>
            <a:srgbClr val="888888"/>
          </a:solidFill>
          <a:latin typeface="Calibri"/>
          <a:ea typeface="Calibri"/>
          <a:cs typeface="Calibri"/>
          <a:sym typeface="Calibri"/>
        </a:defRPr>
      </a:lvl6pPr>
      <a:lvl7pPr indent="2743200" algn="ctr">
        <a:spcBef>
          <a:spcPts val="700"/>
        </a:spcBef>
        <a:defRPr sz="3200">
          <a:solidFill>
            <a:srgbClr val="888888"/>
          </a:solidFill>
          <a:latin typeface="Calibri"/>
          <a:ea typeface="Calibri"/>
          <a:cs typeface="Calibri"/>
          <a:sym typeface="Calibri"/>
        </a:defRPr>
      </a:lvl7pPr>
      <a:lvl8pPr indent="3200400" algn="ctr">
        <a:spcBef>
          <a:spcPts val="700"/>
        </a:spcBef>
        <a:defRPr sz="3200">
          <a:solidFill>
            <a:srgbClr val="888888"/>
          </a:solidFill>
          <a:latin typeface="Calibri"/>
          <a:ea typeface="Calibri"/>
          <a:cs typeface="Calibri"/>
          <a:sym typeface="Calibri"/>
        </a:defRPr>
      </a:lvl8pPr>
      <a:lvl9pPr indent="3657600" algn="ctr">
        <a:spcBef>
          <a:spcPts val="700"/>
        </a:spcBef>
        <a:defRPr sz="3200">
          <a:solidFill>
            <a:srgbClr val="888888"/>
          </a:solidFill>
          <a:latin typeface="Calibri"/>
          <a:ea typeface="Calibri"/>
          <a:cs typeface="Calibri"/>
          <a:sym typeface="Calibri"/>
        </a:defRPr>
      </a:lvl9pPr>
    </p:bodyStyle>
    <p:otherStyle>
      <a:lvl1pPr algn="r">
        <a:defRPr sz="1200">
          <a:solidFill>
            <a:schemeClr val="tx1"/>
          </a:solidFill>
          <a:latin typeface="+mn-lt"/>
          <a:ea typeface="+mn-ea"/>
          <a:cs typeface="+mn-cs"/>
          <a:sym typeface="Calibri"/>
        </a:defRPr>
      </a:lvl1pPr>
      <a:lvl2pPr indent="457200" algn="r">
        <a:defRPr sz="1200">
          <a:solidFill>
            <a:schemeClr val="tx1"/>
          </a:solidFill>
          <a:latin typeface="+mn-lt"/>
          <a:ea typeface="+mn-ea"/>
          <a:cs typeface="+mn-cs"/>
          <a:sym typeface="Calibri"/>
        </a:defRPr>
      </a:lvl2pPr>
      <a:lvl3pPr indent="914400" algn="r">
        <a:defRPr sz="1200">
          <a:solidFill>
            <a:schemeClr val="tx1"/>
          </a:solidFill>
          <a:latin typeface="+mn-lt"/>
          <a:ea typeface="+mn-ea"/>
          <a:cs typeface="+mn-cs"/>
          <a:sym typeface="Calibri"/>
        </a:defRPr>
      </a:lvl3pPr>
      <a:lvl4pPr indent="1371600" algn="r">
        <a:defRPr sz="1200">
          <a:solidFill>
            <a:schemeClr val="tx1"/>
          </a:solidFill>
          <a:latin typeface="+mn-lt"/>
          <a:ea typeface="+mn-ea"/>
          <a:cs typeface="+mn-cs"/>
          <a:sym typeface="Calibri"/>
        </a:defRPr>
      </a:lvl4pPr>
      <a:lvl5pPr indent="1828800" algn="r">
        <a:defRPr sz="1200">
          <a:solidFill>
            <a:schemeClr val="tx1"/>
          </a:solidFill>
          <a:latin typeface="+mn-lt"/>
          <a:ea typeface="+mn-ea"/>
          <a:cs typeface="+mn-cs"/>
          <a:sym typeface="Calibri"/>
        </a:defRPr>
      </a:lvl5pPr>
      <a:lvl6pPr indent="2286000" algn="r">
        <a:defRPr sz="1200">
          <a:solidFill>
            <a:schemeClr val="tx1"/>
          </a:solidFill>
          <a:latin typeface="+mn-lt"/>
          <a:ea typeface="+mn-ea"/>
          <a:cs typeface="+mn-cs"/>
          <a:sym typeface="Calibri"/>
        </a:defRPr>
      </a:lvl6pPr>
      <a:lvl7pPr indent="2743200" algn="r">
        <a:defRPr sz="1200">
          <a:solidFill>
            <a:schemeClr val="tx1"/>
          </a:solidFill>
          <a:latin typeface="+mn-lt"/>
          <a:ea typeface="+mn-ea"/>
          <a:cs typeface="+mn-cs"/>
          <a:sym typeface="Calibri"/>
        </a:defRPr>
      </a:lvl7pPr>
      <a:lvl8pPr indent="3200400" algn="r">
        <a:defRPr sz="1200">
          <a:solidFill>
            <a:schemeClr val="tx1"/>
          </a:solidFill>
          <a:latin typeface="+mn-lt"/>
          <a:ea typeface="+mn-ea"/>
          <a:cs typeface="+mn-cs"/>
          <a:sym typeface="Calibri"/>
        </a:defRPr>
      </a:lvl8pPr>
      <a:lvl9pPr indent="3657600" algn="r">
        <a:defRPr sz="1200">
          <a:solidFill>
            <a:schemeClr val="tx1"/>
          </a:solidFill>
          <a:latin typeface="+mn-lt"/>
          <a:ea typeface="+mn-ea"/>
          <a:cs typeface="+mn-cs"/>
          <a:sym typeface="Calibri"/>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2.jpe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3.jpe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pn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pn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4.jpe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5.jpeg"/><Relationship Id="rId4" Type="http://schemas.openxmlformats.org/officeDocument/2006/relationships/image" Target="../media/image16.jpe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7.jpeg"/></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8.jpeg"/></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2.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19.jpeg"/></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e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image" Target="../media/image7.jpeg"/><Relationship Id="rId6" Type="http://schemas.openxmlformats.org/officeDocument/2006/relationships/image" Target="../media/image8.jpeg"/><Relationship Id="rId7" Type="http://schemas.openxmlformats.org/officeDocument/2006/relationships/image" Target="../media/image9.jpeg"/><Relationship Id="rId8" Type="http://schemas.openxmlformats.org/officeDocument/2006/relationships/image" Target="../media/image10.jpeg"/><Relationship Id="rId9" Type="http://schemas.openxmlformats.org/officeDocument/2006/relationships/image" Target="../media/image11.jpe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9" name="FDIC_PPT_ART_TimeManagement.jpg"/>
          <p:cNvPicPr/>
          <p:nvPr/>
        </p:nvPicPr>
        <p:blipFill>
          <a:blip r:embed="rId2">
            <a:extLst/>
          </a:blip>
          <a:stretch>
            <a:fillRect/>
          </a:stretch>
        </p:blipFill>
        <p:spPr>
          <a:xfrm>
            <a:off x="4562475" y="381000"/>
            <a:ext cx="4581525" cy="4581525"/>
          </a:xfrm>
          <a:prstGeom prst="rect">
            <a:avLst/>
          </a:prstGeom>
          <a:ln w="12700">
            <a:miter lim="400000"/>
          </a:ln>
        </p:spPr>
      </p:pic>
      <p:sp>
        <p:nvSpPr>
          <p:cNvPr id="20" name="Shape 20"/>
          <p:cNvSpPr/>
          <p:nvPr/>
        </p:nvSpPr>
        <p:spPr>
          <a:xfrm>
            <a:off x="549275" y="2606675"/>
            <a:ext cx="2955925" cy="1050925"/>
          </a:xfrm>
          <a:prstGeom prst="rect">
            <a:avLst/>
          </a:prstGeom>
          <a:solidFill>
            <a:srgbClr val="17375E"/>
          </a:solidFill>
          <a:ln w="12700">
            <a:miter lim="400000"/>
          </a:ln>
        </p:spPr>
        <p:txBody>
          <a:bodyPr lIns="0" tIns="0" rIns="0" bIns="0" anchor="ctr"/>
          <a:lstStyle/>
          <a:p>
            <a:pPr lvl="0" algn="ctr">
              <a:defRPr>
                <a:solidFill>
                  <a:srgbClr val="FFFFFF"/>
                </a:solidFill>
              </a:defRPr>
            </a:pPr>
          </a:p>
        </p:txBody>
      </p:sp>
      <p:sp>
        <p:nvSpPr>
          <p:cNvPr id="21" name="Shape 21"/>
          <p:cNvSpPr/>
          <p:nvPr/>
        </p:nvSpPr>
        <p:spPr>
          <a:xfrm>
            <a:off x="76200" y="838200"/>
            <a:ext cx="6781800" cy="9172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pc="-150" sz="7200">
                <a:solidFill>
                  <a:srgbClr val="C1961C"/>
                </a:solidFill>
                <a:latin typeface="12 pt. Helvetica* 85 Heavy   08472"/>
                <a:ea typeface="12 pt. Helvetica* 85 Heavy   08472"/>
                <a:cs typeface="12 pt. Helvetica* 85 Heavy   08472"/>
                <a:sym typeface="12 pt. Helvetica* 85 Heavy   08472"/>
              </a:defRPr>
            </a:lvl1pPr>
          </a:lstStyle>
          <a:p>
            <a:pPr lvl="0">
              <a:defRPr spc="0" sz="1800">
                <a:solidFill>
                  <a:srgbClr val="000000"/>
                </a:solidFill>
              </a:defRPr>
            </a:pPr>
            <a:r>
              <a:rPr spc="-150" sz="7200">
                <a:solidFill>
                  <a:srgbClr val="C1961C"/>
                </a:solidFill>
              </a:rPr>
              <a:t>Time</a:t>
            </a:r>
          </a:p>
        </p:txBody>
      </p:sp>
      <p:sp>
        <p:nvSpPr>
          <p:cNvPr id="22" name="Shape 22"/>
          <p:cNvSpPr/>
          <p:nvPr/>
        </p:nvSpPr>
        <p:spPr>
          <a:xfrm>
            <a:off x="381000" y="1600200"/>
            <a:ext cx="7924800" cy="75420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pc="-150" sz="5800">
                <a:solidFill>
                  <a:srgbClr val="132F5A"/>
                </a:solidFill>
                <a:latin typeface="12 pt Helvetica* 55 Roman   05472"/>
                <a:ea typeface="12 pt Helvetica* 55 Roman   05472"/>
                <a:cs typeface="12 pt Helvetica* 55 Roman   05472"/>
                <a:sym typeface="12 pt Helvetica* 55 Roman   05472"/>
              </a:defRPr>
            </a:lvl1pPr>
          </a:lstStyle>
          <a:p>
            <a:pPr lvl="0">
              <a:defRPr spc="0" sz="1800">
                <a:solidFill>
                  <a:srgbClr val="000000"/>
                </a:solidFill>
              </a:defRPr>
            </a:pPr>
            <a:r>
              <a:rPr spc="-150" sz="5800">
                <a:solidFill>
                  <a:srgbClr val="132F5A"/>
                </a:solidFill>
              </a:rPr>
              <a:t>Management</a:t>
            </a:r>
          </a:p>
        </p:txBody>
      </p:sp>
      <p:sp>
        <p:nvSpPr>
          <p:cNvPr id="23" name="Shape 23"/>
          <p:cNvSpPr/>
          <p:nvPr/>
        </p:nvSpPr>
        <p:spPr>
          <a:xfrm>
            <a:off x="587375" y="2590800"/>
            <a:ext cx="3298825" cy="9550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b="1" cap="small" sz="3000">
                <a:solidFill>
                  <a:srgbClr val="FFFFFF"/>
                </a:solidFill>
                <a:latin typeface="Garamond"/>
                <a:ea typeface="Garamond"/>
                <a:cs typeface="Garamond"/>
                <a:sym typeface="Garamond"/>
              </a:defRPr>
            </a:lvl1pPr>
          </a:lstStyle>
          <a:p>
            <a:pPr lvl="0">
              <a:defRPr b="0" cap="none" sz="1800">
                <a:solidFill>
                  <a:srgbClr val="000000"/>
                </a:solidFill>
              </a:defRPr>
            </a:pPr>
            <a:r>
              <a:rPr b="1" cap="small" sz="3000">
                <a:solidFill>
                  <a:srgbClr val="FFFFFF"/>
                </a:solidFill>
              </a:rPr>
              <a:t>For a Small Business</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9" name="Shape 79"/>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Sample Time Management Plan</a:t>
            </a:r>
          </a:p>
        </p:txBody>
      </p:sp>
      <p:sp>
        <p:nvSpPr>
          <p:cNvPr id="80" name="Shape 80"/>
          <p:cNvSpPr/>
          <p:nvPr/>
        </p:nvSpPr>
        <p:spPr>
          <a:xfrm>
            <a:off x="457200" y="1600200"/>
            <a:ext cx="8229600" cy="254393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spcBef>
                <a:spcPts val="700"/>
              </a:spcBef>
            </a:pPr>
            <a:r>
              <a:rPr sz="3000">
                <a:solidFill>
                  <a:srgbClr val="132F5A"/>
                </a:solidFill>
                <a:latin typeface="12 pt. Helvetica* 85 Heavy   08472"/>
                <a:ea typeface="12 pt. Helvetica* 85 Heavy   08472"/>
                <a:cs typeface="12 pt. Helvetica* 85 Heavy   08472"/>
                <a:sym typeface="12 pt. Helvetica* 85 Heavy   08472"/>
              </a:rPr>
              <a:t>GOAL</a:t>
            </a:r>
            <a:endParaRPr sz="3000">
              <a:solidFill>
                <a:srgbClr val="132F5A"/>
              </a:solidFill>
              <a:latin typeface="12 pt. Helvetica* 85 Heavy   08472"/>
              <a:ea typeface="12 pt. Helvetica* 85 Heavy   08472"/>
              <a:cs typeface="12 pt. Helvetica* 85 Heavy   08472"/>
              <a:sym typeface="12 pt. Helvetica* 85 Heavy   08472"/>
            </a:endParaRPr>
          </a:p>
          <a:p>
            <a:pPr lvl="0">
              <a:spcBef>
                <a:spcPts val="700"/>
              </a:spcBef>
            </a:pPr>
            <a:r>
              <a:rPr sz="3000">
                <a:solidFill>
                  <a:srgbClr val="132F5A"/>
                </a:solidFill>
                <a:latin typeface="12 pt. Helvetica* 85 Heavy   08472"/>
                <a:ea typeface="12 pt. Helvetica* 85 Heavy   08472"/>
                <a:cs typeface="12 pt. Helvetica* 85 Heavy   08472"/>
                <a:sym typeface="12 pt. Helvetica* 85 Heavy   08472"/>
              </a:rPr>
              <a:t>I will generate a minimum of $6,000 in sales every month, starting the month after next (March).</a:t>
            </a:r>
            <a:endParaRPr sz="3000">
              <a:solidFill>
                <a:srgbClr val="132F5A"/>
              </a:solidFill>
              <a:latin typeface="12 pt. Helvetica* 85 Heavy   08472"/>
              <a:ea typeface="12 pt. Helvetica* 85 Heavy   08472"/>
              <a:cs typeface="12 pt. Helvetica* 85 Heavy   08472"/>
              <a:sym typeface="12 pt. Helvetica* 85 Heavy   08472"/>
            </a:endParaRPr>
          </a:p>
          <a:p>
            <a:pPr lvl="0" marL="342900" indent="-342900">
              <a:spcBef>
                <a:spcPts val="700"/>
              </a:spcBef>
              <a:buSzPct val="100000"/>
              <a:buFont typeface="Arial"/>
              <a:buChar char="•"/>
            </a:pPr>
            <a:endParaRPr sz="3000">
              <a:solidFill>
                <a:srgbClr val="132F5A"/>
              </a:solidFill>
              <a:latin typeface="12 pt. Helvetica* 85 Heavy   08472"/>
              <a:ea typeface="12 pt. Helvetica* 85 Heavy   08472"/>
              <a:cs typeface="12 pt. Helvetica* 85 Heavy   08472"/>
              <a:sym typeface="12 pt. Helvetica* 85 Heavy   08472"/>
            </a:endParaRPr>
          </a:p>
        </p:txBody>
      </p:sp>
    </p:spTree>
  </p:cSld>
  <p:clrMapOvr>
    <a:masterClrMapping/>
  </p:clrMapOvr>
  <p:transitio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4" name="Shape 84"/>
          <p:cNvSpPr/>
          <p:nvPr>
            <p:ph type="title"/>
          </p:nvPr>
        </p:nvSpPr>
        <p:spPr>
          <a:xfrm>
            <a:off x="457200" y="381000"/>
            <a:ext cx="8534400" cy="609600"/>
          </a:xfrm>
          <a:prstGeom prst="rect">
            <a:avLst/>
          </a:prstGeom>
        </p:spPr>
        <p:txBody>
          <a:bodyPr lIns="0" tIns="0" rIns="0" bIns="0">
            <a:normAutofit fontScale="100000" lnSpcReduction="0"/>
          </a:bodyPr>
          <a:lstStyle>
            <a:lvl1pPr defTabSz="877823">
              <a:defRPr sz="3455"/>
            </a:lvl1pPr>
          </a:lstStyle>
          <a:p>
            <a:pPr lvl="0">
              <a:defRPr sz="1800">
                <a:solidFill>
                  <a:srgbClr val="000000"/>
                </a:solidFill>
              </a:defRPr>
            </a:pPr>
            <a:r>
              <a:rPr sz="3455">
                <a:solidFill>
                  <a:srgbClr val="C1961C"/>
                </a:solidFill>
              </a:rPr>
              <a:t>Time Management Plan Key Elements</a:t>
            </a:r>
          </a:p>
        </p:txBody>
      </p:sp>
      <p:sp>
        <p:nvSpPr>
          <p:cNvPr id="85" name="Shape 85"/>
          <p:cNvSpPr/>
          <p:nvPr/>
        </p:nvSpPr>
        <p:spPr>
          <a:xfrm>
            <a:off x="457200" y="1600200"/>
            <a:ext cx="8229600" cy="309867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480059" indent="-480059">
              <a:spcBef>
                <a:spcPts val="600"/>
              </a:spcBef>
              <a:buSzPct val="100000"/>
              <a:buAutoNum type="arabicPeriod" startAt="1"/>
            </a:pPr>
            <a:r>
              <a:rPr sz="2800">
                <a:solidFill>
                  <a:srgbClr val="132F5A"/>
                </a:solidFill>
                <a:latin typeface="12 pt Helvetica* 55 Roman   05472"/>
                <a:ea typeface="12 pt Helvetica* 55 Roman   05472"/>
                <a:cs typeface="12 pt Helvetica* 55 Roman   05472"/>
                <a:sym typeface="12 pt Helvetica* 55 Roman   05472"/>
              </a:rPr>
              <a:t>Clearly defined written goals</a:t>
            </a:r>
            <a:endParaRPr sz="3000">
              <a:solidFill>
                <a:srgbClr val="132F5A"/>
              </a:solidFill>
              <a:latin typeface="12 pt. Helvetica* 85 Heavy   08472"/>
              <a:ea typeface="12 pt. Helvetica* 85 Heavy   08472"/>
              <a:cs typeface="12 pt. Helvetica* 85 Heavy   08472"/>
              <a:sym typeface="12 pt. Helvetica* 85 Heavy   08472"/>
            </a:endParaRPr>
          </a:p>
          <a:p>
            <a:pPr lvl="0" marL="480059" indent="-480059">
              <a:spcBef>
                <a:spcPts val="600"/>
              </a:spcBef>
              <a:buSzPct val="100000"/>
              <a:buAutoNum type="arabicPeriod" startAt="1"/>
            </a:pPr>
            <a:r>
              <a:rPr sz="2800">
                <a:solidFill>
                  <a:srgbClr val="132F5A"/>
                </a:solidFill>
                <a:latin typeface="12 pt Helvetica* 55 Roman   05472"/>
                <a:ea typeface="12 pt Helvetica* 55 Roman   05472"/>
                <a:cs typeface="12 pt Helvetica* 55 Roman   05472"/>
                <a:sym typeface="12 pt Helvetica* 55 Roman   05472"/>
              </a:rPr>
              <a:t>Detailed list of tasks</a:t>
            </a:r>
            <a:endParaRPr sz="3000">
              <a:solidFill>
                <a:srgbClr val="132F5A"/>
              </a:solidFill>
              <a:latin typeface="12 pt. Helvetica* 85 Heavy   08472"/>
              <a:ea typeface="12 pt. Helvetica* 85 Heavy   08472"/>
              <a:cs typeface="12 pt. Helvetica* 85 Heavy   08472"/>
              <a:sym typeface="12 pt. Helvetica* 85 Heavy   08472"/>
            </a:endParaRPr>
          </a:p>
          <a:p>
            <a:pPr lvl="0" marL="480059" indent="-480059">
              <a:spcBef>
                <a:spcPts val="600"/>
              </a:spcBef>
              <a:buSzPct val="100000"/>
              <a:buAutoNum type="arabicPeriod" startAt="1"/>
            </a:pPr>
            <a:r>
              <a:rPr sz="2800">
                <a:solidFill>
                  <a:srgbClr val="132F5A"/>
                </a:solidFill>
                <a:latin typeface="12 pt Helvetica* 55 Roman   05472"/>
                <a:ea typeface="12 pt Helvetica* 55 Roman   05472"/>
                <a:cs typeface="12 pt Helvetica* 55 Roman   05472"/>
                <a:sym typeface="12 pt Helvetica* 55 Roman   05472"/>
              </a:rPr>
              <a:t>Prioritization of the tasks</a:t>
            </a:r>
            <a:endParaRPr sz="3000">
              <a:solidFill>
                <a:srgbClr val="132F5A"/>
              </a:solidFill>
              <a:latin typeface="12 pt. Helvetica* 85 Heavy   08472"/>
              <a:ea typeface="12 pt. Helvetica* 85 Heavy   08472"/>
              <a:cs typeface="12 pt. Helvetica* 85 Heavy   08472"/>
              <a:sym typeface="12 pt. Helvetica* 85 Heavy   08472"/>
            </a:endParaRPr>
          </a:p>
          <a:p>
            <a:pPr lvl="0" marL="480059" indent="-480059">
              <a:spcBef>
                <a:spcPts val="600"/>
              </a:spcBef>
              <a:buSzPct val="100000"/>
              <a:buAutoNum type="arabicPeriod" startAt="1"/>
            </a:pPr>
            <a:r>
              <a:rPr sz="2800">
                <a:solidFill>
                  <a:srgbClr val="132F5A"/>
                </a:solidFill>
                <a:latin typeface="12 pt Helvetica* 55 Roman   05472"/>
                <a:ea typeface="12 pt Helvetica* 55 Roman   05472"/>
                <a:cs typeface="12 pt Helvetica* 55 Roman   05472"/>
                <a:sym typeface="12 pt Helvetica* 55 Roman   05472"/>
              </a:rPr>
              <a:t>List of important ongoing business functions</a:t>
            </a:r>
            <a:endParaRPr sz="3000">
              <a:solidFill>
                <a:srgbClr val="132F5A"/>
              </a:solidFill>
              <a:latin typeface="12 pt. Helvetica* 85 Heavy   08472"/>
              <a:ea typeface="12 pt. Helvetica* 85 Heavy   08472"/>
              <a:cs typeface="12 pt. Helvetica* 85 Heavy   08472"/>
              <a:sym typeface="12 pt. Helvetica* 85 Heavy   08472"/>
            </a:endParaRPr>
          </a:p>
          <a:p>
            <a:pPr lvl="0" marL="480059" indent="-480059">
              <a:spcBef>
                <a:spcPts val="600"/>
              </a:spcBef>
              <a:buSzPct val="100000"/>
              <a:buAutoNum type="arabicPeriod" startAt="1"/>
            </a:pPr>
            <a:r>
              <a:rPr sz="2800">
                <a:solidFill>
                  <a:srgbClr val="132F5A"/>
                </a:solidFill>
                <a:latin typeface="12 pt Helvetica* 55 Roman   05472"/>
                <a:ea typeface="12 pt Helvetica* 55 Roman   05472"/>
                <a:cs typeface="12 pt Helvetica* 55 Roman   05472"/>
                <a:sym typeface="12 pt Helvetica* 55 Roman   05472"/>
              </a:rPr>
              <a:t>Built in flexibility</a:t>
            </a:r>
            <a:endParaRPr sz="3000">
              <a:solidFill>
                <a:srgbClr val="132F5A"/>
              </a:solidFill>
              <a:latin typeface="12 pt. Helvetica* 85 Heavy   08472"/>
              <a:ea typeface="12 pt. Helvetica* 85 Heavy   08472"/>
              <a:cs typeface="12 pt. Helvetica* 85 Heavy   08472"/>
              <a:sym typeface="12 pt. Helvetica* 85 Heavy   08472"/>
            </a:endParaRPr>
          </a:p>
          <a:p>
            <a:pPr lvl="0">
              <a:spcBef>
                <a:spcPts val="700"/>
              </a:spcBef>
            </a:pPr>
            <a:endParaRPr sz="3000">
              <a:solidFill>
                <a:srgbClr val="132F5A"/>
              </a:solidFill>
              <a:latin typeface="12 pt. Helvetica* 85 Heavy   08472"/>
              <a:ea typeface="12 pt. Helvetica* 85 Heavy   08472"/>
              <a:cs typeface="12 pt. Helvetica* 85 Heavy   08472"/>
              <a:sym typeface="12 pt. Helvetica* 85 Heavy   08472"/>
            </a:endParaRPr>
          </a:p>
        </p:txBody>
      </p:sp>
    </p:spTree>
  </p:cSld>
  <p:clrMapOvr>
    <a:masterClrMapping/>
  </p:clrMapOvr>
  <p:transitio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9" name="Shape 89"/>
          <p:cNvSpPr/>
          <p:nvPr>
            <p:ph type="title"/>
          </p:nvPr>
        </p:nvSpPr>
        <p:spPr>
          <a:xfrm>
            <a:off x="457200" y="381000"/>
            <a:ext cx="8229600" cy="609600"/>
          </a:xfrm>
          <a:prstGeom prst="rect">
            <a:avLst/>
          </a:prstGeom>
        </p:spPr>
        <p:txBody>
          <a:bodyPr lIns="0" tIns="0" rIns="0" bIns="0">
            <a:normAutofit fontScale="100000" lnSpcReduction="0"/>
          </a:bodyPr>
          <a:lstStyle/>
          <a:p>
            <a:pPr lvl="0" defTabSz="548640">
              <a:defRPr sz="1800">
                <a:solidFill>
                  <a:srgbClr val="000000"/>
                </a:solidFill>
              </a:defRPr>
            </a:pPr>
            <a:r>
              <a:rPr sz="2160">
                <a:solidFill>
                  <a:srgbClr val="C1961C"/>
                </a:solidFill>
              </a:rPr>
              <a:t>Key Element 1: </a:t>
            </a:r>
            <a:br>
              <a:rPr sz="2160">
                <a:solidFill>
                  <a:srgbClr val="C1961C"/>
                </a:solidFill>
              </a:rPr>
            </a:br>
            <a:r>
              <a:rPr sz="2160">
                <a:solidFill>
                  <a:srgbClr val="C1961C"/>
                </a:solidFill>
              </a:rPr>
              <a:t>Clearly Defined Written Goals</a:t>
            </a:r>
          </a:p>
        </p:txBody>
      </p:sp>
      <p:pic>
        <p:nvPicPr>
          <p:cNvPr id="90" name="image14.jpg" descr="C:\Users\ryan aller\Documents\My Dropbox\DRC\FDIC Finals\Development\Unit 7\images\Goals.jpg"/>
          <p:cNvPicPr/>
          <p:nvPr/>
        </p:nvPicPr>
        <p:blipFill>
          <a:blip r:embed="rId3">
            <a:extLst/>
          </a:blip>
          <a:stretch>
            <a:fillRect/>
          </a:stretch>
        </p:blipFill>
        <p:spPr>
          <a:xfrm>
            <a:off x="1295400" y="1981200"/>
            <a:ext cx="6381750" cy="3286125"/>
          </a:xfrm>
          <a:prstGeom prst="rect">
            <a:avLst/>
          </a:prstGeom>
          <a:ln w="12700">
            <a:miter lim="400000"/>
          </a:ln>
        </p:spPr>
      </p:pic>
    </p:spTree>
  </p:cSld>
  <p:clrMapOvr>
    <a:masterClrMapping/>
  </p:clrMapOvr>
  <p:transitio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4" name="Shape 94"/>
          <p:cNvSpPr/>
          <p:nvPr>
            <p:ph type="title"/>
          </p:nvPr>
        </p:nvSpPr>
        <p:spPr>
          <a:xfrm>
            <a:off x="457200" y="381000"/>
            <a:ext cx="8229600" cy="609600"/>
          </a:xfrm>
          <a:prstGeom prst="rect">
            <a:avLst/>
          </a:prstGeom>
        </p:spPr>
        <p:txBody>
          <a:bodyPr lIns="0" tIns="0" rIns="0" bIns="0">
            <a:normAutofit fontScale="100000" lnSpcReduction="0"/>
          </a:bodyPr>
          <a:lstStyle/>
          <a:p>
            <a:pPr lvl="0" defTabSz="548640">
              <a:defRPr sz="1800">
                <a:solidFill>
                  <a:srgbClr val="000000"/>
                </a:solidFill>
              </a:defRPr>
            </a:pPr>
            <a:r>
              <a:rPr sz="2160">
                <a:solidFill>
                  <a:srgbClr val="C1961C"/>
                </a:solidFill>
              </a:rPr>
              <a:t>Key Element 2:</a:t>
            </a:r>
            <a:br>
              <a:rPr sz="2160">
                <a:solidFill>
                  <a:srgbClr val="C1961C"/>
                </a:solidFill>
              </a:rPr>
            </a:br>
            <a:r>
              <a:rPr sz="2160">
                <a:solidFill>
                  <a:srgbClr val="C1961C"/>
                </a:solidFill>
              </a:rPr>
              <a:t>Detailed List of Tasks:</a:t>
            </a:r>
          </a:p>
        </p:txBody>
      </p:sp>
      <p:sp>
        <p:nvSpPr>
          <p:cNvPr id="95" name="Shape 95"/>
          <p:cNvSpPr/>
          <p:nvPr/>
        </p:nvSpPr>
        <p:spPr>
          <a:xfrm>
            <a:off x="457200" y="1600200"/>
            <a:ext cx="8229600" cy="352183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spcBef>
                <a:spcPts val="700"/>
              </a:spcBef>
            </a:pPr>
            <a:r>
              <a:rPr sz="3000">
                <a:solidFill>
                  <a:srgbClr val="132F5A"/>
                </a:solidFill>
                <a:latin typeface="12 pt. Helvetica* 85 Heavy   08472"/>
                <a:ea typeface="12 pt. Helvetica* 85 Heavy   08472"/>
                <a:cs typeface="12 pt. Helvetica* 85 Heavy   08472"/>
                <a:sym typeface="12 pt. Helvetica* 85 Heavy   08472"/>
              </a:rPr>
              <a:t>For each task</a:t>
            </a:r>
            <a:endParaRPr>
              <a:latin typeface="Arial"/>
              <a:ea typeface="Arial"/>
              <a:cs typeface="Arial"/>
              <a:sym typeface="Arial"/>
            </a:endParaRPr>
          </a:p>
          <a:p>
            <a:pPr lvl="1" marL="990600" indent="-5334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What needs to be done?</a:t>
            </a:r>
            <a:endParaRPr>
              <a:latin typeface="Arial"/>
              <a:ea typeface="Arial"/>
              <a:cs typeface="Arial"/>
              <a:sym typeface="Arial"/>
            </a:endParaRPr>
          </a:p>
          <a:p>
            <a:pPr lvl="1" marL="990600" indent="-5334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Who needs to do it?</a:t>
            </a:r>
            <a:endParaRPr>
              <a:latin typeface="Arial"/>
              <a:ea typeface="Arial"/>
              <a:cs typeface="Arial"/>
              <a:sym typeface="Arial"/>
            </a:endParaRPr>
          </a:p>
          <a:p>
            <a:pPr lvl="1" marL="990600" indent="-5334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When is it due?</a:t>
            </a:r>
            <a:endParaRPr>
              <a:latin typeface="Arial"/>
              <a:ea typeface="Arial"/>
              <a:cs typeface="Arial"/>
              <a:sym typeface="Arial"/>
            </a:endParaRPr>
          </a:p>
          <a:p>
            <a:pPr lvl="1" marL="990600" indent="-5334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Where is it being done or being delivered?</a:t>
            </a:r>
            <a:endParaRPr>
              <a:latin typeface="Arial"/>
              <a:ea typeface="Arial"/>
              <a:cs typeface="Arial"/>
              <a:sym typeface="Arial"/>
            </a:endParaRPr>
          </a:p>
          <a:p>
            <a:pPr lvl="1" marL="990600" indent="-5334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Any other details</a:t>
            </a:r>
            <a:endParaRPr>
              <a:latin typeface="Arial"/>
              <a:ea typeface="Arial"/>
              <a:cs typeface="Arial"/>
              <a:sym typeface="Arial"/>
            </a:endParaRPr>
          </a:p>
          <a:p>
            <a:pPr lvl="0" marL="342900" indent="-342900">
              <a:spcBef>
                <a:spcPts val="600"/>
              </a:spcBef>
              <a:buClr>
                <a:srgbClr val="132F5A"/>
              </a:buClr>
              <a:buSzPct val="100000"/>
              <a:buFont typeface="Arial"/>
              <a:buChar char="•"/>
            </a:pPr>
            <a:endParaRPr sz="3000">
              <a:solidFill>
                <a:srgbClr val="132F5A"/>
              </a:solidFill>
              <a:latin typeface="12 pt. Helvetica* 85 Heavy   08472"/>
              <a:ea typeface="12 pt. Helvetica* 85 Heavy   08472"/>
              <a:cs typeface="12 pt. Helvetica* 85 Heavy   08472"/>
              <a:sym typeface="12 pt. Helvetica* 85 Heavy   08472"/>
            </a:endParaRPr>
          </a:p>
        </p:txBody>
      </p:sp>
    </p:spTree>
  </p:cSld>
  <p:clrMapOvr>
    <a:masterClrMapping/>
  </p:clrMapOvr>
  <p:transitio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9" name="Shape 99"/>
          <p:cNvSpPr/>
          <p:nvPr>
            <p:ph type="title"/>
          </p:nvPr>
        </p:nvSpPr>
        <p:spPr>
          <a:xfrm>
            <a:off x="457200" y="381000"/>
            <a:ext cx="8229600" cy="609600"/>
          </a:xfrm>
          <a:prstGeom prst="rect">
            <a:avLst/>
          </a:prstGeom>
        </p:spPr>
        <p:txBody>
          <a:bodyPr lIns="0" tIns="0" rIns="0" bIns="0">
            <a:normAutofit fontScale="100000" lnSpcReduction="0"/>
          </a:bodyPr>
          <a:lstStyle/>
          <a:p>
            <a:pPr lvl="0" defTabSz="548640">
              <a:defRPr sz="1800">
                <a:solidFill>
                  <a:srgbClr val="000000"/>
                </a:solidFill>
              </a:defRPr>
            </a:pPr>
            <a:r>
              <a:rPr sz="2160">
                <a:solidFill>
                  <a:srgbClr val="C1961C"/>
                </a:solidFill>
              </a:rPr>
              <a:t>Key Element 3: </a:t>
            </a:r>
            <a:br>
              <a:rPr sz="2160">
                <a:solidFill>
                  <a:srgbClr val="C1961C"/>
                </a:solidFill>
              </a:rPr>
            </a:br>
            <a:r>
              <a:rPr sz="2160">
                <a:solidFill>
                  <a:srgbClr val="C1961C"/>
                </a:solidFill>
              </a:rPr>
              <a:t>Prioritization of the Tasks</a:t>
            </a:r>
          </a:p>
        </p:txBody>
      </p:sp>
      <p:sp>
        <p:nvSpPr>
          <p:cNvPr id="100" name="Shape 100"/>
          <p:cNvSpPr/>
          <p:nvPr/>
        </p:nvSpPr>
        <p:spPr>
          <a:xfrm>
            <a:off x="381000" y="2057400"/>
            <a:ext cx="8229600" cy="201061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533400" indent="-5334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Assign a priority level to every task under each step</a:t>
            </a:r>
            <a:endParaRPr>
              <a:latin typeface="Arial"/>
              <a:ea typeface="Arial"/>
              <a:cs typeface="Arial"/>
              <a:sym typeface="Arial"/>
            </a:endParaRPr>
          </a:p>
          <a:p>
            <a:pPr lvl="0" marL="533400" indent="-5334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Rearrange the tasks in order of priority</a:t>
            </a:r>
            <a:endParaRPr>
              <a:latin typeface="Arial"/>
              <a:ea typeface="Arial"/>
              <a:cs typeface="Arial"/>
              <a:sym typeface="Arial"/>
            </a:endParaRPr>
          </a:p>
          <a:p>
            <a:pPr lvl="0" marL="533400" indent="-5334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Allocate ample time to complete the most critical tasks first</a:t>
            </a:r>
          </a:p>
        </p:txBody>
      </p:sp>
    </p:spTree>
  </p:cSld>
  <p:clrMapOvr>
    <a:masterClrMapping/>
  </p:clrMapOvr>
  <p:transitio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4" name="Shape 104"/>
          <p:cNvSpPr/>
          <p:nvPr>
            <p:ph type="title"/>
          </p:nvPr>
        </p:nvSpPr>
        <p:spPr>
          <a:xfrm>
            <a:off x="457200" y="381000"/>
            <a:ext cx="8229600" cy="609600"/>
          </a:xfrm>
          <a:prstGeom prst="rect">
            <a:avLst/>
          </a:prstGeom>
        </p:spPr>
        <p:txBody>
          <a:bodyPr lIns="0" tIns="0" rIns="0" bIns="0">
            <a:normAutofit fontScale="100000" lnSpcReduction="0"/>
          </a:bodyPr>
          <a:lstStyle>
            <a:lvl1pPr defTabSz="548640">
              <a:defRPr sz="2160"/>
            </a:lvl1pPr>
          </a:lstStyle>
          <a:p>
            <a:pPr lvl="0">
              <a:defRPr sz="1800">
                <a:solidFill>
                  <a:srgbClr val="000000"/>
                </a:solidFill>
              </a:defRPr>
            </a:pPr>
            <a:r>
              <a:rPr sz="2160">
                <a:solidFill>
                  <a:srgbClr val="C1961C"/>
                </a:solidFill>
              </a:rPr>
              <a:t>Key Element 4: List Important Ongoing Business Functions</a:t>
            </a:r>
          </a:p>
        </p:txBody>
      </p:sp>
      <p:sp>
        <p:nvSpPr>
          <p:cNvPr id="105" name="Shape 105"/>
          <p:cNvSpPr/>
          <p:nvPr/>
        </p:nvSpPr>
        <p:spPr>
          <a:xfrm>
            <a:off x="457200" y="1600200"/>
            <a:ext cx="8229600" cy="267042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342900" indent="-342900">
              <a:spcBef>
                <a:spcPts val="600"/>
              </a:spcBef>
              <a:buClr>
                <a:srgbClr val="132F5A"/>
              </a:buClr>
              <a:buSzPct val="100000"/>
              <a:buFont typeface="Arial"/>
              <a:buChar char="•"/>
            </a:pPr>
            <a:endParaRPr sz="3000">
              <a:solidFill>
                <a:srgbClr val="132F5A"/>
              </a:solidFill>
              <a:latin typeface="12 pt. Helvetica* 85 Heavy   08472"/>
              <a:ea typeface="12 pt. Helvetica* 85 Heavy   08472"/>
              <a:cs typeface="12 pt. Helvetica* 85 Heavy   08472"/>
              <a:sym typeface="12 pt. Helvetica* 85 Heavy   08472"/>
            </a:endParaRPr>
          </a:p>
          <a:p>
            <a:pPr lvl="0">
              <a:spcBef>
                <a:spcPts val="700"/>
              </a:spcBef>
            </a:pPr>
            <a:r>
              <a:rPr sz="3000">
                <a:solidFill>
                  <a:srgbClr val="132F5A"/>
                </a:solidFill>
                <a:latin typeface="12 pt. Helvetica* 85 Heavy   08472"/>
                <a:ea typeface="12 pt. Helvetica* 85 Heavy   08472"/>
                <a:cs typeface="12 pt. Helvetica* 85 Heavy   08472"/>
                <a:sym typeface="12 pt. Helvetica* 85 Heavy   08472"/>
              </a:rPr>
              <a:t>Include in your task list time to:</a:t>
            </a:r>
            <a:endParaRPr>
              <a:latin typeface="Arial"/>
              <a:ea typeface="Arial"/>
              <a:cs typeface="Arial"/>
              <a:sym typeface="Arial"/>
            </a:endParaRPr>
          </a:p>
          <a:p>
            <a:pPr lvl="1" marL="990600" indent="-5334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Pay bills</a:t>
            </a:r>
            <a:endParaRPr>
              <a:latin typeface="Arial"/>
              <a:ea typeface="Arial"/>
              <a:cs typeface="Arial"/>
              <a:sym typeface="Arial"/>
            </a:endParaRPr>
          </a:p>
          <a:p>
            <a:pPr lvl="1" marL="990600" indent="-5334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Invoice clients</a:t>
            </a:r>
            <a:endParaRPr>
              <a:latin typeface="Arial"/>
              <a:ea typeface="Arial"/>
              <a:cs typeface="Arial"/>
              <a:sym typeface="Arial"/>
            </a:endParaRPr>
          </a:p>
          <a:p>
            <a:pPr lvl="1" marL="990600" indent="-5334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Review correspondence </a:t>
            </a:r>
            <a:endParaRPr>
              <a:latin typeface="Arial"/>
              <a:ea typeface="Arial"/>
              <a:cs typeface="Arial"/>
              <a:sym typeface="Arial"/>
            </a:endParaRPr>
          </a:p>
          <a:p>
            <a:pPr lvl="1" marL="990600" indent="-533400">
              <a:spcBef>
                <a:spcPts val="7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Make bank deposits</a:t>
            </a:r>
            <a:r>
              <a:rPr sz="3000">
                <a:solidFill>
                  <a:srgbClr val="132F5A"/>
                </a:solidFill>
                <a:latin typeface="12 pt. Helvetica* 85 Heavy   08472"/>
                <a:ea typeface="12 pt. Helvetica* 85 Heavy   08472"/>
                <a:cs typeface="12 pt. Helvetica* 85 Heavy   08472"/>
                <a:sym typeface="12 pt. Helvetica* 85 Heavy   08472"/>
              </a:rPr>
              <a:t> </a:t>
            </a:r>
          </a:p>
        </p:txBody>
      </p:sp>
    </p:spTree>
  </p:cSld>
  <p:clrMapOvr>
    <a:masterClrMapping/>
  </p:clrMapOvr>
  <p:transitio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9" name="Shape 109"/>
          <p:cNvSpPr/>
          <p:nvPr>
            <p:ph type="title"/>
          </p:nvPr>
        </p:nvSpPr>
        <p:spPr>
          <a:xfrm>
            <a:off x="457200" y="381000"/>
            <a:ext cx="8229600" cy="609600"/>
          </a:xfrm>
          <a:prstGeom prst="rect">
            <a:avLst/>
          </a:prstGeom>
        </p:spPr>
        <p:txBody>
          <a:bodyPr lIns="0" tIns="0" rIns="0" bIns="0">
            <a:normAutofit fontScale="100000" lnSpcReduction="0"/>
          </a:bodyPr>
          <a:lstStyle/>
          <a:p>
            <a:pPr lvl="0" defTabSz="548640">
              <a:defRPr sz="1800">
                <a:solidFill>
                  <a:srgbClr val="000000"/>
                </a:solidFill>
              </a:defRPr>
            </a:pPr>
            <a:r>
              <a:rPr sz="2160">
                <a:solidFill>
                  <a:srgbClr val="C1961C"/>
                </a:solidFill>
              </a:rPr>
              <a:t>Key Element 5:</a:t>
            </a:r>
            <a:br>
              <a:rPr sz="2160">
                <a:solidFill>
                  <a:srgbClr val="C1961C"/>
                </a:solidFill>
              </a:rPr>
            </a:br>
            <a:r>
              <a:rPr sz="2160">
                <a:solidFill>
                  <a:srgbClr val="C1961C"/>
                </a:solidFill>
              </a:rPr>
              <a:t>Built-in Flexibility </a:t>
            </a:r>
          </a:p>
        </p:txBody>
      </p:sp>
      <p:sp>
        <p:nvSpPr>
          <p:cNvPr id="110" name="Shape 110"/>
          <p:cNvSpPr/>
          <p:nvPr/>
        </p:nvSpPr>
        <p:spPr>
          <a:xfrm>
            <a:off x="457200" y="1600200"/>
            <a:ext cx="8229600" cy="293458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indent="342900">
              <a:spcBef>
                <a:spcPts val="700"/>
              </a:spcBef>
            </a:pPr>
            <a:r>
              <a:rPr sz="3000">
                <a:solidFill>
                  <a:srgbClr val="132F5A"/>
                </a:solidFill>
                <a:latin typeface="12 pt. Helvetica* 85 Heavy   08472"/>
                <a:ea typeface="12 pt. Helvetica* 85 Heavy   08472"/>
                <a:cs typeface="12 pt. Helvetica* 85 Heavy   08472"/>
                <a:sym typeface="12 pt. Helvetica* 85 Heavy   08472"/>
              </a:rPr>
              <a:t>When assigning an estimated amount of time to complete each task, be sure to:</a:t>
            </a:r>
            <a:endParaRPr>
              <a:latin typeface="Arial"/>
              <a:ea typeface="Arial"/>
              <a:cs typeface="Arial"/>
              <a:sym typeface="Arial"/>
            </a:endParaRPr>
          </a:p>
          <a:p>
            <a:pPr lvl="1" marL="990600" indent="-5334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Allow for time to address opportunities and issues as they arise</a:t>
            </a:r>
            <a:endParaRPr>
              <a:latin typeface="Arial"/>
              <a:ea typeface="Arial"/>
              <a:cs typeface="Arial"/>
              <a:sym typeface="Arial"/>
            </a:endParaRPr>
          </a:p>
          <a:p>
            <a:pPr lvl="1" marL="990600" indent="-5334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Allow extra time for critical tasks, if needed</a:t>
            </a:r>
            <a:endParaRPr>
              <a:latin typeface="Arial"/>
              <a:ea typeface="Arial"/>
              <a:cs typeface="Arial"/>
              <a:sym typeface="Arial"/>
            </a:endParaRPr>
          </a:p>
          <a:p>
            <a:pPr lvl="1" marL="990600" indent="-5334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Allow time for interruptions</a:t>
            </a:r>
            <a:endParaRPr>
              <a:latin typeface="Arial"/>
              <a:ea typeface="Arial"/>
              <a:cs typeface="Arial"/>
              <a:sym typeface="Arial"/>
            </a:endParaRPr>
          </a:p>
          <a:p>
            <a:pPr lvl="1" marL="990600" indent="-533400">
              <a:spcBef>
                <a:spcPts val="7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Allow time for breaks</a:t>
            </a:r>
            <a:r>
              <a:rPr sz="3000">
                <a:solidFill>
                  <a:srgbClr val="132F5A"/>
                </a:solidFill>
                <a:latin typeface="12 pt. Helvetica* 85 Heavy   08472"/>
                <a:ea typeface="12 pt. Helvetica* 85 Heavy   08472"/>
                <a:cs typeface="12 pt. Helvetica* 85 Heavy   08472"/>
                <a:sym typeface="12 pt. Helvetica* 85 Heavy   08472"/>
              </a:rPr>
              <a:t> </a:t>
            </a:r>
          </a:p>
        </p:txBody>
      </p:sp>
    </p:spTree>
  </p:cSld>
  <p:clrMapOvr>
    <a:masterClrMapping/>
  </p:clrMapOvr>
  <p:transition spd="med" advClick="1"/>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4" name="Shape 114"/>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SMART Goals</a:t>
            </a:r>
          </a:p>
        </p:txBody>
      </p:sp>
      <p:pic>
        <p:nvPicPr>
          <p:cNvPr id="115" name="image15.jpg" descr="C:\Users\ryan aller\Documents\My Dropbox\DRC\FDIC Finals\Development\Unit 7\images\RA07.jpg"/>
          <p:cNvPicPr/>
          <p:nvPr/>
        </p:nvPicPr>
        <p:blipFill>
          <a:blip r:embed="rId3">
            <a:extLst/>
          </a:blip>
          <a:stretch>
            <a:fillRect/>
          </a:stretch>
        </p:blipFill>
        <p:spPr>
          <a:xfrm>
            <a:off x="2314575" y="1285875"/>
            <a:ext cx="4514850" cy="4286250"/>
          </a:xfrm>
          <a:prstGeom prst="rect">
            <a:avLst/>
          </a:prstGeom>
          <a:ln w="12700">
            <a:miter lim="400000"/>
          </a:ln>
        </p:spPr>
      </p:pic>
    </p:spTree>
  </p:cSld>
  <p:clrMapOvr>
    <a:masterClrMapping/>
  </p:clrMapOvr>
  <p:transitio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9" name="Shape 119"/>
          <p:cNvSpPr/>
          <p:nvPr>
            <p:ph type="title"/>
          </p:nvPr>
        </p:nvSpPr>
        <p:spPr>
          <a:xfrm>
            <a:off x="457200" y="381000"/>
            <a:ext cx="86868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Discussion Point #2: SMART Goals</a:t>
            </a:r>
          </a:p>
        </p:txBody>
      </p:sp>
      <p:sp>
        <p:nvSpPr>
          <p:cNvPr id="120" name="Shape 120"/>
          <p:cNvSpPr/>
          <p:nvPr>
            <p:ph type="body" idx="1"/>
          </p:nvPr>
        </p:nvSpPr>
        <p:spPr>
          <a:xfrm>
            <a:off x="2209800" y="1524000"/>
            <a:ext cx="6477000" cy="4267200"/>
          </a:xfrm>
          <a:prstGeom prst="rect">
            <a:avLst/>
          </a:prstGeom>
        </p:spPr>
        <p:txBody>
          <a:bodyPr lIns="0" tIns="0" rIns="0" bIns="0">
            <a:normAutofit fontScale="100000" lnSpcReduction="0"/>
          </a:bodyPr>
          <a:lstStyle/>
          <a:p>
            <a:pPr lvl="0" marL="0" indent="342900">
              <a:buSzTx/>
              <a:buNone/>
              <a:defRPr sz="1800">
                <a:solidFill>
                  <a:srgbClr val="000000"/>
                </a:solidFill>
              </a:defRPr>
            </a:pPr>
            <a:endParaRPr sz="3000">
              <a:solidFill>
                <a:srgbClr val="132F5A"/>
              </a:solidFill>
              <a:latin typeface="12 pt Helvetica* 55 Roman   05472"/>
              <a:ea typeface="12 pt Helvetica* 55 Roman   05472"/>
              <a:cs typeface="12 pt Helvetica* 55 Roman   05472"/>
              <a:sym typeface="12 pt Helvetica* 55 Roman   05472"/>
            </a:endParaRPr>
          </a:p>
          <a:p>
            <a:pPr lvl="1" marL="0" indent="0">
              <a:spcBef>
                <a:spcPts val="600"/>
              </a:spcBef>
              <a:buSzTx/>
              <a:buNone/>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Write one of your business goals using the SMART format. </a:t>
            </a:r>
          </a:p>
        </p:txBody>
      </p:sp>
      <p:pic>
        <p:nvPicPr>
          <p:cNvPr id="121" name="image13.png" descr="Pencil"/>
          <p:cNvPicPr/>
          <p:nvPr/>
        </p:nvPicPr>
        <p:blipFill>
          <a:blip r:embed="rId3">
            <a:extLst/>
          </a:blip>
          <a:stretch>
            <a:fillRect/>
          </a:stretch>
        </p:blipFill>
        <p:spPr>
          <a:xfrm>
            <a:off x="0" y="2895600"/>
            <a:ext cx="1619250" cy="2714625"/>
          </a:xfrm>
          <a:prstGeom prst="rect">
            <a:avLst/>
          </a:prstGeom>
          <a:ln w="12700">
            <a:miter lim="400000"/>
          </a:ln>
        </p:spPr>
      </p:pic>
    </p:spTree>
  </p:cSld>
  <p:clrMapOvr>
    <a:masterClrMapping/>
  </p:clrMapOvr>
  <p:transition spd="med" advClick="1"/>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5" name="Shape 125"/>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Using SMART Goals</a:t>
            </a:r>
          </a:p>
        </p:txBody>
      </p:sp>
      <p:sp>
        <p:nvSpPr>
          <p:cNvPr id="126" name="Shape 126"/>
          <p:cNvSpPr/>
          <p:nvPr>
            <p:ph type="body" idx="1"/>
          </p:nvPr>
        </p:nvSpPr>
        <p:spPr>
          <a:xfrm>
            <a:off x="762000" y="1524000"/>
            <a:ext cx="7467600" cy="4267200"/>
          </a:xfrm>
          <a:prstGeom prst="rect">
            <a:avLst/>
          </a:prstGeom>
        </p:spPr>
        <p:txBody>
          <a:bodyPr lIns="0" tIns="0" rIns="0" bIns="0">
            <a:normAutofit fontScale="100000" lnSpcReduction="0"/>
          </a:bodyPr>
          <a:lstStyle/>
          <a:p>
            <a:pPr lvl="0" marL="0" indent="0">
              <a:buSzTx/>
              <a:buNone/>
              <a:defRPr sz="1800">
                <a:solidFill>
                  <a:srgbClr val="000000"/>
                </a:solidFill>
              </a:defRPr>
            </a:pPr>
            <a:r>
              <a:rPr sz="3000">
                <a:solidFill>
                  <a:srgbClr val="002060"/>
                </a:solidFill>
              </a:rPr>
              <a:t>Write the steps and tasks to identify:</a:t>
            </a:r>
            <a:endParaRPr sz="3000">
              <a:solidFill>
                <a:srgbClr val="002060"/>
              </a:solidFill>
            </a:endParaRPr>
          </a:p>
          <a:p>
            <a:pPr lvl="1" marL="857250" indent="-45720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Who</a:t>
            </a:r>
            <a:endParaRPr sz="2800">
              <a:solidFill>
                <a:srgbClr val="002060"/>
              </a:solidFill>
              <a:latin typeface="12 pt Helvetica* 55 Roman   05472"/>
              <a:ea typeface="12 pt Helvetica* 55 Roman   05472"/>
              <a:cs typeface="12 pt Helvetica* 55 Roman   05472"/>
              <a:sym typeface="12 pt Helvetica* 55 Roman   05472"/>
            </a:endParaRPr>
          </a:p>
          <a:p>
            <a:pPr lvl="1" marL="857250" indent="-45720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What</a:t>
            </a:r>
            <a:endParaRPr sz="2800">
              <a:solidFill>
                <a:srgbClr val="002060"/>
              </a:solidFill>
              <a:latin typeface="12 pt Helvetica* 55 Roman   05472"/>
              <a:ea typeface="12 pt Helvetica* 55 Roman   05472"/>
              <a:cs typeface="12 pt Helvetica* 55 Roman   05472"/>
              <a:sym typeface="12 pt Helvetica* 55 Roman   05472"/>
            </a:endParaRPr>
          </a:p>
          <a:p>
            <a:pPr lvl="1" marL="857250" indent="-45720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When</a:t>
            </a:r>
            <a:endParaRPr sz="2800">
              <a:solidFill>
                <a:srgbClr val="002060"/>
              </a:solidFill>
              <a:latin typeface="12 pt Helvetica* 55 Roman   05472"/>
              <a:ea typeface="12 pt Helvetica* 55 Roman   05472"/>
              <a:cs typeface="12 pt Helvetica* 55 Roman   05472"/>
              <a:sym typeface="12 pt Helvetica* 55 Roman   05472"/>
            </a:endParaRPr>
          </a:p>
          <a:p>
            <a:pPr lvl="1" marL="857250" indent="-45720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Where</a:t>
            </a:r>
            <a:endParaRPr sz="2800">
              <a:solidFill>
                <a:srgbClr val="002060"/>
              </a:solidFill>
              <a:latin typeface="12 pt Helvetica* 55 Roman   05472"/>
              <a:ea typeface="12 pt Helvetica* 55 Roman   05472"/>
              <a:cs typeface="12 pt Helvetica* 55 Roman   05472"/>
              <a:sym typeface="12 pt Helvetica* 55 Roman   05472"/>
            </a:endParaRPr>
          </a:p>
          <a:p>
            <a:pPr lvl="1" marL="857250" indent="-45720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Why</a:t>
            </a:r>
          </a:p>
        </p:txBody>
      </p:sp>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 name="Shape 25"/>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Welcome</a:t>
            </a:r>
          </a:p>
        </p:txBody>
      </p:sp>
      <p:sp>
        <p:nvSpPr>
          <p:cNvPr id="26" name="Shape 26"/>
          <p:cNvSpPr/>
          <p:nvPr>
            <p:ph type="body" idx="1"/>
          </p:nvPr>
        </p:nvSpPr>
        <p:spPr>
          <a:xfrm>
            <a:off x="3962400" y="1295400"/>
            <a:ext cx="4343400" cy="3276600"/>
          </a:xfrm>
          <a:prstGeom prst="rect">
            <a:avLst/>
          </a:prstGeom>
        </p:spPr>
        <p:txBody>
          <a:bodyPr lIns="0" tIns="0" rIns="0" bIns="0" anchor="ctr">
            <a:normAutofit fontScale="100000" lnSpcReduction="0"/>
          </a:bodyPr>
          <a:lstStyle/>
          <a:p>
            <a:pPr lvl="0" marL="514350" indent="-514350">
              <a:spcBef>
                <a:spcPts val="2400"/>
              </a:spcBef>
              <a:buFontTx/>
              <a:buAutoNum type="arabicPeriod" startAt="1"/>
              <a:defRPr sz="1800">
                <a:solidFill>
                  <a:srgbClr val="000000"/>
                </a:solidFill>
              </a:defRPr>
            </a:pPr>
            <a:r>
              <a:rPr sz="3000">
                <a:solidFill>
                  <a:srgbClr val="132F5A"/>
                </a:solidFill>
              </a:rPr>
              <a:t>Agenda</a:t>
            </a:r>
            <a:endParaRPr sz="3000">
              <a:solidFill>
                <a:srgbClr val="132F5A"/>
              </a:solidFill>
            </a:endParaRPr>
          </a:p>
          <a:p>
            <a:pPr lvl="0" marL="514350" indent="-514350">
              <a:spcBef>
                <a:spcPts val="2400"/>
              </a:spcBef>
              <a:buFontTx/>
              <a:buAutoNum type="arabicPeriod" startAt="1"/>
              <a:defRPr sz="1800">
                <a:solidFill>
                  <a:srgbClr val="000000"/>
                </a:solidFill>
              </a:defRPr>
            </a:pPr>
            <a:r>
              <a:rPr sz="3000">
                <a:solidFill>
                  <a:srgbClr val="132F5A"/>
                </a:solidFill>
              </a:rPr>
              <a:t>Ground Rules</a:t>
            </a:r>
            <a:endParaRPr sz="3000">
              <a:solidFill>
                <a:srgbClr val="132F5A"/>
              </a:solidFill>
            </a:endParaRPr>
          </a:p>
          <a:p>
            <a:pPr lvl="0" marL="514350" indent="-514350">
              <a:spcBef>
                <a:spcPts val="2400"/>
              </a:spcBef>
              <a:buFontTx/>
              <a:buAutoNum type="arabicPeriod" startAt="1"/>
              <a:defRPr sz="1800">
                <a:solidFill>
                  <a:srgbClr val="000000"/>
                </a:solidFill>
              </a:defRPr>
            </a:pPr>
            <a:r>
              <a:rPr sz="3000">
                <a:solidFill>
                  <a:srgbClr val="132F5A"/>
                </a:solidFill>
              </a:rPr>
              <a:t>Introductions</a:t>
            </a:r>
          </a:p>
        </p:txBody>
      </p:sp>
      <p:pic>
        <p:nvPicPr>
          <p:cNvPr id="27" name="image4.png" descr="Handshake"/>
          <p:cNvPicPr/>
          <p:nvPr/>
        </p:nvPicPr>
        <p:blipFill>
          <a:blip r:embed="rId3">
            <a:extLst/>
          </a:blip>
          <a:stretch>
            <a:fillRect/>
          </a:stretch>
        </p:blipFill>
        <p:spPr>
          <a:xfrm>
            <a:off x="304800" y="1524000"/>
            <a:ext cx="3810000" cy="3810000"/>
          </a:xfrm>
          <a:prstGeom prst="rect">
            <a:avLst/>
          </a:prstGeom>
          <a:ln w="12700">
            <a:miter lim="400000"/>
          </a:ln>
        </p:spPr>
      </p:pic>
    </p:spTree>
  </p:cSld>
  <p:clrMapOvr>
    <a:masterClrMapping/>
  </p:clrMapOvr>
  <p:transition spd="med" advClick="1"/>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0" name="Shape 130"/>
          <p:cNvSpPr/>
          <p:nvPr>
            <p:ph type="title"/>
          </p:nvPr>
        </p:nvSpPr>
        <p:spPr>
          <a:xfrm>
            <a:off x="457200" y="381000"/>
            <a:ext cx="8686800" cy="609600"/>
          </a:xfrm>
          <a:prstGeom prst="rect">
            <a:avLst/>
          </a:prstGeom>
        </p:spPr>
        <p:txBody>
          <a:bodyPr lIns="0" tIns="0" rIns="0" bIns="0">
            <a:normAutofit fontScale="100000" lnSpcReduction="0"/>
          </a:bodyPr>
          <a:lstStyle>
            <a:lvl1pPr defTabSz="594359">
              <a:defRPr sz="2340"/>
            </a:lvl1pPr>
          </a:lstStyle>
          <a:p>
            <a:pPr lvl="0">
              <a:defRPr sz="1800">
                <a:solidFill>
                  <a:srgbClr val="000000"/>
                </a:solidFill>
              </a:defRPr>
            </a:pPr>
            <a:r>
              <a:rPr sz="2340">
                <a:solidFill>
                  <a:srgbClr val="C1961C"/>
                </a:solidFill>
              </a:rPr>
              <a:t>Discussion Point #3: Tasks Developed with SMART Goals</a:t>
            </a:r>
          </a:p>
        </p:txBody>
      </p:sp>
      <p:sp>
        <p:nvSpPr>
          <p:cNvPr id="131" name="Shape 131"/>
          <p:cNvSpPr/>
          <p:nvPr>
            <p:ph type="body" idx="1"/>
          </p:nvPr>
        </p:nvSpPr>
        <p:spPr>
          <a:xfrm>
            <a:off x="457200" y="1524000"/>
            <a:ext cx="8229600" cy="4267200"/>
          </a:xfrm>
          <a:prstGeom prst="rect">
            <a:avLst/>
          </a:prstGeom>
        </p:spPr>
        <p:txBody>
          <a:bodyPr lIns="0" tIns="0" rIns="0" bIns="0">
            <a:normAutofit fontScale="100000" lnSpcReduction="0"/>
          </a:bodyPr>
          <a:lstStyle/>
          <a:p>
            <a:pPr lvl="0">
              <a:buSzTx/>
              <a:buNone/>
              <a:defRPr sz="1800">
                <a:solidFill>
                  <a:srgbClr val="000000"/>
                </a:solidFill>
              </a:defRPr>
            </a:pPr>
            <a:r>
              <a:rPr sz="3000">
                <a:solidFill>
                  <a:srgbClr val="132F5A"/>
                </a:solidFill>
              </a:rPr>
              <a:t> </a:t>
            </a:r>
            <a:endParaRPr sz="3000">
              <a:solidFill>
                <a:srgbClr val="132F5A"/>
              </a:solidFill>
            </a:endParaRPr>
          </a:p>
          <a:p>
            <a:pPr lvl="4" marL="0" indent="1143000">
              <a:spcBef>
                <a:spcPts val="600"/>
              </a:spcBef>
              <a:buSzTx/>
              <a:buNone/>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Look at the SMART goal you wrote for your business.  Write the steps and tasks needed to achieve your goal.</a:t>
            </a:r>
          </a:p>
        </p:txBody>
      </p:sp>
      <p:pic>
        <p:nvPicPr>
          <p:cNvPr id="132" name="image13.png" descr="Pencil"/>
          <p:cNvPicPr/>
          <p:nvPr/>
        </p:nvPicPr>
        <p:blipFill>
          <a:blip r:embed="rId3">
            <a:extLst/>
          </a:blip>
          <a:stretch>
            <a:fillRect/>
          </a:stretch>
        </p:blipFill>
        <p:spPr>
          <a:xfrm>
            <a:off x="0" y="2895600"/>
            <a:ext cx="1619250" cy="2714625"/>
          </a:xfrm>
          <a:prstGeom prst="rect">
            <a:avLst/>
          </a:prstGeom>
          <a:ln w="12700">
            <a:miter lim="400000"/>
          </a:ln>
        </p:spPr>
      </p:pic>
    </p:spTree>
  </p:cSld>
  <p:clrMapOvr>
    <a:masterClrMapping/>
  </p:clrMapOvr>
  <p:transition spd="med" advClick="1"/>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6" name="Shape 136"/>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Pareto Analysis</a:t>
            </a:r>
          </a:p>
        </p:txBody>
      </p:sp>
      <p:sp>
        <p:nvSpPr>
          <p:cNvPr id="137" name="Shape 137"/>
          <p:cNvSpPr/>
          <p:nvPr/>
        </p:nvSpPr>
        <p:spPr>
          <a:xfrm>
            <a:off x="457200" y="1143000"/>
            <a:ext cx="8153400" cy="434530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spcBef>
                <a:spcPts val="700"/>
              </a:spcBef>
            </a:pPr>
            <a:r>
              <a:rPr sz="3000">
                <a:solidFill>
                  <a:srgbClr val="132F5A"/>
                </a:solidFill>
                <a:latin typeface="12 pt. Helvetica* 85 Heavy   08472"/>
                <a:ea typeface="12 pt. Helvetica* 85 Heavy   08472"/>
                <a:cs typeface="12 pt. Helvetica* 85 Heavy   08472"/>
                <a:sym typeface="12 pt. Helvetica* 85 Heavy   08472"/>
              </a:rPr>
              <a:t>20% of tasks or a person’s efforts will produce 80% of the result</a:t>
            </a:r>
            <a:endParaRPr>
              <a:latin typeface="Arial"/>
              <a:ea typeface="Arial"/>
              <a:cs typeface="Arial"/>
              <a:sym typeface="Arial"/>
            </a:endParaRPr>
          </a:p>
          <a:p>
            <a:pPr lvl="1" marL="1168400" indent="-7112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Tasks that generate the greatest return should be completed first</a:t>
            </a:r>
            <a:endParaRPr sz="2800">
              <a:solidFill>
                <a:srgbClr val="132F5A"/>
              </a:solidFill>
              <a:latin typeface="12 pt Helvetica* 55 Roman   05472"/>
              <a:ea typeface="12 pt Helvetica* 55 Roman   05472"/>
              <a:cs typeface="12 pt Helvetica* 55 Roman   05472"/>
              <a:sym typeface="12 pt Helvetica* 55 Roman   05472"/>
            </a:endParaRPr>
          </a:p>
          <a:p>
            <a:pPr lvl="1" marL="1168400" indent="-7112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Prioritizing tasks is</a:t>
            </a:r>
            <a:br>
              <a:rPr sz="2800">
                <a:solidFill>
                  <a:srgbClr val="132F5A"/>
                </a:solidFill>
                <a:latin typeface="12 pt Helvetica* 55 Roman   05472"/>
                <a:ea typeface="12 pt Helvetica* 55 Roman   05472"/>
                <a:cs typeface="12 pt Helvetica* 55 Roman   05472"/>
                <a:sym typeface="12 pt Helvetica* 55 Roman   05472"/>
              </a:rPr>
            </a:br>
            <a:r>
              <a:rPr sz="2800">
                <a:solidFill>
                  <a:srgbClr val="132F5A"/>
                </a:solidFill>
                <a:latin typeface="12 pt Helvetica* 55 Roman   05472"/>
                <a:ea typeface="12 pt Helvetica* 55 Roman   05472"/>
                <a:cs typeface="12 pt Helvetica* 55 Roman   05472"/>
                <a:sym typeface="12 pt Helvetica* 55 Roman   05472"/>
              </a:rPr>
              <a:t>critically important</a:t>
            </a:r>
            <a:br>
              <a:rPr sz="2800">
                <a:solidFill>
                  <a:srgbClr val="132F5A"/>
                </a:solidFill>
                <a:latin typeface="12 pt Helvetica* 55 Roman   05472"/>
                <a:ea typeface="12 pt Helvetica* 55 Roman   05472"/>
                <a:cs typeface="12 pt Helvetica* 55 Roman   05472"/>
                <a:sym typeface="12 pt Helvetica* 55 Roman   05472"/>
              </a:rPr>
            </a:br>
            <a:r>
              <a:rPr sz="2800">
                <a:solidFill>
                  <a:srgbClr val="132F5A"/>
                </a:solidFill>
                <a:latin typeface="12 pt Helvetica* 55 Roman   05472"/>
                <a:ea typeface="12 pt Helvetica* 55 Roman   05472"/>
                <a:cs typeface="12 pt Helvetica* 55 Roman   05472"/>
                <a:sym typeface="12 pt Helvetica* 55 Roman   05472"/>
              </a:rPr>
              <a:t>because small business</a:t>
            </a:r>
            <a:br>
              <a:rPr sz="2800">
                <a:solidFill>
                  <a:srgbClr val="132F5A"/>
                </a:solidFill>
                <a:latin typeface="12 pt Helvetica* 55 Roman   05472"/>
                <a:ea typeface="12 pt Helvetica* 55 Roman   05472"/>
                <a:cs typeface="12 pt Helvetica* 55 Roman   05472"/>
                <a:sym typeface="12 pt Helvetica* 55 Roman   05472"/>
              </a:rPr>
            </a:br>
            <a:r>
              <a:rPr sz="2800">
                <a:solidFill>
                  <a:srgbClr val="132F5A"/>
                </a:solidFill>
                <a:latin typeface="12 pt Helvetica* 55 Roman   05472"/>
                <a:ea typeface="12 pt Helvetica* 55 Roman   05472"/>
                <a:cs typeface="12 pt Helvetica* 55 Roman   05472"/>
                <a:sym typeface="12 pt Helvetica* 55 Roman   05472"/>
              </a:rPr>
              <a:t>owners usually juggle</a:t>
            </a:r>
            <a:br>
              <a:rPr sz="2800">
                <a:solidFill>
                  <a:srgbClr val="132F5A"/>
                </a:solidFill>
                <a:latin typeface="12 pt Helvetica* 55 Roman   05472"/>
                <a:ea typeface="12 pt Helvetica* 55 Roman   05472"/>
                <a:cs typeface="12 pt Helvetica* 55 Roman   05472"/>
                <a:sym typeface="12 pt Helvetica* 55 Roman   05472"/>
              </a:rPr>
            </a:br>
            <a:r>
              <a:rPr sz="2800">
                <a:solidFill>
                  <a:srgbClr val="132F5A"/>
                </a:solidFill>
                <a:latin typeface="12 pt Helvetica* 55 Roman   05472"/>
                <a:ea typeface="12 pt Helvetica* 55 Roman   05472"/>
                <a:cs typeface="12 pt Helvetica* 55 Roman   05472"/>
                <a:sym typeface="12 pt Helvetica* 55 Roman   05472"/>
              </a:rPr>
              <a:t>many priorities</a:t>
            </a:r>
            <a:endParaRPr sz="2800">
              <a:solidFill>
                <a:srgbClr val="132F5A"/>
              </a:solidFill>
              <a:latin typeface="12 pt Helvetica* 55 Roman   05472"/>
              <a:ea typeface="12 pt Helvetica* 55 Roman   05472"/>
              <a:cs typeface="12 pt Helvetica* 55 Roman   05472"/>
              <a:sym typeface="12 pt Helvetica* 55 Roman   05472"/>
            </a:endParaRPr>
          </a:p>
          <a:p>
            <a:pPr lvl="0">
              <a:spcBef>
                <a:spcPts val="600"/>
              </a:spcBef>
            </a:pPr>
            <a:endParaRPr sz="3000">
              <a:solidFill>
                <a:srgbClr val="132F5A"/>
              </a:solidFill>
              <a:latin typeface="12 pt. Helvetica* 85 Heavy   08472"/>
              <a:ea typeface="12 pt. Helvetica* 85 Heavy   08472"/>
              <a:cs typeface="12 pt. Helvetica* 85 Heavy   08472"/>
              <a:sym typeface="12 pt. Helvetica* 85 Heavy   08472"/>
            </a:endParaRPr>
          </a:p>
        </p:txBody>
      </p:sp>
      <p:pic>
        <p:nvPicPr>
          <p:cNvPr id="138" name="image16.jpg" descr="C:\Users\ryan aller\Documents\My Dropbox\DRC\FDIC Finals\Development\Unit 7\images\RA08.jpg"/>
          <p:cNvPicPr/>
          <p:nvPr/>
        </p:nvPicPr>
        <p:blipFill>
          <a:blip r:embed="rId3">
            <a:extLst/>
          </a:blip>
          <a:stretch>
            <a:fillRect/>
          </a:stretch>
        </p:blipFill>
        <p:spPr>
          <a:xfrm>
            <a:off x="5486400" y="3275012"/>
            <a:ext cx="3349625" cy="2744788"/>
          </a:xfrm>
          <a:prstGeom prst="rect">
            <a:avLst/>
          </a:prstGeom>
          <a:ln w="12700">
            <a:miter lim="400000"/>
          </a:ln>
        </p:spPr>
      </p:pic>
    </p:spTree>
  </p:cSld>
  <p:clrMapOvr>
    <a:masterClrMapping/>
  </p:clrMapOvr>
  <p:transition spd="med" advClick="1"/>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2" name="Shape 142"/>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ABC Method</a:t>
            </a:r>
          </a:p>
        </p:txBody>
      </p:sp>
      <p:sp>
        <p:nvSpPr>
          <p:cNvPr id="143" name="Shape 143"/>
          <p:cNvSpPr/>
          <p:nvPr/>
        </p:nvSpPr>
        <p:spPr>
          <a:xfrm>
            <a:off x="457200" y="1143000"/>
            <a:ext cx="4572000" cy="236621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533400" indent="-5334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Give most important tasks the letter A</a:t>
            </a:r>
            <a:endParaRPr>
              <a:latin typeface="Arial"/>
              <a:ea typeface="Arial"/>
              <a:cs typeface="Arial"/>
              <a:sym typeface="Arial"/>
            </a:endParaRPr>
          </a:p>
          <a:p>
            <a:pPr lvl="0" marL="533400" indent="-5334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Less important tasks the letter B</a:t>
            </a:r>
            <a:endParaRPr>
              <a:latin typeface="Arial"/>
              <a:ea typeface="Arial"/>
              <a:cs typeface="Arial"/>
              <a:sym typeface="Arial"/>
            </a:endParaRPr>
          </a:p>
          <a:p>
            <a:pPr lvl="0" marL="533400" indent="-5334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Least important tasks the letter C</a:t>
            </a:r>
          </a:p>
        </p:txBody>
      </p:sp>
      <p:pic>
        <p:nvPicPr>
          <p:cNvPr id="144" name="image17.jpg" descr="C:\Users\ryan aller\Documents\My Dropbox\DRC\FDIC Finals\Development\Unit 7\images\RA9.jpg"/>
          <p:cNvPicPr/>
          <p:nvPr/>
        </p:nvPicPr>
        <p:blipFill>
          <a:blip r:embed="rId3">
            <a:extLst/>
          </a:blip>
          <a:stretch>
            <a:fillRect/>
          </a:stretch>
        </p:blipFill>
        <p:spPr>
          <a:xfrm>
            <a:off x="5943600" y="868362"/>
            <a:ext cx="2316164" cy="2195513"/>
          </a:xfrm>
          <a:prstGeom prst="rect">
            <a:avLst/>
          </a:prstGeom>
          <a:ln w="12700">
            <a:miter lim="400000"/>
          </a:ln>
        </p:spPr>
      </p:pic>
      <p:pic>
        <p:nvPicPr>
          <p:cNvPr id="145" name="image18.jpg"/>
          <p:cNvPicPr/>
          <p:nvPr/>
        </p:nvPicPr>
        <p:blipFill>
          <a:blip r:embed="rId4">
            <a:extLst/>
          </a:blip>
          <a:stretch>
            <a:fillRect/>
          </a:stretch>
        </p:blipFill>
        <p:spPr>
          <a:xfrm>
            <a:off x="6000750" y="3521075"/>
            <a:ext cx="2319339" cy="2193925"/>
          </a:xfrm>
          <a:prstGeom prst="rect">
            <a:avLst/>
          </a:prstGeom>
          <a:ln w="12700">
            <a:miter lim="400000"/>
          </a:ln>
        </p:spPr>
      </p:pic>
    </p:spTree>
  </p:cSld>
  <p:clrMapOvr>
    <a:masterClrMapping/>
  </p:clrMapOvr>
  <p:transition spd="med" advClick="1"/>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9" name="Shape 149"/>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Eisenhower Method</a:t>
            </a:r>
          </a:p>
        </p:txBody>
      </p:sp>
      <p:pic>
        <p:nvPicPr>
          <p:cNvPr id="150" name="image19.jpg" descr="C:\Users\ryan aller\Documents\My Dropbox\DRC\FDIC Finals\Development\Unit 7\images\EisenhowerMethod.jpg"/>
          <p:cNvPicPr/>
          <p:nvPr/>
        </p:nvPicPr>
        <p:blipFill>
          <a:blip r:embed="rId3">
            <a:extLst/>
          </a:blip>
          <a:stretch>
            <a:fillRect/>
          </a:stretch>
        </p:blipFill>
        <p:spPr>
          <a:xfrm>
            <a:off x="1952625" y="990600"/>
            <a:ext cx="5238750" cy="5181600"/>
          </a:xfrm>
          <a:prstGeom prst="rect">
            <a:avLst/>
          </a:prstGeom>
          <a:ln w="12700">
            <a:miter lim="400000"/>
          </a:ln>
        </p:spPr>
      </p:pic>
    </p:spTree>
  </p:cSld>
  <p:clrMapOvr>
    <a:masterClrMapping/>
  </p:clrMapOvr>
  <p:transition spd="med" advClick="1"/>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4" name="Shape 154"/>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POSEC Method</a:t>
            </a:r>
          </a:p>
        </p:txBody>
      </p:sp>
      <p:pic>
        <p:nvPicPr>
          <p:cNvPr id="155" name="image20.jpg" descr="C:\Users\ryan aller\Documents\My Dropbox\DRC\FDIC Finals\Development\Unit 7\images\RA14.jpg"/>
          <p:cNvPicPr/>
          <p:nvPr/>
        </p:nvPicPr>
        <p:blipFill>
          <a:blip r:embed="rId3">
            <a:extLst/>
          </a:blip>
          <a:stretch>
            <a:fillRect/>
          </a:stretch>
        </p:blipFill>
        <p:spPr>
          <a:xfrm>
            <a:off x="2314575" y="1285875"/>
            <a:ext cx="4514850" cy="4286250"/>
          </a:xfrm>
          <a:prstGeom prst="rect">
            <a:avLst/>
          </a:prstGeom>
          <a:ln w="12700">
            <a:miter lim="400000"/>
          </a:ln>
        </p:spPr>
      </p:pic>
    </p:spTree>
  </p:cSld>
  <p:clrMapOvr>
    <a:masterClrMapping/>
  </p:clrMapOvr>
  <p:transition spd="med" advClick="1"/>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9" name="Shape 159"/>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Managing Your Time</a:t>
            </a:r>
          </a:p>
        </p:txBody>
      </p:sp>
      <p:sp>
        <p:nvSpPr>
          <p:cNvPr id="160" name="Shape 160"/>
          <p:cNvSpPr/>
          <p:nvPr/>
        </p:nvSpPr>
        <p:spPr>
          <a:xfrm>
            <a:off x="457200" y="1600200"/>
            <a:ext cx="8229600" cy="3461748"/>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514350" indent="-514350">
              <a:spcBef>
                <a:spcPts val="700"/>
              </a:spcBef>
            </a:pPr>
            <a:r>
              <a:rPr sz="3000">
                <a:solidFill>
                  <a:srgbClr val="132F5A"/>
                </a:solidFill>
                <a:latin typeface="12 pt. Helvetica* 85 Heavy   08472"/>
                <a:ea typeface="12 pt. Helvetica* 85 Heavy   08472"/>
                <a:cs typeface="12 pt. Helvetica* 85 Heavy   08472"/>
                <a:sym typeface="12 pt. Helvetica* 85 Heavy   08472"/>
              </a:rPr>
              <a:t>For the next work week:</a:t>
            </a:r>
            <a:endParaRPr>
              <a:latin typeface="Arial"/>
              <a:ea typeface="Arial"/>
              <a:cs typeface="Arial"/>
              <a:sym typeface="Arial"/>
            </a:endParaRPr>
          </a:p>
          <a:p>
            <a:pPr lvl="1" marL="1257300" indent="-8001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Prioritize the list of tasks</a:t>
            </a:r>
            <a:endParaRPr>
              <a:latin typeface="Arial"/>
              <a:ea typeface="Arial"/>
              <a:cs typeface="Arial"/>
              <a:sym typeface="Arial"/>
            </a:endParaRPr>
          </a:p>
          <a:p>
            <a:pPr lvl="1" marL="1257300" indent="-8001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Allocate ample time to complete each task</a:t>
            </a:r>
            <a:endParaRPr>
              <a:latin typeface="Arial"/>
              <a:ea typeface="Arial"/>
              <a:cs typeface="Arial"/>
              <a:sym typeface="Arial"/>
            </a:endParaRPr>
          </a:p>
          <a:p>
            <a:pPr lvl="1" marL="1257300" indent="-8001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Don’t forget those important ongoing business functions</a:t>
            </a:r>
            <a:endParaRPr sz="2800">
              <a:solidFill>
                <a:srgbClr val="132F5A"/>
              </a:solidFill>
              <a:latin typeface="12 pt Helvetica* 55 Roman   05472"/>
              <a:ea typeface="12 pt Helvetica* 55 Roman   05472"/>
              <a:cs typeface="12 pt Helvetica* 55 Roman   05472"/>
              <a:sym typeface="12 pt Helvetica* 55 Roman   05472"/>
            </a:endParaRPr>
          </a:p>
          <a:p>
            <a:pPr lvl="1" indent="0">
              <a:spcBef>
                <a:spcPts val="700"/>
              </a:spcBef>
            </a:pPr>
            <a:r>
              <a:rPr sz="3000">
                <a:solidFill>
                  <a:srgbClr val="132F5A"/>
                </a:solidFill>
                <a:latin typeface="12 pt. Helvetica* 85 Heavy   08472"/>
                <a:ea typeface="12 pt. Helvetica* 85 Heavy   08472"/>
                <a:cs typeface="12 pt. Helvetica* 85 Heavy   08472"/>
                <a:sym typeface="12 pt. Helvetica* 85 Heavy   08472"/>
              </a:rPr>
              <a:t>Select a tool for planning your daily and weekly time</a:t>
            </a:r>
            <a:endParaRPr>
              <a:latin typeface="Arial"/>
              <a:ea typeface="Arial"/>
              <a:cs typeface="Arial"/>
              <a:sym typeface="Arial"/>
            </a:endParaRPr>
          </a:p>
        </p:txBody>
      </p:sp>
    </p:spTree>
  </p:cSld>
  <p:clrMapOvr>
    <a:masterClrMapping/>
  </p:clrMapOvr>
  <p:transition spd="med" advClick="1"/>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4" name="Shape 164"/>
          <p:cNvSpPr/>
          <p:nvPr>
            <p:ph type="title"/>
          </p:nvPr>
        </p:nvSpPr>
        <p:spPr>
          <a:xfrm>
            <a:off x="457200" y="381000"/>
            <a:ext cx="8229600" cy="609600"/>
          </a:xfrm>
          <a:prstGeom prst="rect">
            <a:avLst/>
          </a:prstGeom>
        </p:spPr>
        <p:txBody>
          <a:bodyPr lIns="0" tIns="0" rIns="0" bIns="0">
            <a:normAutofit fontScale="100000" lnSpcReduction="0"/>
          </a:bodyPr>
          <a:lstStyle>
            <a:lvl1pPr defTabSz="548640">
              <a:defRPr sz="2160"/>
            </a:lvl1pPr>
          </a:lstStyle>
          <a:p>
            <a:pPr lvl="0">
              <a:defRPr sz="1800">
                <a:solidFill>
                  <a:srgbClr val="000000"/>
                </a:solidFill>
              </a:defRPr>
            </a:pPr>
            <a:r>
              <a:rPr sz="2160">
                <a:solidFill>
                  <a:srgbClr val="C1961C"/>
                </a:solidFill>
              </a:rPr>
              <a:t>A Closer Look at Allocating Time in Your Time Management Plan</a:t>
            </a:r>
          </a:p>
        </p:txBody>
      </p:sp>
      <p:sp>
        <p:nvSpPr>
          <p:cNvPr id="165" name="Shape 165"/>
          <p:cNvSpPr/>
          <p:nvPr/>
        </p:nvSpPr>
        <p:spPr>
          <a:xfrm>
            <a:off x="457200" y="1600200"/>
            <a:ext cx="8229600" cy="166771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514350" indent="-514350">
              <a:spcBef>
                <a:spcPts val="700"/>
              </a:spcBef>
            </a:pPr>
            <a:r>
              <a:rPr sz="3000">
                <a:solidFill>
                  <a:srgbClr val="132F5A"/>
                </a:solidFill>
                <a:latin typeface="12 pt. Helvetica* 85 Heavy   08472"/>
                <a:ea typeface="12 pt. Helvetica* 85 Heavy   08472"/>
                <a:cs typeface="12 pt. Helvetica* 85 Heavy   08472"/>
                <a:sym typeface="12 pt. Helvetica* 85 Heavy   08472"/>
              </a:rPr>
              <a:t>Tips for prioritizing your tasks</a:t>
            </a:r>
            <a:endParaRPr>
              <a:latin typeface="Arial"/>
              <a:ea typeface="Arial"/>
              <a:cs typeface="Arial"/>
              <a:sym typeface="Arial"/>
            </a:endParaRPr>
          </a:p>
          <a:p>
            <a:pPr lvl="1" marL="1257300" indent="-8001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Know the number of hours in your work day</a:t>
            </a:r>
            <a:endParaRPr>
              <a:latin typeface="Arial"/>
              <a:ea typeface="Arial"/>
              <a:cs typeface="Arial"/>
              <a:sym typeface="Arial"/>
            </a:endParaRPr>
          </a:p>
          <a:p>
            <a:pPr lvl="1" marL="1257300" indent="-8001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Allocate only 75 percent of the available work hours</a:t>
            </a:r>
          </a:p>
        </p:txBody>
      </p:sp>
    </p:spTree>
  </p:cSld>
  <p:clrMapOvr>
    <a:masterClrMapping/>
  </p:clrMapOvr>
  <p:transition spd="med" advClick="1"/>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9" name="Shape 169"/>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Working Your Plan</a:t>
            </a:r>
          </a:p>
        </p:txBody>
      </p:sp>
      <p:sp>
        <p:nvSpPr>
          <p:cNvPr id="170" name="Shape 170"/>
          <p:cNvSpPr/>
          <p:nvPr/>
        </p:nvSpPr>
        <p:spPr>
          <a:xfrm>
            <a:off x="457200" y="1600200"/>
            <a:ext cx="8686800" cy="263494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514350" indent="-514350">
              <a:spcBef>
                <a:spcPts val="700"/>
              </a:spcBef>
            </a:pPr>
            <a:r>
              <a:rPr sz="3000">
                <a:solidFill>
                  <a:srgbClr val="132F5A"/>
                </a:solidFill>
                <a:latin typeface="12 pt. Helvetica* 85 Heavy   08472"/>
                <a:ea typeface="12 pt. Helvetica* 85 Heavy   08472"/>
                <a:cs typeface="12 pt. Helvetica* 85 Heavy   08472"/>
                <a:sym typeface="12 pt. Helvetica* 85 Heavy   08472"/>
              </a:rPr>
              <a:t>Tips for prioritizing your tasks</a:t>
            </a:r>
            <a:endParaRPr>
              <a:latin typeface="Arial"/>
              <a:ea typeface="Arial"/>
              <a:cs typeface="Arial"/>
              <a:sym typeface="Arial"/>
            </a:endParaRPr>
          </a:p>
          <a:p>
            <a:pPr lvl="1" marL="1257300" indent="-8001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Use timers or alarms to stay on task</a:t>
            </a:r>
            <a:endParaRPr>
              <a:latin typeface="Arial"/>
              <a:ea typeface="Arial"/>
              <a:cs typeface="Arial"/>
              <a:sym typeface="Arial"/>
            </a:endParaRPr>
          </a:p>
          <a:p>
            <a:pPr lvl="1" marL="1257300" indent="-8001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Work high priority tasks FIRST</a:t>
            </a:r>
            <a:endParaRPr>
              <a:latin typeface="Arial"/>
              <a:ea typeface="Arial"/>
              <a:cs typeface="Arial"/>
              <a:sym typeface="Arial"/>
            </a:endParaRPr>
          </a:p>
          <a:p>
            <a:pPr lvl="1" marL="1257300" indent="-8001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Take time to manage your business</a:t>
            </a:r>
            <a:endParaRPr>
              <a:latin typeface="Arial"/>
              <a:ea typeface="Arial"/>
              <a:cs typeface="Arial"/>
              <a:sym typeface="Arial"/>
            </a:endParaRPr>
          </a:p>
          <a:p>
            <a:pPr lvl="1" marL="1257300" indent="-8001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Take breaks</a:t>
            </a:r>
            <a:endParaRPr>
              <a:latin typeface="Arial"/>
              <a:ea typeface="Arial"/>
              <a:cs typeface="Arial"/>
              <a:sym typeface="Arial"/>
            </a:endParaRPr>
          </a:p>
          <a:p>
            <a:pPr lvl="1" marL="1257300" indent="-8001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Set aside time to prioritize for next week</a:t>
            </a:r>
          </a:p>
        </p:txBody>
      </p:sp>
    </p:spTree>
  </p:cSld>
  <p:clrMapOvr>
    <a:masterClrMapping/>
  </p:clrMapOvr>
  <p:transition spd="med" advClick="1"/>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4" name="Shape 174"/>
          <p:cNvSpPr/>
          <p:nvPr>
            <p:ph type="title"/>
          </p:nvPr>
        </p:nvSpPr>
        <p:spPr>
          <a:xfrm>
            <a:off x="457200" y="381000"/>
            <a:ext cx="8229600" cy="609600"/>
          </a:xfrm>
          <a:prstGeom prst="rect">
            <a:avLst/>
          </a:prstGeom>
        </p:spPr>
        <p:txBody>
          <a:bodyPr lIns="0" tIns="0" rIns="0" bIns="0">
            <a:normAutofit fontScale="100000" lnSpcReduction="0"/>
          </a:bodyPr>
          <a:lstStyle>
            <a:lvl1pPr defTabSz="548640">
              <a:defRPr sz="2160"/>
            </a:lvl1pPr>
          </a:lstStyle>
          <a:p>
            <a:pPr lvl="0">
              <a:defRPr sz="1800">
                <a:solidFill>
                  <a:srgbClr val="000000"/>
                </a:solidFill>
              </a:defRPr>
            </a:pPr>
            <a:r>
              <a:rPr sz="2160">
                <a:solidFill>
                  <a:srgbClr val="C1961C"/>
                </a:solidFill>
              </a:rPr>
              <a:t>Assigning Tasks and Delegating Roles and Responsibilities</a:t>
            </a:r>
          </a:p>
        </p:txBody>
      </p:sp>
      <p:sp>
        <p:nvSpPr>
          <p:cNvPr id="175" name="Shape 175"/>
          <p:cNvSpPr/>
          <p:nvPr/>
        </p:nvSpPr>
        <p:spPr>
          <a:xfrm>
            <a:off x="457200" y="1600200"/>
            <a:ext cx="8229600" cy="166771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514350" indent="-514350">
              <a:spcBef>
                <a:spcPts val="600"/>
              </a:spcBef>
              <a:buClr>
                <a:srgbClr val="132F5A"/>
              </a:buClr>
              <a:buSzPct val="100000"/>
              <a:buFont typeface="Arial"/>
              <a:buChar char="•"/>
            </a:pPr>
            <a:endParaRPr sz="3000">
              <a:solidFill>
                <a:srgbClr val="132F5A"/>
              </a:solidFill>
              <a:latin typeface="12 pt. Helvetica* 85 Heavy   08472"/>
              <a:ea typeface="12 pt. Helvetica* 85 Heavy   08472"/>
              <a:cs typeface="12 pt. Helvetica* 85 Heavy   08472"/>
              <a:sym typeface="12 pt. Helvetica* 85 Heavy   08472"/>
            </a:endParaRPr>
          </a:p>
          <a:p>
            <a:pPr lvl="0" marL="800100" indent="-8001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Who else can do one or some of the tasks in this week’s plan?</a:t>
            </a:r>
            <a:endParaRPr>
              <a:latin typeface="Arial"/>
              <a:ea typeface="Arial"/>
              <a:cs typeface="Arial"/>
              <a:sym typeface="Arial"/>
            </a:endParaRPr>
          </a:p>
          <a:p>
            <a:pPr lvl="0" marL="800100" indent="-8001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Am I the only person who can do this?</a:t>
            </a:r>
          </a:p>
        </p:txBody>
      </p:sp>
    </p:spTree>
  </p:cSld>
  <p:clrMapOvr>
    <a:masterClrMapping/>
  </p:clrMapOvr>
  <p:transition spd="med" advClick="1"/>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9" name="Shape 179"/>
          <p:cNvSpPr/>
          <p:nvPr>
            <p:ph type="title"/>
          </p:nvPr>
        </p:nvSpPr>
        <p:spPr>
          <a:xfrm>
            <a:off x="457200" y="381000"/>
            <a:ext cx="86868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Discussion Point #4: Task Delegation</a:t>
            </a:r>
          </a:p>
        </p:txBody>
      </p:sp>
      <p:sp>
        <p:nvSpPr>
          <p:cNvPr id="180" name="Shape 180"/>
          <p:cNvSpPr/>
          <p:nvPr>
            <p:ph type="body" idx="1"/>
          </p:nvPr>
        </p:nvSpPr>
        <p:spPr>
          <a:xfrm>
            <a:off x="457200" y="1524000"/>
            <a:ext cx="8229600" cy="4267200"/>
          </a:xfrm>
          <a:prstGeom prst="rect">
            <a:avLst/>
          </a:prstGeom>
        </p:spPr>
        <p:txBody>
          <a:bodyPr lIns="0" tIns="0" rIns="0" bIns="0">
            <a:normAutofit fontScale="100000" lnSpcReduction="0"/>
          </a:bodyPr>
          <a:lstStyle/>
          <a:p>
            <a:pPr lvl="0">
              <a:buSzTx/>
              <a:buNone/>
              <a:defRPr sz="1800">
                <a:solidFill>
                  <a:srgbClr val="000000"/>
                </a:solidFill>
              </a:defRPr>
            </a:pPr>
            <a:endParaRPr sz="3000">
              <a:solidFill>
                <a:srgbClr val="132F5A"/>
              </a:solidFill>
            </a:endParaRPr>
          </a:p>
          <a:p>
            <a:pPr lvl="0">
              <a:defRPr sz="1800">
                <a:solidFill>
                  <a:srgbClr val="000000"/>
                </a:solidFill>
              </a:defRPr>
            </a:pPr>
            <a:endParaRPr sz="3000">
              <a:solidFill>
                <a:srgbClr val="132F5A"/>
              </a:solidFill>
            </a:endParaRPr>
          </a:p>
          <a:p>
            <a:pPr lvl="3" marL="514350" indent="800100">
              <a:buSzTx/>
              <a:buNone/>
              <a:defRPr sz="1800">
                <a:solidFill>
                  <a:srgbClr val="000000"/>
                </a:solidFill>
              </a:defRPr>
            </a:pPr>
            <a:r>
              <a:rPr sz="3000">
                <a:solidFill>
                  <a:srgbClr val="002060"/>
                </a:solidFill>
                <a:latin typeface="12 pt Helvetica* 55 Roman   05472"/>
                <a:ea typeface="12 pt Helvetica* 55 Roman   05472"/>
                <a:cs typeface="12 pt Helvetica* 55 Roman   05472"/>
                <a:sym typeface="12 pt Helvetica* 55 Roman   05472"/>
              </a:rPr>
              <a:t>To whom can you delegate tasks?</a:t>
            </a:r>
          </a:p>
        </p:txBody>
      </p:sp>
      <p:pic>
        <p:nvPicPr>
          <p:cNvPr id="181" name="image13.png" descr="Pencil"/>
          <p:cNvPicPr/>
          <p:nvPr/>
        </p:nvPicPr>
        <p:blipFill>
          <a:blip r:embed="rId3">
            <a:extLst/>
          </a:blip>
          <a:stretch>
            <a:fillRect/>
          </a:stretch>
        </p:blipFill>
        <p:spPr>
          <a:xfrm>
            <a:off x="0" y="2895600"/>
            <a:ext cx="1619250" cy="2714625"/>
          </a:xfrm>
          <a:prstGeom prst="rect">
            <a:avLst/>
          </a:prstGeom>
          <a:ln w="12700">
            <a:miter lim="400000"/>
          </a:ln>
        </p:spPr>
      </p:pic>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1" name="Shape 31"/>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Objectives</a:t>
            </a:r>
          </a:p>
        </p:txBody>
      </p:sp>
      <p:sp>
        <p:nvSpPr>
          <p:cNvPr id="32" name="Shape 32"/>
          <p:cNvSpPr/>
          <p:nvPr>
            <p:ph type="body" idx="1"/>
          </p:nvPr>
        </p:nvSpPr>
        <p:spPr>
          <a:xfrm>
            <a:off x="457200" y="1143000"/>
            <a:ext cx="8229600" cy="4267200"/>
          </a:xfrm>
          <a:prstGeom prst="rect">
            <a:avLst/>
          </a:prstGeom>
        </p:spPr>
        <p:txBody>
          <a:bodyPr lIns="0" tIns="0" rIns="0" bIns="0">
            <a:normAutofit fontScale="100000" lnSpcReduction="0"/>
          </a:bodyPr>
          <a:lstStyle/>
          <a:p>
            <a:pPr lvl="0" marL="0" indent="0">
              <a:spcBef>
                <a:spcPts val="1800"/>
              </a:spcBef>
              <a:buSzTx/>
              <a:buNone/>
              <a:defRPr sz="1800">
                <a:solidFill>
                  <a:srgbClr val="000000"/>
                </a:solidFill>
              </a:defRPr>
            </a:pPr>
            <a:r>
              <a:rPr sz="3000">
                <a:solidFill>
                  <a:srgbClr val="132F5A"/>
                </a:solidFill>
              </a:rPr>
              <a:t>After completing this training, you will be able to:</a:t>
            </a:r>
            <a:endParaRPr sz="3000">
              <a:solidFill>
                <a:srgbClr val="132F5A"/>
              </a:solidFill>
            </a:endParaRPr>
          </a:p>
          <a:p>
            <a:pPr lvl="1" marL="742950" indent="-285750">
              <a:spcBef>
                <a:spcPts val="18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Explain the concept of time management and why it is important to small businesses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Explain some commonly employed time management practices, including: </a:t>
            </a:r>
            <a:endParaRPr sz="2800">
              <a:solidFill>
                <a:srgbClr val="002060"/>
              </a:solidFill>
              <a:latin typeface="12 pt Helvetica* 55 Roman   05472"/>
              <a:ea typeface="12 pt Helvetica* 55 Roman   05472"/>
              <a:cs typeface="12 pt Helvetica* 55 Roman   05472"/>
              <a:sym typeface="12 pt Helvetica* 55 Roman   05472"/>
            </a:endParaRPr>
          </a:p>
          <a:p>
            <a:pPr lvl="2" marL="1110342" indent="-195942">
              <a:spcBef>
                <a:spcPts val="600"/>
              </a:spcBef>
              <a:defRPr sz="1800">
                <a:solidFill>
                  <a:srgbClr val="000000"/>
                </a:solidFill>
              </a:defRPr>
            </a:pPr>
            <a:r>
              <a:rPr sz="2400">
                <a:solidFill>
                  <a:srgbClr val="002060"/>
                </a:solidFill>
                <a:latin typeface="12 pt Helvetica* 55 Roman   05472"/>
                <a:ea typeface="12 pt Helvetica* 55 Roman   05472"/>
                <a:cs typeface="12 pt Helvetica* 55 Roman   05472"/>
                <a:sym typeface="12 pt Helvetica* 55 Roman   05472"/>
              </a:rPr>
              <a:t>Pareto analysis</a:t>
            </a:r>
            <a:endParaRPr sz="2800">
              <a:solidFill>
                <a:srgbClr val="002060"/>
              </a:solidFill>
            </a:endParaRPr>
          </a:p>
          <a:p>
            <a:pPr lvl="2" marL="1110342" indent="-195942">
              <a:spcBef>
                <a:spcPts val="600"/>
              </a:spcBef>
              <a:defRPr sz="1800">
                <a:solidFill>
                  <a:srgbClr val="000000"/>
                </a:solidFill>
              </a:defRPr>
            </a:pPr>
            <a:r>
              <a:rPr sz="2400">
                <a:solidFill>
                  <a:srgbClr val="002060"/>
                </a:solidFill>
                <a:latin typeface="12 pt Helvetica* 55 Roman   05472"/>
                <a:ea typeface="12 pt Helvetica* 55 Roman   05472"/>
                <a:cs typeface="12 pt Helvetica* 55 Roman   05472"/>
                <a:sym typeface="12 pt Helvetica* 55 Roman   05472"/>
              </a:rPr>
              <a:t>ABC method Eisenhower method</a:t>
            </a:r>
            <a:endParaRPr sz="2800">
              <a:solidFill>
                <a:srgbClr val="002060"/>
              </a:solidFill>
            </a:endParaRPr>
          </a:p>
          <a:p>
            <a:pPr lvl="2" marL="1110342" indent="-195942">
              <a:spcBef>
                <a:spcPts val="600"/>
              </a:spcBef>
              <a:defRPr sz="1800">
                <a:solidFill>
                  <a:srgbClr val="000000"/>
                </a:solidFill>
              </a:defRPr>
            </a:pPr>
            <a:r>
              <a:rPr sz="2400">
                <a:solidFill>
                  <a:srgbClr val="002060"/>
                </a:solidFill>
                <a:latin typeface="12 pt Helvetica* 55 Roman   05472"/>
                <a:ea typeface="12 pt Helvetica* 55 Roman   05472"/>
                <a:cs typeface="12 pt Helvetica* 55 Roman   05472"/>
                <a:sym typeface="12 pt Helvetica* 55 Roman   05472"/>
              </a:rPr>
              <a:t>POSEC method</a:t>
            </a:r>
          </a:p>
        </p:txBody>
      </p:sp>
    </p:spTree>
  </p:cSld>
  <p:clrMapOvr>
    <a:masterClrMapping/>
  </p:clrMapOvr>
  <p:transition spd="med" advClick="1"/>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85" name="image21.jpg" descr="C:\Users\ryan aller\Documents\My Dropbox\DRC\FDIC Finals\Development\Unit 7\images\RA12.jpg"/>
          <p:cNvPicPr/>
          <p:nvPr/>
        </p:nvPicPr>
        <p:blipFill>
          <a:blip r:embed="rId3">
            <a:extLst/>
          </a:blip>
          <a:stretch>
            <a:fillRect/>
          </a:stretch>
        </p:blipFill>
        <p:spPr>
          <a:xfrm>
            <a:off x="2209800" y="1622425"/>
            <a:ext cx="4724400" cy="4473575"/>
          </a:xfrm>
          <a:prstGeom prst="rect">
            <a:avLst/>
          </a:prstGeom>
          <a:ln w="12700">
            <a:miter lim="400000"/>
          </a:ln>
        </p:spPr>
      </p:pic>
      <p:sp>
        <p:nvSpPr>
          <p:cNvPr id="186" name="Shape 186"/>
          <p:cNvSpPr/>
          <p:nvPr>
            <p:ph type="title"/>
          </p:nvPr>
        </p:nvSpPr>
        <p:spPr>
          <a:xfrm>
            <a:off x="457200" y="381000"/>
            <a:ext cx="8229600" cy="609600"/>
          </a:xfrm>
          <a:prstGeom prst="rect">
            <a:avLst/>
          </a:prstGeom>
        </p:spPr>
        <p:txBody>
          <a:bodyPr lIns="0" tIns="0" rIns="0" bIns="0">
            <a:normAutofit fontScale="100000" lnSpcReduction="0"/>
          </a:bodyPr>
          <a:lstStyle>
            <a:lvl1pPr defTabSz="603504">
              <a:defRPr sz="2376"/>
            </a:lvl1pPr>
          </a:lstStyle>
          <a:p>
            <a:pPr lvl="0">
              <a:defRPr sz="1800">
                <a:solidFill>
                  <a:srgbClr val="000000"/>
                </a:solidFill>
              </a:defRPr>
            </a:pPr>
            <a:r>
              <a:rPr sz="2376">
                <a:solidFill>
                  <a:srgbClr val="C1961C"/>
                </a:solidFill>
              </a:rPr>
              <a:t>Reviewing and Updating Your Time Management Plan</a:t>
            </a:r>
          </a:p>
        </p:txBody>
      </p:sp>
    </p:spTree>
  </p:cSld>
  <p:clrMapOvr>
    <a:masterClrMapping/>
  </p:clrMapOvr>
  <p:transition spd="med" advClick="1"/>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0" name="Shape 190"/>
          <p:cNvSpPr/>
          <p:nvPr>
            <p:ph type="title"/>
          </p:nvPr>
        </p:nvSpPr>
        <p:spPr>
          <a:xfrm>
            <a:off x="457200" y="381000"/>
            <a:ext cx="8229600" cy="609600"/>
          </a:xfrm>
          <a:prstGeom prst="rect">
            <a:avLst/>
          </a:prstGeom>
        </p:spPr>
        <p:txBody>
          <a:bodyPr lIns="0" tIns="0" rIns="0" bIns="0">
            <a:normAutofit fontScale="100000" lnSpcReduction="0"/>
          </a:bodyPr>
          <a:lstStyle>
            <a:lvl1pPr defTabSz="676655">
              <a:defRPr sz="2664"/>
            </a:lvl1pPr>
          </a:lstStyle>
          <a:p>
            <a:pPr lvl="0">
              <a:defRPr sz="1800">
                <a:solidFill>
                  <a:srgbClr val="000000"/>
                </a:solidFill>
              </a:defRPr>
            </a:pPr>
            <a:r>
              <a:rPr sz="2664">
                <a:solidFill>
                  <a:srgbClr val="C1961C"/>
                </a:solidFill>
              </a:rPr>
              <a:t>Common Distractions, Obstacles, and Solutions</a:t>
            </a:r>
          </a:p>
        </p:txBody>
      </p:sp>
      <p:sp>
        <p:nvSpPr>
          <p:cNvPr id="191" name="Shape 191"/>
          <p:cNvSpPr/>
          <p:nvPr/>
        </p:nvSpPr>
        <p:spPr>
          <a:xfrm>
            <a:off x="457200" y="1600200"/>
            <a:ext cx="8229600" cy="313016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857250" indent="-857250">
              <a:spcBef>
                <a:spcPts val="700"/>
              </a:spcBef>
              <a:buClr>
                <a:srgbClr val="132F5A"/>
              </a:buClr>
              <a:buSzPct val="100000"/>
              <a:buFont typeface="Arial"/>
              <a:buChar char="•"/>
            </a:pPr>
            <a:r>
              <a:rPr sz="3000">
                <a:solidFill>
                  <a:srgbClr val="132F5A"/>
                </a:solidFill>
                <a:latin typeface="12 pt. Helvetica* 85 Heavy   08472"/>
                <a:ea typeface="12 pt. Helvetica* 85 Heavy   08472"/>
                <a:cs typeface="12 pt. Helvetica* 85 Heavy   08472"/>
                <a:sym typeface="12 pt. Helvetica* 85 Heavy   08472"/>
              </a:rPr>
              <a:t>People</a:t>
            </a:r>
            <a:endParaRPr>
              <a:latin typeface="Arial"/>
              <a:ea typeface="Arial"/>
              <a:cs typeface="Arial"/>
              <a:sym typeface="Arial"/>
            </a:endParaRPr>
          </a:p>
          <a:p>
            <a:pPr lvl="1" marL="1257300" indent="-8001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In person</a:t>
            </a:r>
            <a:endParaRPr>
              <a:latin typeface="Arial"/>
              <a:ea typeface="Arial"/>
              <a:cs typeface="Arial"/>
              <a:sym typeface="Arial"/>
            </a:endParaRPr>
          </a:p>
          <a:p>
            <a:pPr lvl="1" marL="1257300" indent="-8001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By telephone</a:t>
            </a:r>
            <a:endParaRPr>
              <a:latin typeface="Arial"/>
              <a:ea typeface="Arial"/>
              <a:cs typeface="Arial"/>
              <a:sym typeface="Arial"/>
            </a:endParaRPr>
          </a:p>
          <a:p>
            <a:pPr lvl="1" marL="1257300" indent="-8001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Meetings</a:t>
            </a:r>
            <a:endParaRPr>
              <a:latin typeface="Arial"/>
              <a:ea typeface="Arial"/>
              <a:cs typeface="Arial"/>
              <a:sym typeface="Arial"/>
            </a:endParaRPr>
          </a:p>
          <a:p>
            <a:pPr lvl="0" marL="857250" indent="-857250">
              <a:spcBef>
                <a:spcPts val="700"/>
              </a:spcBef>
              <a:buClr>
                <a:srgbClr val="132F5A"/>
              </a:buClr>
              <a:buSzPct val="100000"/>
              <a:buFont typeface="Arial"/>
              <a:buChar char="•"/>
            </a:pPr>
            <a:r>
              <a:rPr sz="3000">
                <a:solidFill>
                  <a:srgbClr val="132F5A"/>
                </a:solidFill>
                <a:latin typeface="12 pt. Helvetica* 85 Heavy   08472"/>
                <a:ea typeface="12 pt. Helvetica* 85 Heavy   08472"/>
                <a:cs typeface="12 pt. Helvetica* 85 Heavy   08472"/>
                <a:sym typeface="12 pt. Helvetica* 85 Heavy   08472"/>
              </a:rPr>
              <a:t>E-mail</a:t>
            </a:r>
            <a:endParaRPr>
              <a:latin typeface="Arial"/>
              <a:ea typeface="Arial"/>
              <a:cs typeface="Arial"/>
              <a:sym typeface="Arial"/>
            </a:endParaRPr>
          </a:p>
          <a:p>
            <a:pPr lvl="0" marL="857250" indent="-857250">
              <a:spcBef>
                <a:spcPts val="700"/>
              </a:spcBef>
              <a:buClr>
                <a:srgbClr val="132F5A"/>
              </a:buClr>
              <a:buSzPct val="100000"/>
              <a:buFont typeface="Arial"/>
              <a:buChar char="•"/>
            </a:pPr>
            <a:r>
              <a:rPr sz="3000">
                <a:solidFill>
                  <a:srgbClr val="132F5A"/>
                </a:solidFill>
                <a:latin typeface="12 pt. Helvetica* 85 Heavy   08472"/>
                <a:ea typeface="12 pt. Helvetica* 85 Heavy   08472"/>
                <a:cs typeface="12 pt. Helvetica* 85 Heavy   08472"/>
                <a:sym typeface="12 pt. Helvetica* 85 Heavy   08472"/>
              </a:rPr>
              <a:t>Work environment</a:t>
            </a:r>
            <a:endParaRPr>
              <a:latin typeface="Arial"/>
              <a:ea typeface="Arial"/>
              <a:cs typeface="Arial"/>
              <a:sym typeface="Arial"/>
            </a:endParaRPr>
          </a:p>
          <a:p>
            <a:pPr lvl="0" marL="857250" indent="-857250">
              <a:spcBef>
                <a:spcPts val="700"/>
              </a:spcBef>
              <a:buClr>
                <a:srgbClr val="132F5A"/>
              </a:buClr>
              <a:buSzPct val="100000"/>
              <a:buFont typeface="Arial"/>
              <a:buChar char="•"/>
            </a:pPr>
            <a:r>
              <a:rPr sz="3000">
                <a:solidFill>
                  <a:srgbClr val="132F5A"/>
                </a:solidFill>
                <a:latin typeface="12 pt. Helvetica* 85 Heavy   08472"/>
                <a:ea typeface="12 pt. Helvetica* 85 Heavy   08472"/>
                <a:cs typeface="12 pt. Helvetica* 85 Heavy   08472"/>
                <a:sym typeface="12 pt. Helvetica* 85 Heavy   08472"/>
              </a:rPr>
              <a:t>Self-initiated distractions</a:t>
            </a:r>
          </a:p>
        </p:txBody>
      </p:sp>
    </p:spTree>
  </p:cSld>
  <p:clrMapOvr>
    <a:masterClrMapping/>
  </p:clrMapOvr>
  <p:transition spd="med" advClick="1"/>
</p:sld>
</file>

<file path=ppt/slides/slide3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5" name="Shape 195"/>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Top Four Key Points to Remember</a:t>
            </a:r>
          </a:p>
        </p:txBody>
      </p:sp>
      <p:sp>
        <p:nvSpPr>
          <p:cNvPr id="196" name="Shape 196"/>
          <p:cNvSpPr/>
          <p:nvPr>
            <p:ph type="body" idx="1"/>
          </p:nvPr>
        </p:nvSpPr>
        <p:spPr>
          <a:xfrm>
            <a:off x="457200" y="1066800"/>
            <a:ext cx="8458200" cy="1752600"/>
          </a:xfrm>
          <a:prstGeom prst="rect">
            <a:avLst/>
          </a:prstGeom>
        </p:spPr>
        <p:txBody>
          <a:bodyPr lIns="0" tIns="0" rIns="0" bIns="0">
            <a:normAutofit fontScale="100000" lnSpcReduction="0"/>
          </a:bodyPr>
          <a:lstStyle/>
          <a:p>
            <a:pPr lvl="0" marL="360045" indent="-360045" defTabSz="640079">
              <a:spcBef>
                <a:spcPts val="500"/>
              </a:spcBef>
              <a:buFontTx/>
              <a:buAutoNum type="arabicPeriod" startAt="1"/>
              <a:defRPr sz="1800">
                <a:solidFill>
                  <a:srgbClr val="000000"/>
                </a:solidFill>
              </a:defRPr>
            </a:pPr>
            <a:endParaRPr sz="2100">
              <a:solidFill>
                <a:srgbClr val="132F5A"/>
              </a:solidFill>
            </a:endParaRPr>
          </a:p>
          <a:p>
            <a:pPr lvl="0" marL="336041" indent="-336041" defTabSz="640079">
              <a:spcBef>
                <a:spcPts val="400"/>
              </a:spcBef>
              <a:buFontTx/>
              <a:buAutoNum type="arabicPeriod" startAt="1"/>
              <a:defRPr sz="1800">
                <a:solidFill>
                  <a:srgbClr val="000000"/>
                </a:solidFill>
              </a:defRPr>
            </a:pPr>
            <a:r>
              <a:rPr sz="1960">
                <a:solidFill>
                  <a:srgbClr val="132F5A"/>
                </a:solidFill>
                <a:latin typeface="12 pt Helvetica* 55 Roman   05472"/>
                <a:ea typeface="12 pt Helvetica* 55 Roman   05472"/>
                <a:cs typeface="12 pt Helvetica* 55 Roman   05472"/>
                <a:sym typeface="12 pt Helvetica* 55 Roman   05472"/>
              </a:rPr>
              <a:t>The five key elements of a good time management plan</a:t>
            </a:r>
            <a:endParaRPr sz="1960">
              <a:solidFill>
                <a:srgbClr val="132F5A"/>
              </a:solidFill>
              <a:latin typeface="12 pt Helvetica* 55 Roman   05472"/>
              <a:ea typeface="12 pt Helvetica* 55 Roman   05472"/>
              <a:cs typeface="12 pt Helvetica* 55 Roman   05472"/>
              <a:sym typeface="12 pt Helvetica* 55 Roman   05472"/>
            </a:endParaRPr>
          </a:p>
          <a:p>
            <a:pPr lvl="0" marL="336041" indent="-336041" defTabSz="640079">
              <a:spcBef>
                <a:spcPts val="400"/>
              </a:spcBef>
              <a:buFontTx/>
              <a:buAutoNum type="arabicPeriod" startAt="1"/>
              <a:defRPr sz="1800">
                <a:solidFill>
                  <a:srgbClr val="000000"/>
                </a:solidFill>
              </a:defRPr>
            </a:pPr>
            <a:r>
              <a:rPr sz="1960">
                <a:solidFill>
                  <a:srgbClr val="132F5A"/>
                </a:solidFill>
                <a:latin typeface="12 pt Helvetica* 55 Roman   05472"/>
                <a:ea typeface="12 pt Helvetica* 55 Roman   05472"/>
                <a:cs typeface="12 pt Helvetica* 55 Roman   05472"/>
                <a:sym typeface="12 pt Helvetica* 55 Roman   05472"/>
              </a:rPr>
              <a:t>Use written SMART goals with steps and tasks to create clarity of focus</a:t>
            </a:r>
            <a:endParaRPr sz="1960">
              <a:solidFill>
                <a:srgbClr val="132F5A"/>
              </a:solidFill>
              <a:latin typeface="12 pt Helvetica* 55 Roman   05472"/>
              <a:ea typeface="12 pt Helvetica* 55 Roman   05472"/>
              <a:cs typeface="12 pt Helvetica* 55 Roman   05472"/>
              <a:sym typeface="12 pt Helvetica* 55 Roman   05472"/>
            </a:endParaRPr>
          </a:p>
          <a:p>
            <a:pPr lvl="0" marL="336041" indent="-336041" defTabSz="640079">
              <a:spcBef>
                <a:spcPts val="400"/>
              </a:spcBef>
              <a:buFontTx/>
              <a:buAutoNum type="arabicPeriod" startAt="1"/>
              <a:defRPr sz="1800">
                <a:solidFill>
                  <a:srgbClr val="000000"/>
                </a:solidFill>
              </a:defRPr>
            </a:pPr>
            <a:r>
              <a:rPr sz="1960">
                <a:solidFill>
                  <a:srgbClr val="132F5A"/>
                </a:solidFill>
                <a:latin typeface="12 pt Helvetica* 55 Roman   05472"/>
                <a:ea typeface="12 pt Helvetica* 55 Roman   05472"/>
                <a:cs typeface="12 pt Helvetica* 55 Roman   05472"/>
                <a:sym typeface="12 pt Helvetica* 55 Roman   05472"/>
              </a:rPr>
              <a:t>The four ways to prioritize goals for writing your time management plan</a:t>
            </a:r>
            <a:endParaRPr sz="1960">
              <a:solidFill>
                <a:srgbClr val="132F5A"/>
              </a:solidFill>
              <a:latin typeface="12 pt Helvetica* 55 Roman   05472"/>
              <a:ea typeface="12 pt Helvetica* 55 Roman   05472"/>
              <a:cs typeface="12 pt Helvetica* 55 Roman   05472"/>
              <a:sym typeface="12 pt Helvetica* 55 Roman   05472"/>
            </a:endParaRPr>
          </a:p>
          <a:p>
            <a:pPr lvl="0" marL="336041" indent="-336041" defTabSz="640079">
              <a:spcBef>
                <a:spcPts val="400"/>
              </a:spcBef>
              <a:buFontTx/>
              <a:buAutoNum type="arabicPeriod" startAt="1"/>
              <a:defRPr sz="1800">
                <a:solidFill>
                  <a:srgbClr val="000000"/>
                </a:solidFill>
              </a:defRPr>
            </a:pPr>
            <a:r>
              <a:rPr sz="1960">
                <a:solidFill>
                  <a:srgbClr val="132F5A"/>
                </a:solidFill>
                <a:latin typeface="12 pt Helvetica* 55 Roman   05472"/>
                <a:ea typeface="12 pt Helvetica* 55 Roman   05472"/>
                <a:cs typeface="12 pt Helvetica* 55 Roman   05472"/>
                <a:sym typeface="12 pt Helvetica* 55 Roman   05472"/>
              </a:rPr>
              <a:t>Update time management plans daily and weekly</a:t>
            </a:r>
          </a:p>
        </p:txBody>
      </p:sp>
    </p:spTree>
  </p:cSld>
  <p:clrMapOvr>
    <a:masterClrMapping/>
  </p:clrMapOvr>
  <p:transition spd="med" advClick="1"/>
</p:sld>
</file>

<file path=ppt/slides/slide3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0" name="Shape 200"/>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Summary</a:t>
            </a:r>
          </a:p>
        </p:txBody>
      </p:sp>
      <p:sp>
        <p:nvSpPr>
          <p:cNvPr id="201" name="Shape 201"/>
          <p:cNvSpPr/>
          <p:nvPr>
            <p:ph type="body" idx="1"/>
          </p:nvPr>
        </p:nvSpPr>
        <p:spPr>
          <a:xfrm>
            <a:off x="457200" y="1066800"/>
            <a:ext cx="8229600" cy="4267200"/>
          </a:xfrm>
          <a:prstGeom prst="rect">
            <a:avLst/>
          </a:prstGeom>
        </p:spPr>
        <p:txBody>
          <a:bodyPr lIns="0" tIns="0" rIns="0" bIns="0">
            <a:normAutofit fontScale="100000" lnSpcReduction="0"/>
          </a:bodyPr>
          <a:lstStyle/>
          <a:p>
            <a:pPr lvl="0" indent="-338138">
              <a:defRPr sz="1800">
                <a:solidFill>
                  <a:srgbClr val="000000"/>
                </a:solidFill>
              </a:defRPr>
            </a:pPr>
            <a:endParaRPr sz="3000">
              <a:solidFill>
                <a:srgbClr val="132F5A"/>
              </a:solidFill>
            </a:endParaRPr>
          </a:p>
          <a:p>
            <a:pPr lvl="0" indent="-338138">
              <a:defRPr sz="1800">
                <a:solidFill>
                  <a:srgbClr val="000000"/>
                </a:solidFill>
              </a:defRPr>
            </a:pPr>
            <a:r>
              <a:rPr sz="3000">
                <a:solidFill>
                  <a:srgbClr val="132F5A"/>
                </a:solidFill>
              </a:rPr>
              <a:t>What final questions do you have?</a:t>
            </a:r>
            <a:endParaRPr sz="3000">
              <a:solidFill>
                <a:srgbClr val="132F5A"/>
              </a:solidFill>
            </a:endParaRPr>
          </a:p>
          <a:p>
            <a:pPr lvl="0" indent="-338138">
              <a:defRPr sz="1800">
                <a:solidFill>
                  <a:srgbClr val="000000"/>
                </a:solidFill>
              </a:defRPr>
            </a:pPr>
            <a:endParaRPr sz="3000">
              <a:solidFill>
                <a:srgbClr val="132F5A"/>
              </a:solidFill>
            </a:endParaRPr>
          </a:p>
          <a:p>
            <a:pPr lvl="0" indent="-338138">
              <a:defRPr sz="1800">
                <a:solidFill>
                  <a:srgbClr val="000000"/>
                </a:solidFill>
              </a:defRPr>
            </a:pPr>
            <a:r>
              <a:rPr sz="3000">
                <a:solidFill>
                  <a:srgbClr val="132F5A"/>
                </a:solidFill>
              </a:rPr>
              <a:t>What have you learned?</a:t>
            </a:r>
            <a:endParaRPr sz="3000">
              <a:solidFill>
                <a:srgbClr val="132F5A"/>
              </a:solidFill>
            </a:endParaRPr>
          </a:p>
          <a:p>
            <a:pPr lvl="0" indent="-338138">
              <a:defRPr sz="1800">
                <a:solidFill>
                  <a:srgbClr val="000000"/>
                </a:solidFill>
              </a:defRPr>
            </a:pPr>
            <a:endParaRPr sz="3000">
              <a:solidFill>
                <a:srgbClr val="132F5A"/>
              </a:solidFill>
            </a:endParaRPr>
          </a:p>
          <a:p>
            <a:pPr lvl="0" indent="-338138">
              <a:defRPr sz="1800">
                <a:solidFill>
                  <a:srgbClr val="000000"/>
                </a:solidFill>
              </a:defRPr>
            </a:pPr>
            <a:r>
              <a:rPr sz="3000">
                <a:solidFill>
                  <a:srgbClr val="132F5A"/>
                </a:solidFill>
              </a:rPr>
              <a:t>How would you evaluate the training?</a:t>
            </a:r>
          </a:p>
        </p:txBody>
      </p:sp>
      <p:pic>
        <p:nvPicPr>
          <p:cNvPr id="202" name="image22.png" descr="Clipboard and pencil"/>
          <p:cNvPicPr/>
          <p:nvPr/>
        </p:nvPicPr>
        <p:blipFill>
          <a:blip r:embed="rId2">
            <a:extLst/>
          </a:blip>
          <a:srcRect l="0" t="22000" r="0" b="0"/>
          <a:stretch>
            <a:fillRect/>
          </a:stretch>
        </p:blipFill>
        <p:spPr>
          <a:xfrm>
            <a:off x="6705600" y="4571999"/>
            <a:ext cx="2063750" cy="1609727"/>
          </a:xfrm>
          <a:prstGeom prst="rect">
            <a:avLst/>
          </a:prstGeom>
          <a:ln w="12700">
            <a:miter lim="400000"/>
          </a:ln>
        </p:spPr>
      </p:pic>
    </p:spTree>
  </p:cSld>
  <p:clrMapOvr>
    <a:masterClrMapping/>
  </p:clrMapOvr>
  <p:transition spd="med" advClick="1"/>
</p:sld>
</file>

<file path=ppt/slides/slide3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4" name="Shape 204"/>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Conclusion</a:t>
            </a:r>
          </a:p>
        </p:txBody>
      </p:sp>
      <p:sp>
        <p:nvSpPr>
          <p:cNvPr id="205" name="Shape 205"/>
          <p:cNvSpPr/>
          <p:nvPr>
            <p:ph type="body" idx="1"/>
          </p:nvPr>
        </p:nvSpPr>
        <p:spPr>
          <a:xfrm>
            <a:off x="457200" y="914400"/>
            <a:ext cx="8382000" cy="4267200"/>
          </a:xfrm>
          <a:prstGeom prst="rect">
            <a:avLst/>
          </a:prstGeom>
        </p:spPr>
        <p:txBody>
          <a:bodyPr lIns="0" tIns="0" rIns="0" bIns="0">
            <a:normAutofit fontScale="100000" lnSpcReduction="0"/>
          </a:bodyPr>
          <a:lstStyle/>
          <a:p>
            <a:pPr lvl="0" marL="0" indent="0">
              <a:buSzTx/>
              <a:buNone/>
              <a:defRPr sz="1800">
                <a:solidFill>
                  <a:srgbClr val="000000"/>
                </a:solidFill>
              </a:defRPr>
            </a:pPr>
            <a:r>
              <a:rPr sz="3000">
                <a:solidFill>
                  <a:srgbClr val="132F5A"/>
                </a:solidFill>
              </a:rPr>
              <a:t>You have learned about:</a:t>
            </a:r>
            <a:endParaRPr sz="3000">
              <a:solidFill>
                <a:srgbClr val="132F5A"/>
              </a:solidFill>
            </a:endParaRPr>
          </a:p>
          <a:p>
            <a:pPr lvl="1" marL="742950" indent="-285750">
              <a:spcBef>
                <a:spcPts val="18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The concept of time management and why it is important to small businesses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Some commonly employed time management practices, including: Pareto analysis, ABC method, Eisenhower method,  and POSEC method</a:t>
            </a:r>
          </a:p>
        </p:txBody>
      </p:sp>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36" name="image5.jpeg" descr="question_mark.jpg"/>
          <p:cNvPicPr/>
          <p:nvPr/>
        </p:nvPicPr>
        <p:blipFill>
          <a:blip r:embed="rId3">
            <a:extLst/>
          </a:blip>
          <a:stretch>
            <a:fillRect/>
          </a:stretch>
        </p:blipFill>
        <p:spPr>
          <a:xfrm>
            <a:off x="3886200" y="2286000"/>
            <a:ext cx="4953000" cy="3911600"/>
          </a:xfrm>
          <a:prstGeom prst="rect">
            <a:avLst/>
          </a:prstGeom>
          <a:ln w="12700">
            <a:miter lim="400000"/>
          </a:ln>
        </p:spPr>
      </p:pic>
      <p:sp>
        <p:nvSpPr>
          <p:cNvPr id="37" name="Shape 37"/>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What Do You Know?</a:t>
            </a:r>
          </a:p>
        </p:txBody>
      </p:sp>
      <p:sp>
        <p:nvSpPr>
          <p:cNvPr id="38" name="Shape 38"/>
          <p:cNvSpPr/>
          <p:nvPr/>
        </p:nvSpPr>
        <p:spPr>
          <a:xfrm>
            <a:off x="685800" y="1676400"/>
            <a:ext cx="7391400" cy="79641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spcBef>
                <a:spcPts val="700"/>
              </a:spcBef>
              <a:defRPr sz="3000">
                <a:solidFill>
                  <a:srgbClr val="132F5A"/>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3000">
                <a:solidFill>
                  <a:srgbClr val="132F5A"/>
                </a:solidFill>
              </a:rPr>
              <a:t>What do you know or want to learn about time management?</a:t>
            </a:r>
          </a:p>
        </p:txBody>
      </p:sp>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2" name="Shape 42"/>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Time Management:</a:t>
            </a:r>
          </a:p>
        </p:txBody>
      </p:sp>
      <p:sp>
        <p:nvSpPr>
          <p:cNvPr id="43" name="Shape 43"/>
          <p:cNvSpPr/>
          <p:nvPr>
            <p:ph type="body" idx="1"/>
          </p:nvPr>
        </p:nvSpPr>
        <p:spPr>
          <a:xfrm>
            <a:off x="457200" y="1143000"/>
            <a:ext cx="8229600" cy="4267200"/>
          </a:xfrm>
          <a:prstGeom prst="rect">
            <a:avLst/>
          </a:prstGeom>
        </p:spPr>
        <p:txBody>
          <a:bodyPr lIns="0" tIns="0" rIns="0" bIns="0">
            <a:normAutofit fontScale="100000" lnSpcReduction="0"/>
          </a:bodyPr>
          <a:lstStyle/>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Systematically prioritizing tasks and competing demands to complete the most important tasks within a certain amount of time</a:t>
            </a:r>
            <a:endParaRPr sz="2800">
              <a:solidFill>
                <a:srgbClr val="132F5A"/>
              </a:solidFill>
              <a:latin typeface="12 pt Helvetica* 55 Roman   05472"/>
              <a:ea typeface="12 pt Helvetica* 55 Roman   05472"/>
              <a:cs typeface="12 pt Helvetica* 55 Roman   05472"/>
              <a:sym typeface="12 pt Helvetica* 55 Roman   05472"/>
            </a:endParaRPr>
          </a:p>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Goal is to reduce distractions so that more tasks and demands are completed</a:t>
            </a:r>
          </a:p>
        </p:txBody>
      </p:sp>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7" name="Shape 47"/>
          <p:cNvSpPr/>
          <p:nvPr>
            <p:ph type="title"/>
          </p:nvPr>
        </p:nvSpPr>
        <p:spPr>
          <a:xfrm>
            <a:off x="457200" y="381000"/>
            <a:ext cx="8229600" cy="609600"/>
          </a:xfrm>
          <a:prstGeom prst="rect">
            <a:avLst/>
          </a:prstGeom>
        </p:spPr>
        <p:txBody>
          <a:bodyPr lIns="0" tIns="0" rIns="0" bIns="0">
            <a:normAutofit fontScale="100000" lnSpcReduction="0"/>
          </a:bodyPr>
          <a:lstStyle>
            <a:lvl1pPr defTabSz="594359">
              <a:defRPr sz="2340"/>
            </a:lvl1pPr>
          </a:lstStyle>
          <a:p>
            <a:pPr lvl="0">
              <a:defRPr sz="1800">
                <a:solidFill>
                  <a:srgbClr val="000000"/>
                </a:solidFill>
              </a:defRPr>
            </a:pPr>
            <a:r>
              <a:rPr sz="2340">
                <a:solidFill>
                  <a:srgbClr val="C1961C"/>
                </a:solidFill>
              </a:rPr>
              <a:t>Importance of Time Management for a Small Business</a:t>
            </a:r>
          </a:p>
        </p:txBody>
      </p:sp>
      <p:sp>
        <p:nvSpPr>
          <p:cNvPr id="48" name="Shape 48"/>
          <p:cNvSpPr/>
          <p:nvPr/>
        </p:nvSpPr>
        <p:spPr>
          <a:xfrm>
            <a:off x="457200" y="1600200"/>
            <a:ext cx="8229600" cy="165501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533400" indent="-5334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Poor time management can cost you money</a:t>
            </a:r>
            <a:endParaRPr>
              <a:latin typeface="Arial"/>
              <a:ea typeface="Arial"/>
              <a:cs typeface="Arial"/>
              <a:sym typeface="Arial"/>
            </a:endParaRPr>
          </a:p>
          <a:p>
            <a:pPr lvl="0" marL="533400" indent="-5334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Maximize the number of hours in your workday</a:t>
            </a:r>
            <a:endParaRPr>
              <a:latin typeface="Arial"/>
              <a:ea typeface="Arial"/>
              <a:cs typeface="Arial"/>
              <a:sym typeface="Arial"/>
            </a:endParaRPr>
          </a:p>
          <a:p>
            <a:pPr lvl="0" marL="533400" indent="-5334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Work smarter not harder within the time constraints of a workday</a:t>
            </a:r>
          </a:p>
        </p:txBody>
      </p:sp>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52" name="image6.jpg" descr="C:\Users\ryan aller\Documents\My Dropbox\DRC\FDIC Finals\Development\Unit 7\images\RA2b1b.jpg"/>
          <p:cNvPicPr/>
          <p:nvPr/>
        </p:nvPicPr>
        <p:blipFill>
          <a:blip r:embed="rId3">
            <a:extLst/>
          </a:blip>
          <a:stretch>
            <a:fillRect/>
          </a:stretch>
        </p:blipFill>
        <p:spPr>
          <a:xfrm>
            <a:off x="5105400" y="2419350"/>
            <a:ext cx="3800475" cy="2686050"/>
          </a:xfrm>
          <a:prstGeom prst="rect">
            <a:avLst/>
          </a:prstGeom>
          <a:ln w="12700">
            <a:miter lim="400000"/>
          </a:ln>
        </p:spPr>
      </p:pic>
      <p:sp>
        <p:nvSpPr>
          <p:cNvPr id="53" name="Shape 53"/>
          <p:cNvSpPr/>
          <p:nvPr>
            <p:ph type="title"/>
          </p:nvPr>
        </p:nvSpPr>
        <p:spPr>
          <a:xfrm>
            <a:off x="457200" y="381000"/>
            <a:ext cx="8229600" cy="609600"/>
          </a:xfrm>
          <a:prstGeom prst="rect">
            <a:avLst/>
          </a:prstGeom>
        </p:spPr>
        <p:txBody>
          <a:bodyPr lIns="0" tIns="0" rIns="0" bIns="0">
            <a:normAutofit fontScale="100000" lnSpcReduction="0"/>
          </a:bodyPr>
          <a:lstStyle>
            <a:lvl1pPr defTabSz="630936">
              <a:defRPr sz="2484"/>
            </a:lvl1pPr>
          </a:lstStyle>
          <a:p>
            <a:pPr lvl="0">
              <a:defRPr sz="1800">
                <a:solidFill>
                  <a:srgbClr val="000000"/>
                </a:solidFill>
              </a:defRPr>
            </a:pPr>
            <a:r>
              <a:rPr sz="2484">
                <a:solidFill>
                  <a:srgbClr val="C1961C"/>
                </a:solidFill>
              </a:rPr>
              <a:t>Benefits of Time Management for a Small Business</a:t>
            </a:r>
          </a:p>
        </p:txBody>
      </p:sp>
      <p:pic>
        <p:nvPicPr>
          <p:cNvPr id="54" name="image7.jpg" descr="C:\Users\ryan aller\Documents\My Dropbox\DRC\FDIC Finals\Development\Unit 7\images\RA2b2.JPG"/>
          <p:cNvPicPr/>
          <p:nvPr/>
        </p:nvPicPr>
        <p:blipFill>
          <a:blip r:embed="rId4">
            <a:extLst/>
          </a:blip>
          <a:stretch>
            <a:fillRect/>
          </a:stretch>
        </p:blipFill>
        <p:spPr>
          <a:xfrm>
            <a:off x="5105400" y="2419350"/>
            <a:ext cx="3800475" cy="2686050"/>
          </a:xfrm>
          <a:prstGeom prst="rect">
            <a:avLst/>
          </a:prstGeom>
          <a:ln w="12700">
            <a:miter lim="400000"/>
          </a:ln>
        </p:spPr>
      </p:pic>
      <p:pic>
        <p:nvPicPr>
          <p:cNvPr id="55" name="image8.jpg" descr="C:\Users\ryan aller\Documents\My Dropbox\DRC\FDIC Finals\Development\Unit 7\images\RA2b3a.jpg"/>
          <p:cNvPicPr/>
          <p:nvPr/>
        </p:nvPicPr>
        <p:blipFill>
          <a:blip r:embed="rId5">
            <a:extLst/>
          </a:blip>
          <a:stretch>
            <a:fillRect/>
          </a:stretch>
        </p:blipFill>
        <p:spPr>
          <a:xfrm>
            <a:off x="5105400" y="2419350"/>
            <a:ext cx="3800475" cy="2686050"/>
          </a:xfrm>
          <a:prstGeom prst="rect">
            <a:avLst/>
          </a:prstGeom>
          <a:ln w="12700">
            <a:miter lim="400000"/>
          </a:ln>
        </p:spPr>
      </p:pic>
      <p:pic>
        <p:nvPicPr>
          <p:cNvPr id="56" name="image9.jpg" descr="C:\Users\ryan aller\Documents\My Dropbox\DRC\FDIC Finals\Development\Unit 7\images\RA2b3b.jpg"/>
          <p:cNvPicPr/>
          <p:nvPr/>
        </p:nvPicPr>
        <p:blipFill>
          <a:blip r:embed="rId6">
            <a:extLst/>
          </a:blip>
          <a:stretch>
            <a:fillRect/>
          </a:stretch>
        </p:blipFill>
        <p:spPr>
          <a:xfrm>
            <a:off x="5105400" y="2419350"/>
            <a:ext cx="3800475" cy="2686050"/>
          </a:xfrm>
          <a:prstGeom prst="rect">
            <a:avLst/>
          </a:prstGeom>
          <a:ln w="12700">
            <a:miter lim="400000"/>
          </a:ln>
        </p:spPr>
      </p:pic>
      <p:pic>
        <p:nvPicPr>
          <p:cNvPr id="57" name="image10.jpg" descr="C:\Users\ryan aller\Documents\My Dropbox\DRC\FDIC Finals\Development\Unit 7\images\RA2b4a.jpg"/>
          <p:cNvPicPr/>
          <p:nvPr/>
        </p:nvPicPr>
        <p:blipFill>
          <a:blip r:embed="rId7">
            <a:extLst/>
          </a:blip>
          <a:stretch>
            <a:fillRect/>
          </a:stretch>
        </p:blipFill>
        <p:spPr>
          <a:xfrm>
            <a:off x="5105400" y="2419350"/>
            <a:ext cx="3800475" cy="2686050"/>
          </a:xfrm>
          <a:prstGeom prst="rect">
            <a:avLst/>
          </a:prstGeom>
          <a:ln w="12700">
            <a:miter lim="400000"/>
          </a:ln>
        </p:spPr>
      </p:pic>
      <p:pic>
        <p:nvPicPr>
          <p:cNvPr id="58" name="image11.jpg" descr="C:\Users\ryan aller\Documents\My Dropbox\DRC\FDIC Finals\Development\Unit 7\images\RA2b4b.jpg"/>
          <p:cNvPicPr/>
          <p:nvPr/>
        </p:nvPicPr>
        <p:blipFill>
          <a:blip r:embed="rId8">
            <a:extLst/>
          </a:blip>
          <a:stretch>
            <a:fillRect/>
          </a:stretch>
        </p:blipFill>
        <p:spPr>
          <a:xfrm>
            <a:off x="5105400" y="2419350"/>
            <a:ext cx="3800475" cy="2686050"/>
          </a:xfrm>
          <a:prstGeom prst="rect">
            <a:avLst/>
          </a:prstGeom>
          <a:ln w="12700">
            <a:miter lim="400000"/>
          </a:ln>
        </p:spPr>
      </p:pic>
      <p:sp>
        <p:nvSpPr>
          <p:cNvPr id="59" name="Shape 59"/>
          <p:cNvSpPr/>
          <p:nvPr/>
        </p:nvSpPr>
        <p:spPr>
          <a:xfrm>
            <a:off x="457200" y="1600200"/>
            <a:ext cx="6172200" cy="41752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marL="533400" indent="-533400">
              <a:spcBef>
                <a:spcPts val="600"/>
              </a:spcBef>
              <a:buClr>
                <a:srgbClr val="132F5A"/>
              </a:buClr>
              <a:buSzPct val="100000"/>
              <a:buFont typeface="Arial"/>
              <a:buChar char="•"/>
              <a:defRPr sz="2800">
                <a:solidFill>
                  <a:srgbClr val="132F5A"/>
                </a:solidFill>
                <a:latin typeface="12 pt Helvetica* 55 Roman   05472"/>
                <a:ea typeface="12 pt Helvetica* 55 Roman   05472"/>
                <a:cs typeface="12 pt Helvetica* 55 Roman   05472"/>
                <a:sym typeface="12 pt Helvetica* 55 Roman   05472"/>
              </a:defRPr>
            </a:lvl1pPr>
          </a:lstStyle>
          <a:p>
            <a:pPr lvl="0">
              <a:defRPr sz="1800">
                <a:solidFill>
                  <a:srgbClr val="000000"/>
                </a:solidFill>
              </a:defRPr>
            </a:pPr>
            <a:r>
              <a:rPr sz="2800">
                <a:solidFill>
                  <a:srgbClr val="132F5A"/>
                </a:solidFill>
              </a:rPr>
              <a:t>More business equals more income</a:t>
            </a:r>
          </a:p>
        </p:txBody>
      </p:sp>
      <p:sp>
        <p:nvSpPr>
          <p:cNvPr id="60" name="Shape 60"/>
          <p:cNvSpPr/>
          <p:nvPr/>
        </p:nvSpPr>
        <p:spPr>
          <a:xfrm>
            <a:off x="457200" y="2262188"/>
            <a:ext cx="5562600" cy="41752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marL="533400" indent="-533400">
              <a:spcBef>
                <a:spcPts val="600"/>
              </a:spcBef>
              <a:buClr>
                <a:srgbClr val="132F5A"/>
              </a:buClr>
              <a:buSzPct val="100000"/>
              <a:buFont typeface="Arial"/>
              <a:buChar char="•"/>
              <a:defRPr sz="2800">
                <a:solidFill>
                  <a:srgbClr val="132F5A"/>
                </a:solidFill>
                <a:latin typeface="12 pt Helvetica* 55 Roman   05472"/>
                <a:ea typeface="12 pt Helvetica* 55 Roman   05472"/>
                <a:cs typeface="12 pt Helvetica* 55 Roman   05472"/>
                <a:sym typeface="12 pt Helvetica* 55 Roman   05472"/>
              </a:defRPr>
            </a:lvl1pPr>
          </a:lstStyle>
          <a:p>
            <a:pPr lvl="0">
              <a:defRPr sz="1800">
                <a:solidFill>
                  <a:srgbClr val="000000"/>
                </a:solidFill>
              </a:defRPr>
            </a:pPr>
            <a:r>
              <a:rPr sz="2800">
                <a:solidFill>
                  <a:srgbClr val="132F5A"/>
                </a:solidFill>
              </a:rPr>
              <a:t>More focused</a:t>
            </a:r>
          </a:p>
        </p:txBody>
      </p:sp>
      <p:sp>
        <p:nvSpPr>
          <p:cNvPr id="61" name="Shape 61"/>
          <p:cNvSpPr/>
          <p:nvPr/>
        </p:nvSpPr>
        <p:spPr>
          <a:xfrm>
            <a:off x="457200" y="2905125"/>
            <a:ext cx="5029200" cy="41752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marL="533400" indent="-533400">
              <a:spcBef>
                <a:spcPts val="600"/>
              </a:spcBef>
              <a:buClr>
                <a:srgbClr val="132F5A"/>
              </a:buClr>
              <a:buSzPct val="100000"/>
              <a:buFont typeface="Arial"/>
              <a:buChar char="•"/>
              <a:defRPr sz="2800">
                <a:solidFill>
                  <a:srgbClr val="132F5A"/>
                </a:solidFill>
                <a:latin typeface="12 pt Helvetica* 55 Roman   05472"/>
                <a:ea typeface="12 pt Helvetica* 55 Roman   05472"/>
                <a:cs typeface="12 pt Helvetica* 55 Roman   05472"/>
                <a:sym typeface="12 pt Helvetica* 55 Roman   05472"/>
              </a:defRPr>
            </a:lvl1pPr>
          </a:lstStyle>
          <a:p>
            <a:pPr lvl="0">
              <a:defRPr sz="1800">
                <a:solidFill>
                  <a:srgbClr val="000000"/>
                </a:solidFill>
              </a:defRPr>
            </a:pPr>
            <a:r>
              <a:rPr sz="2800">
                <a:solidFill>
                  <a:srgbClr val="132F5A"/>
                </a:solidFill>
              </a:rPr>
              <a:t>More organized</a:t>
            </a:r>
          </a:p>
        </p:txBody>
      </p:sp>
      <p:sp>
        <p:nvSpPr>
          <p:cNvPr id="62" name="Shape 62"/>
          <p:cNvSpPr/>
          <p:nvPr/>
        </p:nvSpPr>
        <p:spPr>
          <a:xfrm>
            <a:off x="457200" y="3452812"/>
            <a:ext cx="4419600" cy="41752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marL="533400" indent="-533400">
              <a:spcBef>
                <a:spcPts val="600"/>
              </a:spcBef>
              <a:buClr>
                <a:srgbClr val="132F5A"/>
              </a:buClr>
              <a:buSzPct val="100000"/>
              <a:buFont typeface="Arial"/>
              <a:buChar char="•"/>
              <a:defRPr sz="2800">
                <a:solidFill>
                  <a:srgbClr val="132F5A"/>
                </a:solidFill>
                <a:latin typeface="12 pt Helvetica* 55 Roman   05472"/>
                <a:ea typeface="12 pt Helvetica* 55 Roman   05472"/>
                <a:cs typeface="12 pt Helvetica* 55 Roman   05472"/>
                <a:sym typeface="12 pt Helvetica* 55 Roman   05472"/>
              </a:defRPr>
            </a:lvl1pPr>
          </a:lstStyle>
          <a:p>
            <a:pPr lvl="0">
              <a:defRPr sz="1800">
                <a:solidFill>
                  <a:srgbClr val="000000"/>
                </a:solidFill>
              </a:defRPr>
            </a:pPr>
            <a:r>
              <a:rPr sz="2800">
                <a:solidFill>
                  <a:srgbClr val="132F5A"/>
                </a:solidFill>
              </a:rPr>
              <a:t>Less stress</a:t>
            </a:r>
          </a:p>
        </p:txBody>
      </p:sp>
      <p:sp>
        <p:nvSpPr>
          <p:cNvPr id="63" name="Shape 63"/>
          <p:cNvSpPr/>
          <p:nvPr/>
        </p:nvSpPr>
        <p:spPr>
          <a:xfrm>
            <a:off x="457200" y="4114800"/>
            <a:ext cx="4876800" cy="77312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533400" indent="-533400">
              <a:spcBef>
                <a:spcPts val="600"/>
              </a:spcBef>
              <a:buClr>
                <a:srgbClr val="132F5A"/>
              </a:buClr>
              <a:buSzPct val="100000"/>
              <a:buFont typeface="Arial"/>
              <a:buChar char="•"/>
            </a:pPr>
            <a:r>
              <a:rPr sz="2800">
                <a:solidFill>
                  <a:srgbClr val="132F5A"/>
                </a:solidFill>
                <a:latin typeface="12 pt Helvetica* 55 Roman   05472"/>
                <a:ea typeface="12 pt Helvetica* 55 Roman   05472"/>
                <a:cs typeface="12 pt Helvetica* 55 Roman   05472"/>
                <a:sym typeface="12 pt Helvetica* 55 Roman   05472"/>
              </a:rPr>
              <a:t>More time for family</a:t>
            </a:r>
            <a:br>
              <a:rPr sz="2800">
                <a:solidFill>
                  <a:srgbClr val="132F5A"/>
                </a:solidFill>
                <a:latin typeface="12 pt Helvetica* 55 Roman   05472"/>
                <a:ea typeface="12 pt Helvetica* 55 Roman   05472"/>
                <a:cs typeface="12 pt Helvetica* 55 Roman   05472"/>
                <a:sym typeface="12 pt Helvetica* 55 Roman   05472"/>
              </a:rPr>
            </a:br>
            <a:r>
              <a:rPr sz="2800">
                <a:solidFill>
                  <a:srgbClr val="132F5A"/>
                </a:solidFill>
                <a:latin typeface="12 pt Helvetica* 55 Roman   05472"/>
                <a:ea typeface="12 pt Helvetica* 55 Roman   05472"/>
                <a:cs typeface="12 pt Helvetica* 55 Roman   05472"/>
                <a:sym typeface="12 pt Helvetica* 55 Roman   05472"/>
              </a:rPr>
              <a:t>and friends</a:t>
            </a:r>
          </a:p>
        </p:txBody>
      </p:sp>
      <p:pic>
        <p:nvPicPr>
          <p:cNvPr id="64" name="image12.jpg" descr="C:\Users\ryan aller\Documents\My Dropbox\DRC\FDIC Finals\Development\Unit 7\images\RA2b5.jpg"/>
          <p:cNvPicPr/>
          <p:nvPr/>
        </p:nvPicPr>
        <p:blipFill>
          <a:blip r:embed="rId9">
            <a:extLst/>
          </a:blip>
          <a:stretch>
            <a:fillRect/>
          </a:stretch>
        </p:blipFill>
        <p:spPr>
          <a:xfrm>
            <a:off x="5105400" y="2419350"/>
            <a:ext cx="3800475" cy="2686050"/>
          </a:xfrm>
          <a:prstGeom prst="rect">
            <a:avLst/>
          </a:prstGeom>
          <a:ln w="12700">
            <a:miter lim="400000"/>
          </a:ln>
        </p:spPr>
      </p:pic>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0" presetID="1" grpId="1" fill="hold">
                                  <p:stCondLst>
                                    <p:cond delay="0"/>
                                  </p:stCondLst>
                                  <p:iterate type="el" backwards="0">
                                    <p:tmAbs val="0"/>
                                  </p:iterate>
                                  <p:childTnLst>
                                    <p:set>
                                      <p:cBhvr>
                                        <p:cTn id="6" fill="hold"/>
                                        <p:tgtEl>
                                          <p:spTgt spid="54"/>
                                        </p:tgtEl>
                                        <p:attrNameLst>
                                          <p:attrName>style.visibility</p:attrName>
                                        </p:attrNameLst>
                                      </p:cBhvr>
                                      <p:to>
                                        <p:strVal val="visible"/>
                                      </p:to>
                                    </p:set>
                                  </p:childTnLst>
                                </p:cTn>
                              </p:par>
                            </p:childTnLst>
                          </p:cTn>
                        </p:par>
                        <p:par>
                          <p:cTn id="7" fill="hold">
                            <p:stCondLst>
                              <p:cond delay="0"/>
                            </p:stCondLst>
                            <p:childTnLst>
                              <p:par>
                                <p:cTn id="8" nodeType="afterEffect" presetClass="entr" presetSubtype="0" presetID="1" grpId="2" fill="hold">
                                  <p:stCondLst>
                                    <p:cond delay="0"/>
                                  </p:stCondLst>
                                  <p:iterate type="el" backwards="0">
                                    <p:tmAbs val="0"/>
                                  </p:iterate>
                                  <p:childTnLst>
                                    <p:set>
                                      <p:cBhvr>
                                        <p:cTn id="9" fill="hold"/>
                                        <p:tgtEl>
                                          <p:spTgt spid="60"/>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nodeType="clickEffect" presetClass="entr" presetSubtype="0" presetID="1" grpId="3" fill="hold">
                                  <p:stCondLst>
                                    <p:cond delay="0"/>
                                  </p:stCondLst>
                                  <p:iterate type="el" backwards="0">
                                    <p:tmAbs val="0"/>
                                  </p:iterate>
                                  <p:childTnLst>
                                    <p:set>
                                      <p:cBhvr>
                                        <p:cTn id="13" fill="hold"/>
                                        <p:tgtEl>
                                          <p:spTgt spid="55"/>
                                        </p:tgtEl>
                                        <p:attrNameLst>
                                          <p:attrName>style.visibility</p:attrName>
                                        </p:attrNameLst>
                                      </p:cBhvr>
                                      <p:to>
                                        <p:strVal val="visible"/>
                                      </p:to>
                                    </p:set>
                                  </p:childTnLst>
                                </p:cTn>
                              </p:par>
                            </p:childTnLst>
                          </p:cTn>
                        </p:par>
                        <p:par>
                          <p:cTn id="14" fill="hold">
                            <p:stCondLst>
                              <p:cond delay="0"/>
                            </p:stCondLst>
                            <p:childTnLst>
                              <p:par>
                                <p:cTn id="15" nodeType="afterEffect" presetClass="entr" presetSubtype="0" presetID="1" grpId="4" fill="hold">
                                  <p:stCondLst>
                                    <p:cond delay="0"/>
                                  </p:stCondLst>
                                  <p:iterate type="el" backwards="0">
                                    <p:tmAbs val="0"/>
                                  </p:iterate>
                                  <p:childTnLst>
                                    <p:set>
                                      <p:cBhvr>
                                        <p:cTn id="16" fill="hold"/>
                                        <p:tgtEl>
                                          <p:spTgt spid="6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nodeType="clickEffect" presetClass="entr" presetSubtype="0" presetID="1" grpId="5" fill="hold">
                                  <p:stCondLst>
                                    <p:cond delay="0"/>
                                  </p:stCondLst>
                                  <p:iterate type="el" backwards="0">
                                    <p:tmAbs val="0"/>
                                  </p:iterate>
                                  <p:childTnLst>
                                    <p:set>
                                      <p:cBhvr>
                                        <p:cTn id="20" fill="hold"/>
                                        <p:tgtEl>
                                          <p:spTgt spid="5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nodeType="clickEffect" presetClass="entr" presetSubtype="0" presetID="1" grpId="6" fill="hold">
                                  <p:stCondLst>
                                    <p:cond delay="0"/>
                                  </p:stCondLst>
                                  <p:iterate type="el" backwards="0">
                                    <p:tmAbs val="0"/>
                                  </p:iterate>
                                  <p:childTnLst>
                                    <p:set>
                                      <p:cBhvr>
                                        <p:cTn id="24" fill="hold"/>
                                        <p:tgtEl>
                                          <p:spTgt spid="57"/>
                                        </p:tgtEl>
                                        <p:attrNameLst>
                                          <p:attrName>style.visibility</p:attrName>
                                        </p:attrNameLst>
                                      </p:cBhvr>
                                      <p:to>
                                        <p:strVal val="visible"/>
                                      </p:to>
                                    </p:set>
                                  </p:childTnLst>
                                </p:cTn>
                              </p:par>
                            </p:childTnLst>
                          </p:cTn>
                        </p:par>
                        <p:par>
                          <p:cTn id="25" fill="hold">
                            <p:stCondLst>
                              <p:cond delay="0"/>
                            </p:stCondLst>
                            <p:childTnLst>
                              <p:par>
                                <p:cTn id="26" nodeType="afterEffect" presetClass="entr" presetSubtype="0" presetID="1" grpId="7" fill="hold">
                                  <p:stCondLst>
                                    <p:cond delay="0"/>
                                  </p:stCondLst>
                                  <p:iterate type="el" backwards="0">
                                    <p:tmAbs val="0"/>
                                  </p:iterate>
                                  <p:childTnLst>
                                    <p:set>
                                      <p:cBhvr>
                                        <p:cTn id="27" fill="hold"/>
                                        <p:tgtEl>
                                          <p:spTgt spid="62"/>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nodeType="clickEffect" presetClass="entr" presetSubtype="0" presetID="1" grpId="8" fill="hold">
                                  <p:stCondLst>
                                    <p:cond delay="0"/>
                                  </p:stCondLst>
                                  <p:iterate type="el" backwards="0">
                                    <p:tmAbs val="0"/>
                                  </p:iterate>
                                  <p:childTnLst>
                                    <p:set>
                                      <p:cBhvr>
                                        <p:cTn id="31" fill="hold"/>
                                        <p:tgtEl>
                                          <p:spTgt spid="58"/>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nodeType="clickEffect" presetClass="entr" presetSubtype="0" presetID="1" grpId="9" fill="hold">
                                  <p:stCondLst>
                                    <p:cond delay="0"/>
                                  </p:stCondLst>
                                  <p:iterate type="el" backwards="0">
                                    <p:tmAbs val="0"/>
                                  </p:iterate>
                                  <p:childTnLst>
                                    <p:set>
                                      <p:cBhvr>
                                        <p:cTn id="35" fill="hold"/>
                                        <p:tgtEl>
                                          <p:spTgt spid="64"/>
                                        </p:tgtEl>
                                        <p:attrNameLst>
                                          <p:attrName>style.visibility</p:attrName>
                                        </p:attrNameLst>
                                      </p:cBhvr>
                                      <p:to>
                                        <p:strVal val="visible"/>
                                      </p:to>
                                    </p:set>
                                  </p:childTnLst>
                                </p:cTn>
                              </p:par>
                            </p:childTnLst>
                          </p:cTn>
                        </p:par>
                        <p:par>
                          <p:cTn id="36" fill="hold">
                            <p:stCondLst>
                              <p:cond delay="0"/>
                            </p:stCondLst>
                            <p:childTnLst>
                              <p:par>
                                <p:cTn id="37" nodeType="afterEffect" presetClass="entr" presetSubtype="0" presetID="1" grpId="10" fill="hold">
                                  <p:stCondLst>
                                    <p:cond delay="0"/>
                                  </p:stCondLst>
                                  <p:iterate type="el" backwards="0">
                                    <p:tmAbs val="0"/>
                                  </p:iterate>
                                  <p:childTnLst>
                                    <p:set>
                                      <p:cBhvr>
                                        <p:cTn id="38" fill="hold"/>
                                        <p:tgtEl>
                                          <p:spTgt spid="6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7" grpId="6"/>
      <p:bldP build="whole" bldLvl="1" animBg="1" rev="0" advAuto="0" spid="60" grpId="2"/>
      <p:bldP build="whole" bldLvl="1" animBg="1" rev="0" advAuto="0" spid="55" grpId="3"/>
      <p:bldP build="whole" bldLvl="1" animBg="1" rev="0" advAuto="0" spid="62" grpId="7"/>
      <p:bldP build="whole" bldLvl="1" animBg="1" rev="0" advAuto="0" spid="54" grpId="1"/>
      <p:bldP build="whole" bldLvl="1" animBg="1" rev="0" advAuto="0" spid="61" grpId="4"/>
      <p:bldP build="whole" bldLvl="1" animBg="1" rev="0" advAuto="0" spid="63" grpId="10"/>
      <p:bldP build="whole" bldLvl="1" animBg="1" rev="0" advAuto="0" spid="58" grpId="8"/>
      <p:bldP build="whole" bldLvl="1" animBg="1" rev="0" advAuto="0" spid="64" grpId="9"/>
      <p:bldP build="whole" bldLvl="1" animBg="1" rev="0" advAuto="0" spid="56" grpId="5"/>
    </p:bldLst>
  </p:timing>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8" name="Shape 68"/>
          <p:cNvSpPr/>
          <p:nvPr>
            <p:ph type="title"/>
          </p:nvPr>
        </p:nvSpPr>
        <p:spPr>
          <a:xfrm>
            <a:off x="457200" y="381000"/>
            <a:ext cx="8229600" cy="609600"/>
          </a:xfrm>
          <a:prstGeom prst="rect">
            <a:avLst/>
          </a:prstGeom>
        </p:spPr>
        <p:txBody>
          <a:bodyPr lIns="0" tIns="0" rIns="0" bIns="0">
            <a:normAutofit fontScale="100000" lnSpcReduction="0"/>
          </a:bodyPr>
          <a:lstStyle>
            <a:lvl1pPr defTabSz="630936">
              <a:defRPr sz="2484"/>
            </a:lvl1pPr>
          </a:lstStyle>
          <a:p>
            <a:pPr lvl="0">
              <a:defRPr sz="1800">
                <a:solidFill>
                  <a:srgbClr val="000000"/>
                </a:solidFill>
              </a:defRPr>
            </a:pPr>
            <a:r>
              <a:rPr sz="2484">
                <a:solidFill>
                  <a:srgbClr val="C1961C"/>
                </a:solidFill>
              </a:rPr>
              <a:t>Discussion Point #1: Benefits of Time Management</a:t>
            </a:r>
          </a:p>
        </p:txBody>
      </p:sp>
      <p:sp>
        <p:nvSpPr>
          <p:cNvPr id="69" name="Shape 69"/>
          <p:cNvSpPr/>
          <p:nvPr>
            <p:ph type="body" idx="1"/>
          </p:nvPr>
        </p:nvSpPr>
        <p:spPr>
          <a:xfrm>
            <a:off x="1828800" y="1524000"/>
            <a:ext cx="6858000" cy="4267200"/>
          </a:xfrm>
          <a:prstGeom prst="rect">
            <a:avLst/>
          </a:prstGeom>
        </p:spPr>
        <p:txBody>
          <a:bodyPr lIns="0" tIns="0" rIns="0" bIns="0">
            <a:normAutofit fontScale="100000" lnSpcReduction="0"/>
          </a:bodyPr>
          <a:lstStyle/>
          <a:p>
            <a:pPr lvl="0">
              <a:buSzTx/>
              <a:buNone/>
              <a:defRPr sz="1800">
                <a:solidFill>
                  <a:srgbClr val="000000"/>
                </a:solidFill>
              </a:defRPr>
            </a:pPr>
            <a:endParaRPr sz="3000">
              <a:solidFill>
                <a:srgbClr val="132F5A"/>
              </a:solidFill>
            </a:endParaRPr>
          </a:p>
          <a:p>
            <a:pPr lvl="1" marL="0" indent="457200">
              <a:spcBef>
                <a:spcPts val="600"/>
              </a:spcBef>
              <a:buSzTx/>
              <a:buNone/>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Describe how you could benefit from using time management.</a:t>
            </a:r>
          </a:p>
        </p:txBody>
      </p:sp>
      <p:pic>
        <p:nvPicPr>
          <p:cNvPr id="70" name="image13.png" descr="Pencil"/>
          <p:cNvPicPr/>
          <p:nvPr/>
        </p:nvPicPr>
        <p:blipFill>
          <a:blip r:embed="rId3">
            <a:extLst/>
          </a:blip>
          <a:stretch>
            <a:fillRect/>
          </a:stretch>
        </p:blipFill>
        <p:spPr>
          <a:xfrm>
            <a:off x="0" y="2895600"/>
            <a:ext cx="1619250" cy="2714625"/>
          </a:xfrm>
          <a:prstGeom prst="rect">
            <a:avLst/>
          </a:prstGeom>
          <a:ln w="12700">
            <a:miter lim="400000"/>
          </a:ln>
        </p:spPr>
      </p:pic>
    </p:spTree>
  </p:cSld>
  <p:clrMapOvr>
    <a:masterClrMapping/>
  </p:clrMapOvr>
  <p:transitio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4" name="Shape 74"/>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Time Management Plan</a:t>
            </a:r>
          </a:p>
        </p:txBody>
      </p:sp>
      <p:sp>
        <p:nvSpPr>
          <p:cNvPr id="75" name="Shape 75"/>
          <p:cNvSpPr/>
          <p:nvPr/>
        </p:nvSpPr>
        <p:spPr>
          <a:xfrm>
            <a:off x="457200" y="1143000"/>
            <a:ext cx="8229600" cy="160921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342900" indent="-342900">
              <a:spcBef>
                <a:spcPts val="600"/>
              </a:spcBef>
              <a:buClr>
                <a:srgbClr val="132F5A"/>
              </a:buClr>
              <a:buSzPct val="100000"/>
              <a:buFont typeface="Arial"/>
              <a:buChar char="•"/>
            </a:pPr>
            <a:endParaRPr sz="3000">
              <a:solidFill>
                <a:srgbClr val="132F5A"/>
              </a:solidFill>
              <a:latin typeface="12 pt. Helvetica* 85 Heavy   08472"/>
              <a:ea typeface="12 pt. Helvetica* 85 Heavy   08472"/>
              <a:cs typeface="12 pt. Helvetica* 85 Heavy   08472"/>
              <a:sym typeface="12 pt. Helvetica* 85 Heavy   08472"/>
            </a:endParaRPr>
          </a:p>
          <a:p>
            <a:pPr lvl="0"/>
            <a:r>
              <a:rPr sz="3000">
                <a:solidFill>
                  <a:srgbClr val="132F5A"/>
                </a:solidFill>
                <a:latin typeface="12 pt. Helvetica* 85 Heavy   08472"/>
                <a:ea typeface="12 pt. Helvetica* 85 Heavy   08472"/>
                <a:cs typeface="12 pt. Helvetica* 85 Heavy   08472"/>
                <a:sym typeface="12 pt. Helvetica* 85 Heavy   08472"/>
              </a:rPr>
              <a:t>A written guide of prioritized tasks to complete on a daily, weekly, and monthly basis that will achieve your written goals</a:t>
            </a:r>
          </a:p>
        </p:txBody>
      </p:sp>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sx="100000" sy="100000" kx="0" ky="0" algn="b" rotWithShape="0" blurRad="38100" dist="23000" dir="5400000">
            <a:srgbClr val="000000">
              <a:alpha val="35000"/>
            </a:srgbClr>
          </a:outerShdw>
        </a:effectLst>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F81BD"/>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sx="100000" sy="100000" kx="0" ky="0" algn="b" rotWithShape="0" blurRad="38100" dist="23000" dir="5400000">
            <a:srgbClr val="000000">
              <a:alpha val="35000"/>
            </a:srgbClr>
          </a:outerShdw>
        </a:effectLst>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F81BD"/>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Sensitivity xmlns="EC068496-1DB6-4D20-B837-B04B199985E5">Non-Sensitive Data</Sensitivity>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B97CAD3D49634BECB254722C354D7C37008FEABD6F9D4CF04C91B009375C867A56" ma:contentTypeVersion="3" ma:contentTypeDescription="Create a new document." ma:contentTypeScope="" ma:versionID="a766e3e382edcc5b931fc2d1e2d2326f">
  <xsd:schema xmlns:xsd="http://www.w3.org/2001/XMLSchema" xmlns:p="http://schemas.microsoft.com/office/2006/metadata/properties" xmlns:ns1="http://schemas.microsoft.com/sharepoint/v3" xmlns:ns2="EC068496-1DB6-4D20-B837-B04B199985E5" targetNamespace="http://schemas.microsoft.com/office/2006/metadata/properties" ma:root="true" ma:fieldsID="ce3bd1c53d1ed47b2cf110ed00a06db0" ns1:_="" ns2:_="">
    <xsd:import namespace="http://schemas.microsoft.com/sharepoint/v3"/>
    <xsd:import namespace="EC068496-1DB6-4D20-B837-B04B199985E5"/>
    <xsd:element name="properties">
      <xsd:complexType>
        <xsd:sequence>
          <xsd:element name="documentManagement">
            <xsd:complexType>
              <xsd:all>
                <xsd:element ref="ns2:Sensitivity"/>
                <xsd:element ref="ns1:Editor" minOccurs="0"/>
                <xsd:element ref="ns1:CheckoutUser" minOccurs="0"/>
                <xsd:element ref="ns1:Author"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Editor" ma:index="10" nillable="true" ma:displayName="Modified By"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heckoutUser" ma:index="11" nillable="true" ma:displayName="Checked Out To" ma:list="UserInfo" ma:internalName="CheckoutUse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 ma:index="12" nillable="true" ma:displayName="Created By"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dms="http://schemas.microsoft.com/office/2006/documentManagement/types" targetNamespace="EC068496-1DB6-4D20-B837-B04B199985E5" elementFormDefault="qualified">
    <xsd:import namespace="http://schemas.microsoft.com/office/2006/documentManagement/types"/>
    <xsd:element name="Sensitivity" ma:index="8" ma:displayName="Sensitivity"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xsd:simpleType>
        <xsd:restriction base="dms:Choice">
          <xsd:enumeration value="Sensitive Data"/>
          <xsd:enumeration value="Sensitive PII"/>
          <xsd:enumeration value="Non-Sensitive Data"/>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C5D604F-9BEC-4289-8291-874CB2664662}"/>
</file>

<file path=customXml/itemProps2.xml><?xml version="1.0" encoding="utf-8"?>
<ds:datastoreItem xmlns:ds="http://schemas.openxmlformats.org/officeDocument/2006/customXml" ds:itemID="{B9A77FDD-C60B-46B1-873C-4D2DB6725393}"/>
</file>

<file path=customXml/itemProps3.xml><?xml version="1.0" encoding="utf-8"?>
<ds:datastoreItem xmlns:ds="http://schemas.openxmlformats.org/officeDocument/2006/customXml" ds:itemID="{A0859A6E-5136-47CE-976B-B1A59CEEAF8C}"/>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0x0101B97CAD3D49634BECB254722C354D7C37008FEABD6F9D4CF04C91B009375C867A56</vt:lpwstr>
  </property>
  <property fmtid="{D5CDD505-2E9C-101B-9397-08002B2CF9AE}" pid="3" name="Order">
    <vt:r8>95900</vt:r8>
  </property>
</Properties>
</file>