
<file path=[Content_Types].xml><?xml version="1.0" encoding="utf-8"?>
<Types xmlns="http://schemas.openxmlformats.org/package/2006/content-types">
  <Default Extension="pdf" ContentType="application/pdf"/>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customXml/itemProps1.xml" ContentType="application/vnd.openxmlformats-officedocument.customXmlProperties+xml"/>
  <Default Extension="mov" ContentType="application/movie"/>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notesMasters/notesMaster1.xml" ContentType="application/vnd.openxmlformats-officedocument.presentationml.notesMaster+xml"/>
  <Override PartName="/ppt/slides/slide14.xml" ContentType="application/vnd.openxmlformats-officedocument.presentationml.slide+xml"/>
  <Override PartName="/ppt/notesSlides/notesSlide16.xml" ContentType="application/vnd.openxmlformats-officedocument.presentationml.notesSlide+xml"/>
  <Override PartName="/ppt/tableStyles.xml" ContentType="application/vnd.openxmlformats-officedocument.presentationml.tableStyles+xml"/>
  <Override PartName="/ppt/slides/slide10.xml" ContentType="application/vnd.openxmlformats-officedocument.presentationml.slide+xml"/>
  <Override PartName="/ppt/slides/slide12.xml" ContentType="application/vnd.openxmlformats-officedocument.presentationml.slide+xml"/>
  <Override PartName="/ppt/media/image9.jpeg" ContentType="image/jpeg"/>
  <Override PartName="/ppt/notesSlides/notesSlide14.xml" ContentType="application/vnd.openxmlformats-officedocument.presentationml.notesSlide+xml"/>
  <Override PartName="/docProps/custom.xml" ContentType="application/vnd.openxmlformats-officedocument.custom-properties+xml"/>
  <Override PartName="/ppt/commentAuthors.xml" ContentType="application/vnd.openxmlformats-officedocument.presentationml.commentAuthors+xml"/>
  <Override PartName="/ppt/media/image5.jpeg" ContentType="image/jpeg"/>
  <Override PartName="/ppt/media/image7.jpeg" ContentType="image/jpeg"/>
  <Override PartName="/ppt/notesSlides/notesSlide9.xml" ContentType="application/vnd.openxmlformats-officedocument.presentationml.notesSlide+xml"/>
  <Override PartName="/ppt/notesSlides/notesSlide12.xml" ContentType="application/vnd.openxmlformats-officedocument.presentationml.notesSlide+xml"/>
  <Default Extension="xlsx" ContentType="application/vnd.openxmlformats-officedocument.spreadsheetml.sheet"/>
  <Override PartName="/ppt/media/image1.jpeg" ContentType="image/jpeg"/>
  <Override PartName="/ppt/media/image3.jpeg" ContentType="image/jpeg"/>
  <Override PartName="/ppt/notesSlides/notesSlide7.xml" ContentType="application/vnd.openxmlformats-officedocument.presentationml.notesSlide+xml"/>
  <Override PartName="/ppt/notesSlides/notesSlide10.xml" ContentType="application/vnd.openxmlformats-officedocument.presentationml.notesSlide+xml"/>
  <Override PartName="/ppt/media/image10.jpeg" ContentType="image/jpeg"/>
  <Override PartName="/ppt/viewProps.xml" ContentType="application/vnd.openxmlformats-officedocument.presentationml.viewProps+xml"/>
  <Override PartName="/ppt/slides/slide7.xml" ContentType="application/vnd.openxmlformats-officedocument.presentationml.slide+xml"/>
  <Override PartName="/ppt/slides/slide9.xml" ContentType="application/vnd.openxmlformats-officedocument.presentationml.slide+xml"/>
  <Override PartName="/ppt/notesSlides/notesSlide5.xml" ContentType="application/vnd.openxmlformats-officedocument.presentationml.notesSlide+xml"/>
  <Default Extension="png" ContentType="image/png"/>
  <Default Extension="bmp" ContentType="image/bmp"/>
  <Override PartName="/ppt/slides/slide5.xml" ContentType="application/vnd.openxmlformats-officedocument.presentationml.slide+xml"/>
  <Override PartName="/ppt/slides/slide19.xml" ContentType="application/vnd.openxmlformats-officedocument.presentationml.slide+xml"/>
  <Override PartName="/ppt/notesSlides/notesSlide1.xml" ContentType="application/vnd.openxmlformats-officedocument.presentationml.notesSlide+xml"/>
  <Override PartName="/ppt/notesSlides/notesSlide3.xml" ContentType="application/vnd.openxmlformats-officedocument.presentationml.notesSlide+xml"/>
  <Override PartName="/customXml/itemProps2.xml" ContentType="application/vnd.openxmlformats-officedocument.customXmlProperties+xml"/>
  <Override PartName="/ppt/presProps.xml" ContentType="application/vnd.openxmlformats-officedocument.presentationml.presProps+xml"/>
  <Override PartName="/ppt/slides/slide3.xml" ContentType="application/vnd.openxmlformats-officedocument.presentationml.slide+xml"/>
  <Override PartName="/ppt/slides/slide17.xml" ContentType="application/vnd.openxmlformats-officedocument.presentationml.slide+xml"/>
  <Override PartName="/ppt/theme/theme2.xml" ContentType="application/vnd.openxmlformats-officedocument.theme+xml"/>
  <Default Extension="jpeg" ContentType="image/jpg"/>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docProps/app.xml" ContentType="application/vnd.openxmlformats-officedocument.extended-properties+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slides/slide11.xml" ContentType="application/vnd.openxmlformats-officedocument.presentationml.slide+xml"/>
  <Override PartName="/ppt/media/image8.jpeg" ContentType="image/jpeg"/>
  <Override PartName="/ppt/notesSlides/notesSlide13.xml" ContentType="application/vnd.openxmlformats-officedocument.presentationml.notesSlide+xml"/>
  <Default Extension="gif" ContentType="image/gif"/>
  <Default Extension="tif" ContentType="image/tif"/>
  <Default Extension="vml" ContentType="application/vnd.openxmlformats-officedocument.vmlDrawing"/>
  <Override PartName="/ppt/media/image4.jpeg" ContentType="image/jpeg"/>
  <Override PartName="/ppt/media/image6.jpeg" ContentType="image/jpeg"/>
  <Override PartName="/ppt/notesSlides/notesSlide8.xml" ContentType="application/vnd.openxmlformats-officedocument.presentationml.notesSlide+xml"/>
  <Override PartName="/ppt/notesSlides/notesSlide11.xml" ContentType="application/vnd.openxmlformats-officedocument.presentationml.notesSlide+xml"/>
  <Override PartName="/ppt/media/image2.jpeg" ContentType="image/jpeg"/>
  <Override PartName="/ppt/notesSlides/notesSlide6.xml" ContentType="application/vnd.openxmlformats-officedocument.presentationml.notesSlide+xml"/>
  <Override PartName="/ppt/media/image11.jpeg" ContentType="image/jpeg"/>
  <Override PartName="/docProps/core.xml" ContentType="application/vnd.openxmlformats-package.core-properties+xml"/>
  <Override PartName="/ppt/slides/slide8.xml" ContentType="application/vnd.openxmlformats-officedocument.presentationml.slide+xml"/>
  <Override PartName="/ppt/notesSlides/notesSlide4.xml" ContentType="application/vnd.openxmlformats-officedocument.presentationml.notesSlide+xml"/>
  <Override PartName="/ppt/slides/slide6.xml" ContentType="application/vnd.openxmlformats-officedocument.presentationml.slide+xml"/>
  <Override PartName="/customXml/itemProps3.xml" ContentType="application/vnd.openxmlformats-officedocument.customXmlProperties+xml"/>
  <Override PartName="/ppt/slideMasters/slideMaster1.xml" ContentType="application/vnd.openxmlformats-officedocument.presentationml.slideMaster+xml"/>
  <Default Extension="rels" ContentType="application/vnd.openxmlformats-package.relationships+xml"/>
  <Override PartName="/ppt/slides/slide2.xml" ContentType="application/vnd.openxmlformats-officedocument.presentationml.slide+xml"/>
  <Override PartName="/ppt/slides/slide16.xml" ContentType="application/vnd.openxmlformats-officedocument.presentationml.slide+xml"/>
</Types>
</file>

<file path=_rels/.rels><?xml version="1.0" encoding="UTF-8" standalone="yes"?>
<Relationships xmlns="http://schemas.openxmlformats.org/package/2006/relationships"><Relationship Id="rId3" Type="http://schemas.openxmlformats.org/officeDocument/2006/relationships/officeDocument" Target="ppt/presentation.xml"/><Relationship Id="rId2" Type="http://schemas.openxmlformats.org/officeDocument/2006/relationships/extended-properties" Target="docProps/app.xml"/><Relationship Id="rId1" Type="http://schemas.openxmlformats.org/package/2006/relationships/metadata/core-properties" Target="docProps/core.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Lst>
  <p:sldSz cx="9144000" cy="6858000"/>
  <p:notesSz cx="6858000" cy="9144000"/>
  <p:defaultTextStyle>
    <a:lvl1pPr>
      <a:defRPr>
        <a:latin typeface="Calibri"/>
        <a:ea typeface="Calibri"/>
        <a:cs typeface="Calibri"/>
        <a:sym typeface="Calibri"/>
      </a:defRPr>
    </a:lvl1pPr>
    <a:lvl2pPr indent="457200">
      <a:defRPr>
        <a:latin typeface="Calibri"/>
        <a:ea typeface="Calibri"/>
        <a:cs typeface="Calibri"/>
        <a:sym typeface="Calibri"/>
      </a:defRPr>
    </a:lvl2pPr>
    <a:lvl3pPr indent="914400">
      <a:defRPr>
        <a:latin typeface="Calibri"/>
        <a:ea typeface="Calibri"/>
        <a:cs typeface="Calibri"/>
        <a:sym typeface="Calibri"/>
      </a:defRPr>
    </a:lvl3pPr>
    <a:lvl4pPr indent="1371600">
      <a:defRPr>
        <a:latin typeface="Calibri"/>
        <a:ea typeface="Calibri"/>
        <a:cs typeface="Calibri"/>
        <a:sym typeface="Calibri"/>
      </a:defRPr>
    </a:lvl4pPr>
    <a:lvl5pPr indent="1828800">
      <a:defRPr>
        <a:latin typeface="Calibri"/>
        <a:ea typeface="Calibri"/>
        <a:cs typeface="Calibri"/>
        <a:sym typeface="Calibri"/>
      </a:defRPr>
    </a:lvl5pPr>
    <a:lvl6pPr indent="2286000">
      <a:defRPr>
        <a:latin typeface="Calibri"/>
        <a:ea typeface="Calibri"/>
        <a:cs typeface="Calibri"/>
        <a:sym typeface="Calibri"/>
      </a:defRPr>
    </a:lvl6pPr>
    <a:lvl7pPr indent="2743200">
      <a:defRPr>
        <a:latin typeface="Calibri"/>
        <a:ea typeface="Calibri"/>
        <a:cs typeface="Calibri"/>
        <a:sym typeface="Calibri"/>
      </a:defRPr>
    </a:lvl7pPr>
    <a:lvl8pPr indent="3200400">
      <a:defRPr>
        <a:latin typeface="Calibri"/>
        <a:ea typeface="Calibri"/>
        <a:cs typeface="Calibri"/>
        <a:sym typeface="Calibri"/>
      </a:defRPr>
    </a:lvl8pPr>
    <a:lvl9pPr indent="3657600">
      <a:defRPr>
        <a:latin typeface="Calibri"/>
        <a:ea typeface="Calibri"/>
        <a:cs typeface="Calibri"/>
        <a:sym typeface="Calibri"/>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FD7E7"/>
          </a:solidFill>
        </a:fill>
      </a:tcStyle>
    </a:wholeTbl>
    <a:band2H>
      <a:tcTxStyle b="def" i="def"/>
      <a:tcStyle>
        <a:tcBdr/>
        <a:fill>
          <a:solidFill>
            <a:srgbClr val="E8ECF4"/>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4F81BD"/>
          </a:solidFill>
        </a:fill>
      </a:tcStyle>
    </a:firstRow>
  </a:tblStyle>
  <a:tblStyle styleId="{C7B018BB-80A7-4F77-B60F-C8B233D01FF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EE7D0"/>
          </a:solidFill>
        </a:fill>
      </a:tcStyle>
    </a:wholeTbl>
    <a:band2H>
      <a:tcTxStyle b="def" i="def"/>
      <a:tcStyle>
        <a:tcBdr/>
        <a:fill>
          <a:solidFill>
            <a:srgbClr val="EFF3E9"/>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9BBB59"/>
          </a:solidFill>
        </a:fill>
      </a:tcStyle>
    </a:firstRow>
  </a:tblStyle>
  <a:tblStyle styleId="{EEE7283C-3CF3-47DC-8721-378D4A62B22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CDCCE"/>
          </a:solidFill>
        </a:fill>
      </a:tcStyle>
    </a:wholeTbl>
    <a:band2H>
      <a:tcTxStyle b="def" i="def"/>
      <a:tcStyle>
        <a:tcBdr/>
        <a:fill>
          <a:solidFill>
            <a:srgbClr val="FDEEE8"/>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79646"/>
          </a:solidFill>
        </a:fill>
      </a:tcStyle>
    </a:firstRow>
  </a:tblStyle>
  <a:tblStyle styleId="{CF821DB8-F4EB-4A41-A1BA-3FCAFE7338EE}" styleName="">
    <a:tblBg/>
    <a:wholeTbl>
      <a:tcTxStyle b="on" i="on">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n">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4F81BD"/>
          </a:solidFill>
        </a:fill>
      </a:tcStyle>
    </a:firstCol>
    <a:lastRow>
      <a:tcTxStyle b="on" i="on">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4F81BD"/>
          </a:solidFill>
        </a:fill>
      </a:tcStyle>
    </a:firstRow>
  </a:tblStyle>
  <a:tblStyle styleId="{33BA23B1-9221-436E-865A-0063620EA4FD}"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b="def" i="def"/>
      <a:tcStyle>
        <a:tcBdr/>
        <a:fill>
          <a:solidFill>
            <a:srgbClr val="E6E6E6"/>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b="def" i="def"/>
      <a:tcStyle>
        <a:tcBdr/>
        <a:fill>
          <a:solidFill>
            <a:srgbClr val="FFFFFF"/>
          </a:solidFill>
        </a:fill>
      </a:tcStyle>
    </a:band2H>
    <a:firstCo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commentAuthors" Target="commentAuthors.xml"/><Relationship Id="rId21" Type="http://schemas.openxmlformats.org/officeDocument/2006/relationships/slide" Target="slides/slide14.xml"/><Relationship Id="rId7" Type="http://schemas.openxmlformats.org/officeDocument/2006/relationships/notesMaster" Target="notesMasters/notesMaster1.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2" Type="http://schemas.openxmlformats.org/officeDocument/2006/relationships/viewProps" Target="viewProps.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customXml" Target="../customXml/item3.xml"/><Relationship Id="rId1" Type="http://schemas.openxmlformats.org/officeDocument/2006/relationships/presProps" Target="presProps.xml"/><Relationship Id="rId6" Type="http://schemas.openxmlformats.org/officeDocument/2006/relationships/theme" Target="theme/theme1.xml"/><Relationship Id="rId11" Type="http://schemas.openxmlformats.org/officeDocument/2006/relationships/slide" Target="slides/slide4.xml"/><Relationship Id="rId24" Type="http://schemas.openxmlformats.org/officeDocument/2006/relationships/slide" Target="slides/slide17.xml"/><Relationship Id="rId5" Type="http://schemas.openxmlformats.org/officeDocument/2006/relationships/slideMaster" Target="slideMasters/slideMaster1.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customXml" Target="../customXml/item2.xml"/><Relationship Id="rId10" Type="http://schemas.openxmlformats.org/officeDocument/2006/relationships/slide" Target="slides/slide3.xml"/><Relationship Id="rId19" Type="http://schemas.openxmlformats.org/officeDocument/2006/relationships/slide" Target="slides/slide12.xml"/><Relationship Id="rId4" Type="http://schemas.openxmlformats.org/officeDocument/2006/relationships/tableStyles" Target="tableStyles.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customXml" Target="../customXml/item1.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Shape 22"/>
          <p:cNvSpPr/>
          <p:nvPr>
            <p:ph type="sldImg"/>
          </p:nvPr>
        </p:nvSpPr>
        <p:spPr>
          <a:xfrm>
            <a:off x="1143000" y="685800"/>
            <a:ext cx="4572000" cy="3429000"/>
          </a:xfrm>
          <a:prstGeom prst="rect">
            <a:avLst/>
          </a:prstGeom>
        </p:spPr>
        <p:txBody>
          <a:bodyPr/>
          <a:lstStyle/>
          <a:p>
            <a:pPr lvl="0"/>
          </a:p>
        </p:txBody>
      </p:sp>
      <p:sp>
        <p:nvSpPr>
          <p:cNvPr id="23" name="Shape 23"/>
          <p:cNvSpPr/>
          <p:nvPr>
            <p:ph type="body" sz="quarter" idx="1"/>
          </p:nvPr>
        </p:nvSpPr>
        <p:spPr>
          <a:xfrm>
            <a:off x="914400" y="4343400"/>
            <a:ext cx="5029200" cy="4114800"/>
          </a:xfrm>
          <a:prstGeom prst="rect">
            <a:avLst/>
          </a:prstGeom>
        </p:spPr>
        <p:txBody>
          <a:bodyPr/>
          <a:lstStyle/>
          <a:p>
            <a:pPr lvl="0"/>
          </a:p>
        </p:txBody>
      </p:sp>
    </p:spTree>
  </p:cSld>
  <p:clrMap bg1="lt1" tx1="dk1" bg2="lt2" tx2="dk2" accent1="accent1" accent2="accent2" accent3="accent3" accent4="accent4" accent5="accent5" accent6="accent6" hlink="hlink" folHlink="folHlink"/>
  <p:notesStyle>
    <a:lvl1pPr defTabSz="457200">
      <a:lnSpc>
        <a:spcPct val="117999"/>
      </a:lnSpc>
      <a:defRPr sz="2200">
        <a:latin typeface="+mj-lt"/>
        <a:ea typeface="+mj-ea"/>
        <a:cs typeface="+mj-cs"/>
        <a:sym typeface="Helvetica Neue"/>
      </a:defRPr>
    </a:lvl1pPr>
    <a:lvl2pPr indent="228600" defTabSz="457200">
      <a:lnSpc>
        <a:spcPct val="117999"/>
      </a:lnSpc>
      <a:defRPr sz="2200">
        <a:latin typeface="+mj-lt"/>
        <a:ea typeface="+mj-ea"/>
        <a:cs typeface="+mj-cs"/>
        <a:sym typeface="Helvetica Neue"/>
      </a:defRPr>
    </a:lvl2pPr>
    <a:lvl3pPr indent="457200" defTabSz="457200">
      <a:lnSpc>
        <a:spcPct val="117999"/>
      </a:lnSpc>
      <a:defRPr sz="2200">
        <a:latin typeface="+mj-lt"/>
        <a:ea typeface="+mj-ea"/>
        <a:cs typeface="+mj-cs"/>
        <a:sym typeface="Helvetica Neue"/>
      </a:defRPr>
    </a:lvl3pPr>
    <a:lvl4pPr indent="685800" defTabSz="457200">
      <a:lnSpc>
        <a:spcPct val="117999"/>
      </a:lnSpc>
      <a:defRPr sz="2200">
        <a:latin typeface="+mj-lt"/>
        <a:ea typeface="+mj-ea"/>
        <a:cs typeface="+mj-cs"/>
        <a:sym typeface="Helvetica Neue"/>
      </a:defRPr>
    </a:lvl4pPr>
    <a:lvl5pPr indent="914400" defTabSz="457200">
      <a:lnSpc>
        <a:spcPct val="117999"/>
      </a:lnSpc>
      <a:defRPr sz="2200">
        <a:latin typeface="+mj-lt"/>
        <a:ea typeface="+mj-ea"/>
        <a:cs typeface="+mj-cs"/>
        <a:sym typeface="Helvetica Neue"/>
      </a:defRPr>
    </a:lvl5pPr>
    <a:lvl6pPr indent="1143000" defTabSz="457200">
      <a:lnSpc>
        <a:spcPct val="117999"/>
      </a:lnSpc>
      <a:defRPr sz="2200">
        <a:latin typeface="+mj-lt"/>
        <a:ea typeface="+mj-ea"/>
        <a:cs typeface="+mj-cs"/>
        <a:sym typeface="Helvetica Neue"/>
      </a:defRPr>
    </a:lvl6pPr>
    <a:lvl7pPr indent="1371600" defTabSz="457200">
      <a:lnSpc>
        <a:spcPct val="117999"/>
      </a:lnSpc>
      <a:defRPr sz="2200">
        <a:latin typeface="+mj-lt"/>
        <a:ea typeface="+mj-ea"/>
        <a:cs typeface="+mj-cs"/>
        <a:sym typeface="Helvetica Neue"/>
      </a:defRPr>
    </a:lvl7pPr>
    <a:lvl8pPr indent="1600200" defTabSz="457200">
      <a:lnSpc>
        <a:spcPct val="117999"/>
      </a:lnSpc>
      <a:defRPr sz="2200">
        <a:latin typeface="+mj-lt"/>
        <a:ea typeface="+mj-ea"/>
        <a:cs typeface="+mj-cs"/>
        <a:sym typeface="Helvetica Neue"/>
      </a:defRPr>
    </a:lvl8pPr>
    <a:lvl9pPr indent="1828800" defTabSz="457200">
      <a:lnSpc>
        <a:spcPct val="117999"/>
      </a:lnSpc>
      <a:defRPr sz="2200">
        <a:latin typeface="+mj-lt"/>
        <a:ea typeface="+mj-ea"/>
        <a:cs typeface="+mj-cs"/>
        <a:sym typeface="Helvetica Neue"/>
      </a:defRPr>
    </a:lvl9pPr>
  </p:notesStyle>
</p:notesMaster>
</file>

<file path=ppt/notesSlides/_rels/notesSlide1.xml.rels><?xml version="1.0" encoding="UTF-8" standalone="yes"?><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Relationships>

</file>

<file path=ppt/notesSlides/_rels/notesSlide10.xml.rels><?xml version="1.0" encoding="UTF-8" standalone="yes"?><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Relationships>

</file>

<file path=ppt/notesSlides/_rels/notesSlide11.xml.rels><?xml version="1.0" encoding="UTF-8" standalone="yes"?><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Relationships>

</file>

<file path=ppt/notesSlides/_rels/notesSlide12.xml.rels><?xml version="1.0" encoding="UTF-8" standalone="yes"?><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Relationships>

</file>

<file path=ppt/notesSlides/_rels/notesSlide13.xml.rels><?xml version="1.0" encoding="UTF-8" standalone="yes"?><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Relationships>

</file>

<file path=ppt/notesSlides/_rels/notesSlide14.xml.rels><?xml version="1.0" encoding="UTF-8" standalone="yes"?><Relationships xmlns="http://schemas.openxmlformats.org/package/2006/relationships"><Relationship Id="rId1" Type="http://schemas.openxmlformats.org/officeDocument/2006/relationships/slide" Target="../slides/slide16.xml"/><Relationship Id="rId2" Type="http://schemas.openxmlformats.org/officeDocument/2006/relationships/notesMaster" Target="../notesMasters/notesMaster1.xml"/></Relationships>

</file>

<file path=ppt/notesSlides/_rels/notesSlide15.xml.rels><?xml version="1.0" encoding="UTF-8" standalone="yes"?><Relationships xmlns="http://schemas.openxmlformats.org/package/2006/relationships"><Relationship Id="rId1" Type="http://schemas.openxmlformats.org/officeDocument/2006/relationships/slide" Target="../slides/slide17.xml"/><Relationship Id="rId2" Type="http://schemas.openxmlformats.org/officeDocument/2006/relationships/notesMaster" Target="../notesMasters/notesMaster1.xml"/><Relationship Id="rId3" Type="http://schemas.openxmlformats.org/officeDocument/2006/relationships/hyperlink" Target="http://www.irsvideos.gov/virtualworkshop/" TargetMode="External"/></Relationships>

</file>

<file path=ppt/notesSlides/_rels/notesSlide16.xml.rels><?xml version="1.0" encoding="UTF-8" standalone="yes"?><Relationships xmlns="http://schemas.openxmlformats.org/package/2006/relationships"><Relationship Id="rId1" Type="http://schemas.openxmlformats.org/officeDocument/2006/relationships/slide" Target="../slides/slide19.xml"/><Relationship Id="rId2" Type="http://schemas.openxmlformats.org/officeDocument/2006/relationships/notesMaster" Target="../notesMasters/notesMaster1.xml"/><Relationship Id="rId3" Type="http://schemas.openxmlformats.org/officeDocument/2006/relationships/hyperlink" Target="http://www.irsvideos.gov/virtualworkshop/" TargetMode="External"/></Relationships>

</file>

<file path=ppt/notesSlides/_rels/notesSlide2.xml.rels><?xml version="1.0" encoding="UTF-8" standalone="yes"?><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Relationships>

</file>

<file path=ppt/notesSlides/_rels/notesSlide3.xml.rels><?xml version="1.0" encoding="UTF-8" standalone="yes"?><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Relationships>

</file>

<file path=ppt/notesSlides/_rels/notesSlide4.xml.rels><?xml version="1.0" encoding="UTF-8" standalone="yes"?><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Relationships>

</file>

<file path=ppt/notesSlides/_rels/notesSlide5.xml.rels><?xml version="1.0" encoding="UTF-8" standalone="yes"?><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Relationships>

</file>

<file path=ppt/notesSlides/_rels/notesSlide6.xml.rels><?xml version="1.0" encoding="UTF-8" standalone="yes"?><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Relationship Id="rId3" Type="http://schemas.openxmlformats.org/officeDocument/2006/relationships/hyperlink" Target="http://www.irs.gov/" TargetMode="External"/></Relationships>

</file>

<file path=ppt/notesSlides/_rels/notesSlide7.xml.rels><?xml version="1.0" encoding="UTF-8" standalone="yes"?><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Relationships>

</file>

<file path=ppt/notesSlides/_rels/notesSlide8.xml.rels><?xml version="1.0" encoding="UTF-8" standalone="yes"?><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Relationships>

</file>

<file path=ppt/notesSlides/_rels/notesSlide9.xml.rels><?xml version="1.0" encoding="UTF-8" standalone="yes"?><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4" name="Shape 34"/>
          <p:cNvSpPr/>
          <p:nvPr>
            <p:ph type="sldImg"/>
          </p:nvPr>
        </p:nvSpPr>
        <p:spPr>
          <a:prstGeom prst="rect">
            <a:avLst/>
          </a:prstGeom>
        </p:spPr>
        <p:txBody>
          <a:bodyPr/>
          <a:lstStyle/>
          <a:p>
            <a:pPr lvl="0"/>
          </a:p>
        </p:txBody>
      </p:sp>
      <p:sp>
        <p:nvSpPr>
          <p:cNvPr id="35" name="Shape 35"/>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Welcome to the Tax Planning and Reporting for a Small Business module. By taking this training, you are taking an important step to building a better business.</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0" name="Shape 90"/>
          <p:cNvSpPr/>
          <p:nvPr>
            <p:ph type="sldImg"/>
          </p:nvPr>
        </p:nvSpPr>
        <p:spPr>
          <a:prstGeom prst="rect">
            <a:avLst/>
          </a:prstGeom>
        </p:spPr>
        <p:txBody>
          <a:bodyPr/>
          <a:lstStyle/>
          <a:p>
            <a:pPr lvl="0"/>
          </a:p>
        </p:txBody>
      </p:sp>
      <p:sp>
        <p:nvSpPr>
          <p:cNvPr id="91" name="Shape 91"/>
          <p:cNvSpPr/>
          <p:nvPr>
            <p:ph type="body" sz="quarter" idx="1"/>
          </p:nvPr>
        </p:nvSpPr>
        <p:spPr>
          <a:prstGeom prst="rect">
            <a:avLst/>
          </a:prstGeom>
        </p:spPr>
        <p:txBody>
          <a:bodyPr/>
          <a:lstStyle>
            <a:lvl1pPr defTabSz="914400">
              <a:lnSpc>
                <a:spcPct val="100000"/>
              </a:lnSpc>
              <a:spcBef>
                <a:spcPts val="400"/>
              </a:spcBef>
              <a:defRPr sz="1200">
                <a:latin typeface="Calibri"/>
                <a:ea typeface="Calibri"/>
                <a:cs typeface="Calibri"/>
                <a:sym typeface="Calibri"/>
              </a:defRPr>
            </a:lvl1pPr>
          </a:lstStyle>
          <a:p>
            <a:pPr lvl="0">
              <a:defRPr sz="1800"/>
            </a:pPr>
            <a:r>
              <a:rPr sz="1200"/>
              <a:t>Taxes are generally due monthly or quarterly. Some new business owners make the mistake of spending tax money on business operations. When taxes come due, these owners are short of funds. You need to have money banked when it is time to pay taxes, or you could face significant penalties.  You will need to create a plan to set aside money to pay taxes.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6" name="Shape 96"/>
          <p:cNvSpPr/>
          <p:nvPr>
            <p:ph type="sldImg"/>
          </p:nvPr>
        </p:nvSpPr>
        <p:spPr>
          <a:prstGeom prst="rect">
            <a:avLst/>
          </a:prstGeom>
        </p:spPr>
        <p:txBody>
          <a:bodyPr/>
          <a:lstStyle/>
          <a:p>
            <a:pPr lvl="0"/>
          </a:p>
        </p:txBody>
      </p:sp>
      <p:sp>
        <p:nvSpPr>
          <p:cNvPr id="97" name="Shape 97"/>
          <p:cNvSpPr/>
          <p:nvPr>
            <p:ph type="body" sz="quarter" idx="1"/>
          </p:nvPr>
        </p:nvSpPr>
        <p:spPr>
          <a:prstGeom prst="rect">
            <a:avLst/>
          </a:prstGeom>
        </p:spPr>
        <p:txBody>
          <a:bodyPr/>
          <a:lstStyle/>
          <a:p>
            <a:pPr lvl="0" defTabSz="914400">
              <a:lnSpc>
                <a:spcPct val="80000"/>
              </a:lnSpc>
              <a:spcBef>
                <a:spcPts val="300"/>
              </a:spcBef>
              <a:defRPr sz="1800"/>
            </a:pPr>
            <a:r>
              <a:rPr sz="900">
                <a:latin typeface="Calibri"/>
                <a:ea typeface="Calibri"/>
                <a:cs typeface="Calibri"/>
                <a:sym typeface="Calibri"/>
              </a:rPr>
              <a:t>First, as mentioned earlier, find out what taxes you will owe, when they are due and estimate how much. There are several types of taxes you could be responsible for – including income, sales, and employer taxes– and each are filed with different agencies at different times.</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 </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For income taxes, you need to set aside a percent of your net profit to pay quarterly tax estimates.</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 </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If you are a retailer, you need to set aside the sales tax you collect on each sale so you can pay it to the state sales tax agency.</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 </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For employer and employment taxes you need to set aside your portion of social security taxes and the taxes you have withheld from your employees’ paychecks.</a:t>
            </a:r>
            <a:endParaRPr sz="900">
              <a:latin typeface="Calibri"/>
              <a:ea typeface="Calibri"/>
              <a:cs typeface="Calibri"/>
              <a:sym typeface="Calibri"/>
            </a:endParaRPr>
          </a:p>
          <a:p>
            <a:pPr lvl="0" defTabSz="914400">
              <a:lnSpc>
                <a:spcPct val="80000"/>
              </a:lnSpc>
              <a:spcBef>
                <a:spcPts val="300"/>
              </a:spcBef>
              <a:defRPr sz="1800"/>
            </a:pPr>
            <a:r>
              <a:rPr sz="900">
                <a:latin typeface="Calibri"/>
                <a:ea typeface="Calibri"/>
                <a:cs typeface="Calibri"/>
                <a:sym typeface="Calibri"/>
              </a:rPr>
              <a:t>You can use separate bank accounts to set aside tax funds. Or you can use your business accounting software to keep track of the funds so you know how much is available for operations and what is “off limits” because it is the reserve you need to pay your taxes.</a:t>
            </a:r>
            <a:endParaRPr sz="900">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1" name="Shape 101"/>
          <p:cNvSpPr/>
          <p:nvPr>
            <p:ph type="sldImg"/>
          </p:nvPr>
        </p:nvSpPr>
        <p:spPr>
          <a:prstGeom prst="rect">
            <a:avLst/>
          </a:prstGeom>
        </p:spPr>
        <p:txBody>
          <a:bodyPr/>
          <a:lstStyle/>
          <a:p>
            <a:pPr lvl="0"/>
          </a:p>
        </p:txBody>
      </p:sp>
      <p:sp>
        <p:nvSpPr>
          <p:cNvPr id="102" name="Shape 102"/>
          <p:cNvSpPr/>
          <p:nvPr>
            <p:ph type="body" sz="quarter" idx="1"/>
          </p:nvPr>
        </p:nvSpPr>
        <p:spPr>
          <a:prstGeom prst="rect">
            <a:avLst/>
          </a:prstGeom>
        </p:spPr>
        <p:txBody>
          <a:bodyPr/>
          <a:lstStyle/>
          <a:p>
            <a:pPr lvl="0" defTabSz="914400">
              <a:lnSpc>
                <a:spcPct val="80000"/>
              </a:lnSpc>
              <a:spcBef>
                <a:spcPts val="300"/>
              </a:spcBef>
              <a:defRPr sz="1800"/>
            </a:pPr>
            <a:r>
              <a:rPr sz="1000">
                <a:latin typeface="Calibri"/>
                <a:ea typeface="Calibri"/>
                <a:cs typeface="Calibri"/>
                <a:sym typeface="Calibri"/>
              </a:rPr>
              <a:t>To reduce taxable profits, you can deduct many business expenses—such as rent, utilities, inventory, advertising, website development, to name a few.  To be deductible, a business expense must be both ordinary and necessary. An ordinary expense is one that is common and accepted in your field of business, trade, or profession. A necessary expense is one that is helpful and appropriate for your business, trade, or profession. An expense does not have to be indispensable to be considered necessary. </a:t>
            </a:r>
            <a:endParaRPr sz="1000">
              <a:latin typeface="Calibri"/>
              <a:ea typeface="Calibri"/>
              <a:cs typeface="Calibri"/>
              <a:sym typeface="Calibri"/>
            </a:endParaRPr>
          </a:p>
          <a:p>
            <a:pPr lvl="0" defTabSz="914400">
              <a:lnSpc>
                <a:spcPct val="80000"/>
              </a:lnSpc>
              <a:spcBef>
                <a:spcPts val="300"/>
              </a:spcBef>
              <a:defRPr sz="1800"/>
            </a:pPr>
            <a:r>
              <a:rPr sz="1000">
                <a:latin typeface="Calibri"/>
                <a:ea typeface="Calibri"/>
                <a:cs typeface="Calibri"/>
                <a:sym typeface="Calibri"/>
              </a:rPr>
              <a:t> </a:t>
            </a:r>
            <a:endParaRPr sz="1000">
              <a:latin typeface="Calibri"/>
              <a:ea typeface="Calibri"/>
              <a:cs typeface="Calibri"/>
              <a:sym typeface="Calibri"/>
            </a:endParaRPr>
          </a:p>
          <a:p>
            <a:pPr lvl="0" defTabSz="914400">
              <a:lnSpc>
                <a:spcPct val="80000"/>
              </a:lnSpc>
              <a:spcBef>
                <a:spcPts val="300"/>
              </a:spcBef>
              <a:defRPr sz="1800"/>
            </a:pPr>
            <a:r>
              <a:rPr sz="1000">
                <a:latin typeface="Calibri"/>
                <a:ea typeface="Calibri"/>
                <a:cs typeface="Calibri"/>
                <a:sym typeface="Calibri"/>
              </a:rPr>
              <a:t>Check with the IRS website or an accountant to learn what you can and cannot deduct from your sales to determine taxable net profit.</a:t>
            </a:r>
            <a:endParaRPr sz="1000">
              <a:latin typeface="Calibri"/>
              <a:ea typeface="Calibri"/>
              <a:cs typeface="Calibri"/>
              <a:sym typeface="Calibri"/>
            </a:endParaRPr>
          </a:p>
          <a:p>
            <a:pPr lvl="0" defTabSz="914400">
              <a:lnSpc>
                <a:spcPct val="80000"/>
              </a:lnSpc>
              <a:spcBef>
                <a:spcPts val="300"/>
              </a:spcBef>
              <a:defRPr sz="1800"/>
            </a:pPr>
            <a:r>
              <a:rPr sz="1000">
                <a:latin typeface="Calibri"/>
                <a:ea typeface="Calibri"/>
                <a:cs typeface="Calibri"/>
                <a:sym typeface="Calibri"/>
              </a:rPr>
              <a:t> </a:t>
            </a:r>
            <a:endParaRPr sz="1000">
              <a:latin typeface="Calibri"/>
              <a:ea typeface="Calibri"/>
              <a:cs typeface="Calibri"/>
              <a:sym typeface="Calibri"/>
            </a:endParaRPr>
          </a:p>
          <a:p>
            <a:pPr lvl="0" defTabSz="914400">
              <a:lnSpc>
                <a:spcPct val="80000"/>
              </a:lnSpc>
              <a:spcBef>
                <a:spcPts val="300"/>
              </a:spcBef>
              <a:defRPr sz="1800"/>
            </a:pPr>
            <a:r>
              <a:rPr sz="1000">
                <a:latin typeface="Calibri"/>
                <a:ea typeface="Calibri"/>
                <a:cs typeface="Calibri"/>
                <a:sym typeface="Calibri"/>
              </a:rPr>
              <a:t>You should have a good bookkeeping system that tracks all income and expenses. Your bookkeeping system should consist of tools to document the business’s sales and expenses.   You can use a business accounting software program to help you track and organize income and expenses. .</a:t>
            </a:r>
            <a:endParaRPr sz="1000">
              <a:latin typeface="Calibri"/>
              <a:ea typeface="Calibri"/>
              <a:cs typeface="Calibri"/>
              <a:sym typeface="Calibri"/>
            </a:endParaRPr>
          </a:p>
          <a:p>
            <a:pPr lvl="0" defTabSz="914400">
              <a:lnSpc>
                <a:spcPct val="80000"/>
              </a:lnSpc>
              <a:spcBef>
                <a:spcPts val="300"/>
              </a:spcBef>
              <a:defRPr sz="1800"/>
            </a:pPr>
            <a:r>
              <a:rPr sz="1000">
                <a:latin typeface="Calibri"/>
                <a:ea typeface="Calibri"/>
                <a:cs typeface="Calibri"/>
                <a:sym typeface="Calibri"/>
              </a:rPr>
              <a:t> </a:t>
            </a:r>
            <a:endParaRPr sz="1000">
              <a:latin typeface="Calibri"/>
              <a:ea typeface="Calibri"/>
              <a:cs typeface="Calibri"/>
              <a:sym typeface="Calibri"/>
            </a:endParaRPr>
          </a:p>
          <a:p>
            <a:pPr lvl="0" defTabSz="914400">
              <a:lnSpc>
                <a:spcPct val="80000"/>
              </a:lnSpc>
              <a:spcBef>
                <a:spcPts val="300"/>
              </a:spcBef>
              <a:defRPr sz="1800"/>
            </a:pPr>
            <a:r>
              <a:rPr sz="1000">
                <a:latin typeface="Calibri"/>
                <a:ea typeface="Calibri"/>
                <a:cs typeface="Calibri"/>
                <a:sym typeface="Calibri"/>
              </a:rPr>
              <a:t>There are two basic accounting methods-- cash and accrual—that affect the calculation of net profit. These methods differ only in the timing of when transactions, including sales and purchases, are processed by your software program. The cash method is the more commonly used method for small business. Under the cash method, income is not counted until cash (or a check) is actually received, and expenses are not counted until they are actually paid. In the accrual method, income is counted when the sale occurs, and expenses are counted when you receive the goods or services. You don't have to wait until you see the money, or actually pay money out of your checking account, to record a transaction.</a:t>
            </a:r>
            <a:endParaRPr sz="1000">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7" name="Shape 107"/>
          <p:cNvSpPr/>
          <p:nvPr>
            <p:ph type="sldImg"/>
          </p:nvPr>
        </p:nvSpPr>
        <p:spPr>
          <a:prstGeom prst="rect">
            <a:avLst/>
          </a:prstGeom>
        </p:spPr>
        <p:txBody>
          <a:bodyPr/>
          <a:lstStyle/>
          <a:p>
            <a:pPr lvl="0"/>
          </a:p>
        </p:txBody>
      </p:sp>
      <p:sp>
        <p:nvSpPr>
          <p:cNvPr id="108" name="Shape 108"/>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You can get help from the Internal Revenue website, the Small Business Administration website or a tax advisor such as an accountant or enrolled agent.  You don’t have to have an accountant to manage your finances or pay your taxes. Many people do it themselves.</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The IRS provides complete information in its publications for you to learn how to manage business taxes yourself. You can fill in forms by hand or you can purchase tax software programs where you import your business bookkeeping software data.</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It is important, however, to know what services a qualified accountant provides. You need to assess your skills and time availability to learn how to file your taxes. You should also consider whether it supports your business management and growth to spend your time on tax management and filing.</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Some small businesses make due with a bookkeeper - someone to perform the task of recording financial information, creating financial statements and filing taxes.</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2" name="Shape 112"/>
          <p:cNvSpPr/>
          <p:nvPr>
            <p:ph type="sldImg"/>
          </p:nvPr>
        </p:nvSpPr>
        <p:spPr>
          <a:prstGeom prst="rect">
            <a:avLst/>
          </a:prstGeom>
        </p:spPr>
        <p:txBody>
          <a:bodyPr/>
          <a:lstStyle/>
          <a:p>
            <a:pPr lvl="0"/>
          </a:p>
        </p:txBody>
      </p:sp>
      <p:sp>
        <p:nvSpPr>
          <p:cNvPr id="113" name="Shape 113"/>
          <p:cNvSpPr/>
          <p:nvPr>
            <p:ph type="body" sz="quarter" idx="1"/>
          </p:nvPr>
        </p:nvSpPr>
        <p:spPr>
          <a:prstGeom prst="rect">
            <a:avLst/>
          </a:prstGeom>
        </p:spPr>
        <p:txBody>
          <a:bodyPr/>
          <a:lstStyle/>
          <a:p>
            <a:pPr lvl="0" defTabSz="914400">
              <a:lnSpc>
                <a:spcPct val="80000"/>
              </a:lnSpc>
              <a:spcBef>
                <a:spcPts val="300"/>
              </a:spcBef>
              <a:defRPr sz="1800"/>
            </a:pPr>
            <a:r>
              <a:rPr sz="1000">
                <a:latin typeface="Calibri"/>
                <a:ea typeface="Calibri"/>
                <a:cs typeface="Calibri"/>
                <a:sym typeface="Calibri"/>
              </a:rPr>
              <a:t>Good small business accountants do much more than record transactions and prepare reports. Accountants actively analyze and interpret information to help you run your business. Accountants will make qualified referrals. An accountant is often a good advisor for a new idea, for change or expansion. However, not all accountants have small business management expertise. Look for an accountant with a good track record with business clients. Ask successful local business owners who they use.</a:t>
            </a:r>
            <a:endParaRPr sz="1000">
              <a:latin typeface="Calibri"/>
              <a:ea typeface="Calibri"/>
              <a:cs typeface="Calibri"/>
              <a:sym typeface="Calibri"/>
            </a:endParaRPr>
          </a:p>
          <a:p>
            <a:pPr lvl="0" defTabSz="914400">
              <a:lnSpc>
                <a:spcPct val="80000"/>
              </a:lnSpc>
              <a:spcBef>
                <a:spcPts val="300"/>
              </a:spcBef>
              <a:defRPr sz="1800"/>
            </a:pPr>
            <a:r>
              <a:rPr sz="1000">
                <a:latin typeface="Calibri"/>
                <a:ea typeface="Calibri"/>
                <a:cs typeface="Calibri"/>
                <a:sym typeface="Calibri"/>
              </a:rPr>
              <a:t> </a:t>
            </a:r>
            <a:endParaRPr sz="1000">
              <a:latin typeface="Calibri"/>
              <a:ea typeface="Calibri"/>
              <a:cs typeface="Calibri"/>
              <a:sym typeface="Calibri"/>
            </a:endParaRPr>
          </a:p>
          <a:p>
            <a:pPr lvl="0" defTabSz="914400">
              <a:lnSpc>
                <a:spcPct val="80000"/>
              </a:lnSpc>
              <a:spcBef>
                <a:spcPts val="300"/>
              </a:spcBef>
              <a:defRPr sz="1800"/>
            </a:pPr>
            <a:r>
              <a:rPr sz="1000">
                <a:latin typeface="Calibri"/>
                <a:ea typeface="Calibri"/>
                <a:cs typeface="Calibri"/>
                <a:sym typeface="Calibri"/>
              </a:rPr>
              <a:t>Business Accountant Services</a:t>
            </a:r>
            <a:endParaRPr sz="1000">
              <a:latin typeface="Calibri"/>
              <a:ea typeface="Calibri"/>
              <a:cs typeface="Calibri"/>
              <a:sym typeface="Calibri"/>
            </a:endParaRPr>
          </a:p>
          <a:p>
            <a:pPr lvl="0" defTabSz="914400">
              <a:lnSpc>
                <a:spcPct val="80000"/>
              </a:lnSpc>
              <a:spcBef>
                <a:spcPts val="300"/>
              </a:spcBef>
              <a:defRPr sz="1800"/>
            </a:pPr>
            <a:r>
              <a:rPr sz="1000">
                <a:latin typeface="Calibri"/>
                <a:ea typeface="Calibri"/>
                <a:cs typeface="Calibri"/>
                <a:sym typeface="Calibri"/>
              </a:rPr>
              <a:t>In addition to tax preparation, qualified small business accountants are able to provide other business services. Here are five services that a business accountant may provide.</a:t>
            </a:r>
            <a:endParaRPr sz="1000">
              <a:latin typeface="Calibri"/>
              <a:ea typeface="Calibri"/>
              <a:cs typeface="Calibri"/>
              <a:sym typeface="Calibri"/>
            </a:endParaRPr>
          </a:p>
          <a:p>
            <a:pPr lvl="0" defTabSz="914400">
              <a:lnSpc>
                <a:spcPct val="80000"/>
              </a:lnSpc>
              <a:spcBef>
                <a:spcPts val="300"/>
              </a:spcBef>
              <a:defRPr sz="1800"/>
            </a:pPr>
            <a:r>
              <a:rPr sz="1000">
                <a:latin typeface="Calibri"/>
                <a:ea typeface="Calibri"/>
                <a:cs typeface="Calibri"/>
                <a:sym typeface="Calibri"/>
              </a:rPr>
              <a:t> </a:t>
            </a:r>
            <a:endParaRPr sz="1000">
              <a:latin typeface="Calibri"/>
              <a:ea typeface="Calibri"/>
              <a:cs typeface="Calibri"/>
              <a:sym typeface="Calibri"/>
            </a:endParaRPr>
          </a:p>
          <a:p>
            <a:pPr lvl="0" defTabSz="914400">
              <a:lnSpc>
                <a:spcPct val="80000"/>
              </a:lnSpc>
              <a:spcBef>
                <a:spcPts val="300"/>
              </a:spcBef>
              <a:defRPr sz="1800"/>
            </a:pPr>
            <a:r>
              <a:rPr sz="1000">
                <a:latin typeface="Calibri"/>
                <a:ea typeface="Calibri"/>
                <a:cs typeface="Calibri"/>
                <a:sym typeface="Calibri"/>
              </a:rPr>
              <a:t>Business Consulting</a:t>
            </a:r>
            <a:endParaRPr sz="1000">
              <a:latin typeface="Calibri"/>
              <a:ea typeface="Calibri"/>
              <a:cs typeface="Calibri"/>
              <a:sym typeface="Calibri"/>
            </a:endParaRPr>
          </a:p>
          <a:p>
            <a:pPr lvl="0" defTabSz="914400">
              <a:lnSpc>
                <a:spcPct val="80000"/>
              </a:lnSpc>
              <a:spcBef>
                <a:spcPts val="300"/>
              </a:spcBef>
              <a:defRPr sz="1800"/>
            </a:pPr>
            <a:r>
              <a:rPr sz="1000">
                <a:latin typeface="Calibri"/>
                <a:ea typeface="Calibri"/>
                <a:cs typeface="Calibri"/>
                <a:sym typeface="Calibri"/>
              </a:rPr>
              <a:t>Some accountants have many years of experience working with business owners, providing insight, examples, and information to help grow a business.</a:t>
            </a:r>
            <a:endParaRPr sz="1000">
              <a:latin typeface="Calibri"/>
              <a:ea typeface="Calibri"/>
              <a:cs typeface="Calibri"/>
              <a:sym typeface="Calibri"/>
            </a:endParaRPr>
          </a:p>
          <a:p>
            <a:pPr lvl="0" defTabSz="914400">
              <a:lnSpc>
                <a:spcPct val="80000"/>
              </a:lnSpc>
              <a:spcBef>
                <a:spcPts val="300"/>
              </a:spcBef>
              <a:defRPr sz="1800"/>
            </a:pPr>
            <a:r>
              <a:rPr sz="1000">
                <a:latin typeface="Calibri"/>
                <a:ea typeface="Calibri"/>
                <a:cs typeface="Calibri"/>
                <a:sym typeface="Calibri"/>
              </a:rPr>
              <a:t> </a:t>
            </a:r>
            <a:endParaRPr sz="1000">
              <a:latin typeface="Calibri"/>
              <a:ea typeface="Calibri"/>
              <a:cs typeface="Calibri"/>
              <a:sym typeface="Calibri"/>
            </a:endParaRPr>
          </a:p>
          <a:p>
            <a:pPr lvl="0" defTabSz="914400">
              <a:lnSpc>
                <a:spcPct val="80000"/>
              </a:lnSpc>
              <a:spcBef>
                <a:spcPts val="300"/>
              </a:spcBef>
              <a:defRPr sz="1800"/>
            </a:pPr>
            <a:r>
              <a:rPr sz="1000">
                <a:latin typeface="Calibri"/>
                <a:ea typeface="Calibri"/>
                <a:cs typeface="Calibri"/>
                <a:sym typeface="Calibri"/>
              </a:rPr>
              <a:t>Personal Financial Advice</a:t>
            </a:r>
            <a:endParaRPr sz="1000">
              <a:latin typeface="Calibri"/>
              <a:ea typeface="Calibri"/>
              <a:cs typeface="Calibri"/>
              <a:sym typeface="Calibri"/>
            </a:endParaRPr>
          </a:p>
          <a:p>
            <a:pPr lvl="0" defTabSz="914400">
              <a:lnSpc>
                <a:spcPct val="80000"/>
              </a:lnSpc>
              <a:spcBef>
                <a:spcPts val="300"/>
              </a:spcBef>
              <a:defRPr sz="1800"/>
            </a:pPr>
            <a:r>
              <a:rPr sz="1000">
                <a:latin typeface="Calibri"/>
                <a:ea typeface="Calibri"/>
                <a:cs typeface="Calibri"/>
                <a:sym typeface="Calibri"/>
              </a:rPr>
              <a:t>An accountant may be able to help you understand how to set up a retirement plan, plan for a home purchase, or navigate a change in your personal circumstances.</a:t>
            </a:r>
            <a:endParaRPr sz="1000">
              <a:latin typeface="Calibri"/>
              <a:ea typeface="Calibri"/>
              <a:cs typeface="Calibri"/>
              <a:sym typeface="Calibri"/>
            </a:endParaRPr>
          </a:p>
          <a:p>
            <a:pPr lvl="0" defTabSz="914400">
              <a:lnSpc>
                <a:spcPct val="80000"/>
              </a:lnSpc>
              <a:spcBef>
                <a:spcPts val="300"/>
              </a:spcBef>
              <a:defRPr sz="1800"/>
            </a:pPr>
            <a:r>
              <a:rPr sz="1000">
                <a:latin typeface="Calibri"/>
                <a:ea typeface="Calibri"/>
                <a:cs typeface="Calibri"/>
                <a:sym typeface="Calibri"/>
              </a:rPr>
              <a:t> </a:t>
            </a:r>
            <a:endParaRPr sz="1000">
              <a:latin typeface="Calibri"/>
              <a:ea typeface="Calibri"/>
              <a:cs typeface="Calibri"/>
              <a:sym typeface="Calibri"/>
            </a:endParaRPr>
          </a:p>
          <a:p>
            <a:pPr lvl="0" defTabSz="914400">
              <a:lnSpc>
                <a:spcPct val="80000"/>
              </a:lnSpc>
              <a:spcBef>
                <a:spcPts val="300"/>
              </a:spcBef>
              <a:defRPr sz="1800"/>
            </a:pPr>
            <a:r>
              <a:rPr sz="1000">
                <a:latin typeface="Calibri"/>
                <a:ea typeface="Calibri"/>
                <a:cs typeface="Calibri"/>
                <a:sym typeface="Calibri"/>
              </a:rPr>
              <a:t>Organizational Advice</a:t>
            </a:r>
            <a:endParaRPr sz="1000">
              <a:latin typeface="Calibri"/>
              <a:ea typeface="Calibri"/>
              <a:cs typeface="Calibri"/>
              <a:sym typeface="Calibri"/>
            </a:endParaRPr>
          </a:p>
          <a:p>
            <a:pPr lvl="0" defTabSz="914400">
              <a:lnSpc>
                <a:spcPct val="80000"/>
              </a:lnSpc>
              <a:spcBef>
                <a:spcPts val="300"/>
              </a:spcBef>
              <a:defRPr sz="1800"/>
            </a:pPr>
            <a:r>
              <a:rPr sz="1000">
                <a:latin typeface="Calibri"/>
                <a:ea typeface="Calibri"/>
                <a:cs typeface="Calibri"/>
                <a:sym typeface="Calibri"/>
              </a:rPr>
              <a:t>As discussed earlier, the way a business is organized impacts your taxes. An accountant may be able to provide more details on business structures, as well as refer you to an attorney who can provide customized guidance.</a:t>
            </a:r>
            <a:endParaRPr sz="1000">
              <a:latin typeface="Calibri"/>
              <a:ea typeface="Calibri"/>
              <a:cs typeface="Calibri"/>
              <a:sym typeface="Calibri"/>
            </a:endParaRPr>
          </a:p>
          <a:p>
            <a:pPr lvl="0" defTabSz="914400">
              <a:lnSpc>
                <a:spcPct val="80000"/>
              </a:lnSpc>
              <a:spcBef>
                <a:spcPts val="300"/>
              </a:spcBef>
              <a:defRPr sz="1800"/>
            </a:pPr>
            <a:r>
              <a:rPr sz="1000">
                <a:latin typeface="Calibri"/>
                <a:ea typeface="Calibri"/>
                <a:cs typeface="Calibri"/>
                <a:sym typeface="Calibri"/>
              </a:rPr>
              <a:t> </a:t>
            </a:r>
            <a:endParaRPr sz="1000">
              <a:latin typeface="Calibri"/>
              <a:ea typeface="Calibri"/>
              <a:cs typeface="Calibri"/>
              <a:sym typeface="Calibri"/>
            </a:endParaRPr>
          </a:p>
          <a:p>
            <a:pPr lvl="0" defTabSz="914400">
              <a:lnSpc>
                <a:spcPct val="80000"/>
              </a:lnSpc>
              <a:spcBef>
                <a:spcPts val="300"/>
              </a:spcBef>
              <a:defRPr sz="1800"/>
            </a:pPr>
            <a:r>
              <a:rPr sz="1000">
                <a:latin typeface="Calibri"/>
                <a:ea typeface="Calibri"/>
                <a:cs typeface="Calibri"/>
                <a:sym typeface="Calibri"/>
              </a:rPr>
              <a:t>Financing Advice</a:t>
            </a:r>
            <a:endParaRPr sz="1000">
              <a:latin typeface="Calibri"/>
              <a:ea typeface="Calibri"/>
              <a:cs typeface="Calibri"/>
              <a:sym typeface="Calibri"/>
            </a:endParaRPr>
          </a:p>
          <a:p>
            <a:pPr lvl="0" defTabSz="914400">
              <a:lnSpc>
                <a:spcPct val="80000"/>
              </a:lnSpc>
              <a:spcBef>
                <a:spcPts val="300"/>
              </a:spcBef>
              <a:defRPr sz="1800"/>
            </a:pPr>
            <a:r>
              <a:rPr sz="1000">
                <a:latin typeface="Calibri"/>
                <a:ea typeface="Calibri"/>
                <a:cs typeface="Calibri"/>
                <a:sym typeface="Calibri"/>
              </a:rPr>
              <a:t>If you need a loan to grow your business, an accountant may be able to help you determine what type of financing is appropriate, what you can afford, what documentation to prepare before seeking a loan, and provide referrals to lenders.</a:t>
            </a:r>
            <a:endParaRPr sz="1000">
              <a:latin typeface="Calibri"/>
              <a:ea typeface="Calibri"/>
              <a:cs typeface="Calibri"/>
              <a:sym typeface="Calibri"/>
            </a:endParaRPr>
          </a:p>
          <a:p>
            <a:pPr lvl="0" defTabSz="914400">
              <a:lnSpc>
                <a:spcPct val="80000"/>
              </a:lnSpc>
              <a:spcBef>
                <a:spcPts val="300"/>
              </a:spcBef>
              <a:defRPr sz="1800"/>
            </a:pPr>
            <a:r>
              <a:rPr sz="1000">
                <a:latin typeface="Calibri"/>
                <a:ea typeface="Calibri"/>
                <a:cs typeface="Calibri"/>
                <a:sym typeface="Calibri"/>
              </a:rPr>
              <a:t> </a:t>
            </a:r>
            <a:endParaRPr sz="1000">
              <a:latin typeface="Calibri"/>
              <a:ea typeface="Calibri"/>
              <a:cs typeface="Calibri"/>
              <a:sym typeface="Calibri"/>
            </a:endParaRPr>
          </a:p>
          <a:p>
            <a:pPr lvl="0" defTabSz="914400">
              <a:lnSpc>
                <a:spcPct val="80000"/>
              </a:lnSpc>
              <a:spcBef>
                <a:spcPts val="300"/>
              </a:spcBef>
              <a:defRPr sz="1800"/>
            </a:pPr>
            <a:r>
              <a:rPr sz="1000">
                <a:latin typeface="Calibri"/>
                <a:ea typeface="Calibri"/>
                <a:cs typeface="Calibri"/>
                <a:sym typeface="Calibri"/>
              </a:rPr>
              <a:t>Audit Support</a:t>
            </a:r>
            <a:endParaRPr sz="1000">
              <a:latin typeface="Calibri"/>
              <a:ea typeface="Calibri"/>
              <a:cs typeface="Calibri"/>
              <a:sym typeface="Calibri"/>
            </a:endParaRPr>
          </a:p>
          <a:p>
            <a:pPr lvl="0" defTabSz="914400">
              <a:lnSpc>
                <a:spcPct val="80000"/>
              </a:lnSpc>
              <a:spcBef>
                <a:spcPts val="300"/>
              </a:spcBef>
              <a:defRPr sz="1800"/>
            </a:pPr>
            <a:r>
              <a:rPr sz="1000">
                <a:latin typeface="Calibri"/>
                <a:ea typeface="Calibri"/>
                <a:cs typeface="Calibri"/>
                <a:sym typeface="Calibri"/>
              </a:rPr>
              <a:t>Should your business get audited, your accountant may be able to provide information and clarification to the auditor.</a:t>
            </a:r>
            <a:endParaRPr sz="1000">
              <a:latin typeface="Calibri"/>
              <a:ea typeface="Calibri"/>
              <a:cs typeface="Calibri"/>
              <a:sym typeface="Calibri"/>
            </a:endParaRPr>
          </a:p>
          <a:p>
            <a:pPr lvl="0" defTabSz="914400">
              <a:lnSpc>
                <a:spcPct val="80000"/>
              </a:lnSpc>
              <a:spcBef>
                <a:spcPts val="300"/>
              </a:spcBef>
              <a:defRPr sz="1800"/>
            </a:pPr>
            <a:r>
              <a:rPr sz="1000">
                <a:latin typeface="Calibri"/>
                <a:ea typeface="Calibri"/>
                <a:cs typeface="Calibri"/>
                <a:sym typeface="Calibri"/>
              </a:rPr>
              <a:t> </a:t>
            </a:r>
            <a:endParaRPr sz="1000">
              <a:latin typeface="Calibri"/>
              <a:ea typeface="Calibri"/>
              <a:cs typeface="Calibri"/>
              <a:sym typeface="Calibri"/>
            </a:endParaRPr>
          </a:p>
          <a:p>
            <a:pPr lvl="0" defTabSz="914400">
              <a:lnSpc>
                <a:spcPct val="80000"/>
              </a:lnSpc>
              <a:spcBef>
                <a:spcPts val="300"/>
              </a:spcBef>
              <a:defRPr sz="1800"/>
            </a:pPr>
            <a:r>
              <a:rPr sz="1000">
                <a:latin typeface="Calibri"/>
                <a:ea typeface="Calibri"/>
                <a:cs typeface="Calibri"/>
                <a:sym typeface="Calibri"/>
              </a:rPr>
              <a:t>Reviewed or Audited Financial Statement Preparation</a:t>
            </a:r>
            <a:endParaRPr sz="1000">
              <a:latin typeface="Calibri"/>
              <a:ea typeface="Calibri"/>
              <a:cs typeface="Calibri"/>
              <a:sym typeface="Calibri"/>
            </a:endParaRPr>
          </a:p>
          <a:p>
            <a:pPr lvl="0" defTabSz="914400">
              <a:lnSpc>
                <a:spcPct val="80000"/>
              </a:lnSpc>
              <a:spcBef>
                <a:spcPts val="300"/>
              </a:spcBef>
              <a:defRPr sz="1800"/>
            </a:pPr>
            <a:r>
              <a:rPr sz="1000">
                <a:latin typeface="Calibri"/>
                <a:ea typeface="Calibri"/>
                <a:cs typeface="Calibri"/>
                <a:sym typeface="Calibri"/>
              </a:rPr>
              <a:t>Most small businesses will never need a reviewed or audited financial statement. However, occasionally, for outside investment or incorporation, a business owner might need reviewed or audited financial statements. Only Certified Public Accountants (CPAs) are qualified to prepare reviewed or audited financial statements.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7" name="Shape 117"/>
          <p:cNvSpPr/>
          <p:nvPr>
            <p:ph type="sldImg"/>
          </p:nvPr>
        </p:nvSpPr>
        <p:spPr>
          <a:prstGeom prst="rect">
            <a:avLst/>
          </a:prstGeom>
        </p:spPr>
        <p:txBody>
          <a:bodyPr/>
          <a:lstStyle/>
          <a:p>
            <a:pPr lvl="0"/>
          </a:p>
        </p:txBody>
      </p:sp>
      <p:sp>
        <p:nvSpPr>
          <p:cNvPr id="118" name="Shape 118"/>
          <p:cNvSpPr/>
          <p:nvPr>
            <p:ph type="body" sz="quarter" idx="1"/>
          </p:nvPr>
        </p:nvSpPr>
        <p:spPr>
          <a:prstGeom prst="rect">
            <a:avLst/>
          </a:prstGeom>
        </p:spPr>
        <p:txBody>
          <a:bodyPr/>
          <a:lstStyle/>
          <a:p>
            <a:pPr lvl="0" marL="228600" indent="-228600" defTabSz="914400">
              <a:lnSpc>
                <a:spcPct val="100000"/>
              </a:lnSpc>
              <a:spcBef>
                <a:spcPts val="400"/>
              </a:spcBef>
              <a:buSzPct val="100000"/>
              <a:buAutoNum type="arabicPeriod" startAt="1"/>
              <a:defRPr sz="1800"/>
            </a:pPr>
            <a:r>
              <a:rPr sz="1200">
                <a:latin typeface="Calibri"/>
                <a:ea typeface="Calibri"/>
                <a:cs typeface="Calibri"/>
                <a:sym typeface="Calibri"/>
              </a:rPr>
              <a:t>Get qualified advice. If you would like to learn more about tax planning and reporting, the IRS has developed a course on managing taxes. See the website, </a:t>
            </a:r>
            <a:r>
              <a:rPr sz="1200">
                <a:latin typeface="Calibri"/>
                <a:ea typeface="Calibri"/>
                <a:cs typeface="Calibri"/>
                <a:sym typeface="Calibri"/>
                <a:hlinkClick r:id="rId3" invalidUrl="" action="" tgtFrame="" tooltip="" history="1" highlightClick="0" endSnd="0"/>
              </a:rPr>
              <a:t>www.irsvideos.gov/virtualworkshop</a:t>
            </a:r>
            <a:r>
              <a:rPr sz="1200" u="sng">
                <a:latin typeface="Calibri"/>
                <a:ea typeface="Calibri"/>
                <a:cs typeface="Calibri"/>
                <a:sym typeface="Calibri"/>
              </a:rPr>
              <a:t>.</a:t>
            </a:r>
            <a:endParaRPr sz="1200">
              <a:latin typeface="Calibri"/>
              <a:ea typeface="Calibri"/>
              <a:cs typeface="Calibri"/>
              <a:sym typeface="Calibri"/>
            </a:endParaRPr>
          </a:p>
          <a:p>
            <a:pPr lvl="0" marL="228600" indent="-228600" defTabSz="914400">
              <a:lnSpc>
                <a:spcPct val="100000"/>
              </a:lnSpc>
              <a:spcBef>
                <a:spcPts val="400"/>
              </a:spcBef>
              <a:buSzPct val="100000"/>
              <a:buAutoNum type="arabicPeriod" startAt="1"/>
              <a:defRPr sz="1800"/>
            </a:pPr>
            <a:r>
              <a:rPr sz="1200">
                <a:latin typeface="Calibri"/>
                <a:ea typeface="Calibri"/>
                <a:cs typeface="Calibri"/>
                <a:sym typeface="Calibri"/>
              </a:rPr>
              <a:t>A business may be required to pay several taxes. Find out requirements for each of these types as they apply to your business:</a:t>
            </a:r>
            <a:endParaRPr sz="1200">
              <a:latin typeface="Calibri"/>
              <a:ea typeface="Calibri"/>
              <a:cs typeface="Calibri"/>
              <a:sym typeface="Calibri"/>
            </a:endParaRPr>
          </a:p>
          <a:p>
            <a:pPr lvl="1" marL="628650" indent="-171450" defTabSz="914400">
              <a:lnSpc>
                <a:spcPct val="100000"/>
              </a:lnSpc>
              <a:spcBef>
                <a:spcPts val="400"/>
              </a:spcBef>
              <a:buSzPct val="100000"/>
              <a:buFont typeface="Arial"/>
              <a:buChar char="•"/>
              <a:defRPr sz="1800"/>
            </a:pPr>
            <a:r>
              <a:rPr sz="1200">
                <a:latin typeface="Calibri"/>
                <a:ea typeface="Calibri"/>
                <a:cs typeface="Calibri"/>
                <a:sym typeface="Calibri"/>
              </a:rPr>
              <a:t>Income taxes (federal and state)</a:t>
            </a:r>
            <a:endParaRPr sz="1200">
              <a:latin typeface="Calibri"/>
              <a:ea typeface="Calibri"/>
              <a:cs typeface="Calibri"/>
              <a:sym typeface="Calibri"/>
            </a:endParaRPr>
          </a:p>
          <a:p>
            <a:pPr lvl="1" marL="628650" indent="-171450" defTabSz="914400">
              <a:lnSpc>
                <a:spcPct val="100000"/>
              </a:lnSpc>
              <a:spcBef>
                <a:spcPts val="400"/>
              </a:spcBef>
              <a:buSzPct val="100000"/>
              <a:buFont typeface="Arial"/>
              <a:buChar char="•"/>
              <a:defRPr sz="1800"/>
            </a:pPr>
            <a:r>
              <a:rPr sz="1200">
                <a:latin typeface="Calibri"/>
                <a:ea typeface="Calibri"/>
                <a:cs typeface="Calibri"/>
                <a:sym typeface="Calibri"/>
              </a:rPr>
              <a:t>Employment taxes</a:t>
            </a:r>
            <a:endParaRPr sz="1200">
              <a:latin typeface="Calibri"/>
              <a:ea typeface="Calibri"/>
              <a:cs typeface="Calibri"/>
              <a:sym typeface="Calibri"/>
            </a:endParaRPr>
          </a:p>
          <a:p>
            <a:pPr lvl="1" marL="628650" indent="-171450" defTabSz="914400">
              <a:lnSpc>
                <a:spcPct val="100000"/>
              </a:lnSpc>
              <a:spcBef>
                <a:spcPts val="400"/>
              </a:spcBef>
              <a:buSzPct val="100000"/>
              <a:buFont typeface="Arial"/>
              <a:buChar char="•"/>
              <a:defRPr sz="1800"/>
            </a:pPr>
            <a:r>
              <a:rPr sz="1200">
                <a:latin typeface="Calibri"/>
                <a:ea typeface="Calibri"/>
                <a:cs typeface="Calibri"/>
                <a:sym typeface="Calibri"/>
              </a:rPr>
              <a:t>Self-employment taxes</a:t>
            </a:r>
            <a:endParaRPr sz="1200">
              <a:latin typeface="Calibri"/>
              <a:ea typeface="Calibri"/>
              <a:cs typeface="Calibri"/>
              <a:sym typeface="Calibri"/>
            </a:endParaRPr>
          </a:p>
          <a:p>
            <a:pPr lvl="1" marL="628650" indent="-171450" defTabSz="914400">
              <a:lnSpc>
                <a:spcPct val="100000"/>
              </a:lnSpc>
              <a:spcBef>
                <a:spcPts val="400"/>
              </a:spcBef>
              <a:buSzPct val="100000"/>
              <a:buFont typeface="Arial"/>
              <a:buChar char="•"/>
              <a:defRPr sz="1800"/>
            </a:pPr>
            <a:r>
              <a:rPr sz="1200">
                <a:latin typeface="Calibri"/>
                <a:ea typeface="Calibri"/>
                <a:cs typeface="Calibri"/>
                <a:sym typeface="Calibri"/>
              </a:rPr>
              <a:t>Sales taxes</a:t>
            </a:r>
            <a:endParaRPr sz="1200">
              <a:latin typeface="Calibri"/>
              <a:ea typeface="Calibri"/>
              <a:cs typeface="Calibri"/>
              <a:sym typeface="Calibri"/>
            </a:endParaRPr>
          </a:p>
          <a:p>
            <a:pPr lvl="1" marL="628650" indent="-171450" defTabSz="914400">
              <a:lnSpc>
                <a:spcPct val="100000"/>
              </a:lnSpc>
              <a:spcBef>
                <a:spcPts val="400"/>
              </a:spcBef>
              <a:buSzPct val="100000"/>
              <a:buFont typeface="Arial"/>
              <a:buChar char="•"/>
              <a:defRPr sz="1800"/>
            </a:pPr>
            <a:r>
              <a:rPr sz="1200">
                <a:latin typeface="Calibri"/>
                <a:ea typeface="Calibri"/>
                <a:cs typeface="Calibri"/>
                <a:sym typeface="Calibri"/>
              </a:rPr>
              <a:t>Other state/local/city taxes, permits, or fees</a:t>
            </a:r>
            <a:endParaRPr sz="1200">
              <a:latin typeface="Calibri"/>
              <a:ea typeface="Calibri"/>
              <a:cs typeface="Calibri"/>
              <a:sym typeface="Calibri"/>
            </a:endParaRPr>
          </a:p>
          <a:p>
            <a:pPr lvl="0" marL="228600" indent="-228600" defTabSz="914400">
              <a:lnSpc>
                <a:spcPct val="100000"/>
              </a:lnSpc>
              <a:spcBef>
                <a:spcPts val="400"/>
              </a:spcBef>
              <a:buSzPct val="100000"/>
              <a:buAutoNum type="arabicPeriod" startAt="3"/>
              <a:defRPr sz="1800"/>
            </a:pPr>
            <a:r>
              <a:rPr sz="1200">
                <a:latin typeface="Calibri"/>
                <a:ea typeface="Calibri"/>
                <a:cs typeface="Calibri"/>
                <a:sym typeface="Calibri"/>
              </a:rPr>
              <a:t>Some new business owners make the mistake of spending tax money on business operations. When taxes come due, these owners are short of funds.  You can expect to face significant penalties if you do not pay taxes when due. You need to have money in the bank when it is time to pay taxes. Avoid mixing tax funds with other funds.  </a:t>
            </a:r>
            <a:endParaRPr sz="1200">
              <a:latin typeface="Calibri"/>
              <a:ea typeface="Calibri"/>
              <a:cs typeface="Calibri"/>
              <a:sym typeface="Calibri"/>
            </a:endParaRPr>
          </a:p>
          <a:p>
            <a:pPr lvl="0" marL="228600" indent="-228600" defTabSz="914400">
              <a:lnSpc>
                <a:spcPct val="100000"/>
              </a:lnSpc>
              <a:spcBef>
                <a:spcPts val="400"/>
              </a:spcBef>
              <a:buSzPct val="100000"/>
              <a:buAutoNum type="arabicPeriod" startAt="3"/>
              <a:defRPr sz="1800"/>
            </a:pPr>
            <a:r>
              <a:rPr sz="1200">
                <a:latin typeface="Calibri"/>
                <a:ea typeface="Calibri"/>
                <a:cs typeface="Calibri"/>
                <a:sym typeface="Calibri"/>
              </a:rPr>
              <a:t>Having a good accounting system in place. Accounting systems will track income and expenses to help you calculate and file accurate taxes. Having a good understanding of taxes along with a good accounting system will help you plan ahead, manage your money, and pay your taxes on time.</a:t>
            </a:r>
            <a:endParaRPr sz="1200">
              <a:latin typeface="Calibri"/>
              <a:ea typeface="Calibri"/>
              <a:cs typeface="Calibri"/>
              <a:sym typeface="Calibri"/>
            </a:endParaRPr>
          </a:p>
          <a:p>
            <a:pPr lvl="0" marL="228600" indent="-228600" defTabSz="914400">
              <a:lnSpc>
                <a:spcPct val="100000"/>
              </a:lnSpc>
              <a:spcBef>
                <a:spcPts val="400"/>
              </a:spcBef>
              <a:buSzPct val="100000"/>
              <a:buAutoNum type="arabicPeriod" startAt="3"/>
              <a:defRPr sz="1800"/>
            </a:pPr>
            <a:r>
              <a:rPr sz="1200">
                <a:latin typeface="Calibri"/>
                <a:ea typeface="Calibri"/>
                <a:cs typeface="Calibri"/>
                <a:sym typeface="Calibri"/>
              </a:rPr>
              <a:t>Good small business accountants do much more than record transactions and prepare reports. Accountants actively analyze and interpret information to help you run your business and are often good advisors for a new business idea. Look for an accountant with a good track record with business clients. Ask successful local business owners who they use.</a:t>
            </a:r>
            <a:endParaRPr sz="1200">
              <a:latin typeface="Calibri"/>
              <a:ea typeface="Calibri"/>
              <a:cs typeface="Calibri"/>
              <a:sym typeface="Calibri"/>
            </a:endParaRPr>
          </a:p>
          <a:p>
            <a:pPr lvl="0" defTabSz="914400">
              <a:lnSpc>
                <a:spcPct val="100000"/>
              </a:lnSpc>
              <a:spcBef>
                <a:spcPts val="400"/>
              </a:spcBef>
              <a:defRPr sz="1800"/>
            </a:pPr>
            <a:endParaRPr sz="1200">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6" name="Shape 126"/>
          <p:cNvSpPr/>
          <p:nvPr>
            <p:ph type="sldImg"/>
          </p:nvPr>
        </p:nvSpPr>
        <p:spPr>
          <a:prstGeom prst="rect">
            <a:avLst/>
          </a:prstGeom>
        </p:spPr>
        <p:txBody>
          <a:bodyPr/>
          <a:lstStyle/>
          <a:p>
            <a:pPr lvl="0"/>
          </a:p>
        </p:txBody>
      </p:sp>
      <p:sp>
        <p:nvSpPr>
          <p:cNvPr id="127" name="Shape 127"/>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You have learned about how to manage your tax obligations, common taxes business pay. Which are Income, Self Employment, Sales, Employment, and Local. You also learned about the forms and processes used to pay business taxes.</a:t>
            </a:r>
            <a:endParaRPr sz="1200">
              <a:latin typeface="Calibri"/>
              <a:ea typeface="Calibri"/>
              <a:cs typeface="Calibri"/>
              <a:sym typeface="Calibri"/>
            </a:endParaRPr>
          </a:p>
          <a:p>
            <a:pPr lvl="0" defTabSz="914400">
              <a:lnSpc>
                <a:spcPct val="100000"/>
              </a:lnSpc>
              <a:defRPr sz="1800"/>
            </a:pPr>
            <a:endParaRPr sz="1200">
              <a:latin typeface="Calibri"/>
              <a:ea typeface="Calibri"/>
              <a:cs typeface="Calibri"/>
              <a:sym typeface="Calibri"/>
            </a:endParaRPr>
          </a:p>
          <a:p>
            <a:pPr lvl="0" defTabSz="914400">
              <a:lnSpc>
                <a:spcPct val="100000"/>
              </a:lnSpc>
              <a:defRPr sz="1800"/>
            </a:pPr>
            <a:r>
              <a:rPr sz="1200">
                <a:latin typeface="Calibri"/>
                <a:ea typeface="Calibri"/>
                <a:cs typeface="Calibri"/>
                <a:sym typeface="Calibri"/>
              </a:rPr>
              <a:t>If you would like to learn more about this the IRS has developed a course that will provide further instructions on exactly what it is you will be needing to properly manage your taxes. See </a:t>
            </a:r>
            <a:r>
              <a:rPr sz="1200">
                <a:latin typeface="Calibri"/>
                <a:ea typeface="Calibri"/>
                <a:cs typeface="Calibri"/>
                <a:sym typeface="Calibri"/>
                <a:hlinkClick r:id="rId3" invalidUrl="" action="" tgtFrame="" tooltip="" history="1" highlightClick="0" endSnd="0"/>
              </a:rPr>
              <a:t>http://www.irsvideos.gov/virtualworkshop/</a:t>
            </a:r>
            <a:r>
              <a:rPr sz="1200">
                <a:latin typeface="Calibri"/>
                <a:ea typeface="Calibri"/>
                <a:cs typeface="Calibri"/>
                <a:sym typeface="Calibri"/>
              </a:rPr>
              <a: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9" name="Shape 39"/>
          <p:cNvSpPr/>
          <p:nvPr>
            <p:ph type="sldImg"/>
          </p:nvPr>
        </p:nvSpPr>
        <p:spPr>
          <a:prstGeom prst="rect">
            <a:avLst/>
          </a:prstGeom>
        </p:spPr>
        <p:txBody>
          <a:bodyPr/>
          <a:lstStyle/>
          <a:p>
            <a:pPr lvl="0"/>
          </a:p>
        </p:txBody>
      </p:sp>
      <p:sp>
        <p:nvSpPr>
          <p:cNvPr id="40" name="Shape 40"/>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After completing this training, the participants will be able to:</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Identify the federal tax reporting requirements of a small business and its owner, and to establish a plan to account and pay for federal taxes.</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Identify the general state/local tax reporting requirements of a small business, and establish a plan to account and pay for state/local taxes.</a:t>
            </a:r>
            <a:endParaRPr sz="1200">
              <a:latin typeface="Calibri"/>
              <a:ea typeface="Calibri"/>
              <a:cs typeface="Calibri"/>
              <a:sym typeface="Calibri"/>
            </a:endParaRPr>
          </a:p>
          <a:p>
            <a:pPr lvl="0" marL="171450" indent="-171450" defTabSz="914400">
              <a:lnSpc>
                <a:spcPct val="100000"/>
              </a:lnSpc>
              <a:spcBef>
                <a:spcPts val="400"/>
              </a:spcBef>
              <a:buSzPct val="100000"/>
              <a:buFont typeface="Arial"/>
              <a:buChar char="•"/>
              <a:defRPr sz="1800"/>
            </a:pPr>
            <a:r>
              <a:rPr sz="1200">
                <a:latin typeface="Calibri"/>
                <a:ea typeface="Calibri"/>
                <a:cs typeface="Calibri"/>
                <a:sym typeface="Calibri"/>
              </a:rPr>
              <a:t>Identify methods for researching the local, municipal, and county reporting/licensing requirements for a small business.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0" name="Shape 50"/>
          <p:cNvSpPr/>
          <p:nvPr>
            <p:ph type="sldImg"/>
          </p:nvPr>
        </p:nvSpPr>
        <p:spPr>
          <a:prstGeom prst="rect">
            <a:avLst/>
          </a:prstGeom>
        </p:spPr>
        <p:txBody>
          <a:bodyPr/>
          <a:lstStyle/>
          <a:p>
            <a:pPr lvl="0"/>
          </a:p>
        </p:txBody>
      </p:sp>
      <p:sp>
        <p:nvSpPr>
          <p:cNvPr id="51" name="Shape 51"/>
          <p:cNvSpPr/>
          <p:nvPr>
            <p:ph type="body" sz="quarter" idx="1"/>
          </p:nvPr>
        </p:nvSpPr>
        <p:spPr>
          <a:prstGeom prst="rect">
            <a:avLst/>
          </a:prstGeom>
        </p:spPr>
        <p:txBody>
          <a:bodyPr/>
          <a:lstStyle/>
          <a:p>
            <a:pPr lvl="0" defTabSz="914400">
              <a:lnSpc>
                <a:spcPct val="80000"/>
              </a:lnSpc>
              <a:spcBef>
                <a:spcPts val="300"/>
              </a:spcBef>
              <a:defRPr sz="1800"/>
            </a:pPr>
            <a:r>
              <a:rPr sz="1100">
                <a:latin typeface="Calibri"/>
                <a:ea typeface="Calibri"/>
                <a:cs typeface="Calibri"/>
                <a:sym typeface="Calibri"/>
              </a:rPr>
              <a:t>Small businesses and their owners report taxes throughout the year. To know how and when to pay your taxes, you need to know about:</a:t>
            </a:r>
            <a:endParaRPr sz="1100">
              <a:latin typeface="Calibri"/>
              <a:ea typeface="Calibri"/>
              <a:cs typeface="Calibri"/>
              <a:sym typeface="Calibri"/>
            </a:endParaRPr>
          </a:p>
          <a:p>
            <a:pPr lvl="0" marL="171450" indent="-171450" defTabSz="914400">
              <a:lnSpc>
                <a:spcPct val="80000"/>
              </a:lnSpc>
              <a:spcBef>
                <a:spcPts val="300"/>
              </a:spcBef>
              <a:buSzPct val="100000"/>
              <a:buFont typeface="Arial"/>
              <a:buChar char="•"/>
              <a:defRPr sz="1800"/>
            </a:pPr>
            <a:r>
              <a:rPr sz="1100">
                <a:latin typeface="Calibri"/>
                <a:ea typeface="Calibri"/>
                <a:cs typeface="Calibri"/>
                <a:sym typeface="Calibri"/>
              </a:rPr>
              <a:t>Tax requirements</a:t>
            </a:r>
            <a:endParaRPr sz="1100">
              <a:latin typeface="Calibri"/>
              <a:ea typeface="Calibri"/>
              <a:cs typeface="Calibri"/>
              <a:sym typeface="Calibri"/>
            </a:endParaRPr>
          </a:p>
          <a:p>
            <a:pPr lvl="0" marL="171450" indent="-171450" defTabSz="914400">
              <a:lnSpc>
                <a:spcPct val="80000"/>
              </a:lnSpc>
              <a:spcBef>
                <a:spcPts val="300"/>
              </a:spcBef>
              <a:buSzPct val="100000"/>
              <a:buFont typeface="Arial"/>
              <a:buChar char="•"/>
              <a:defRPr sz="1800"/>
            </a:pPr>
            <a:r>
              <a:rPr sz="1100">
                <a:latin typeface="Calibri"/>
                <a:ea typeface="Calibri"/>
                <a:cs typeface="Calibri"/>
                <a:sym typeface="Calibri"/>
              </a:rPr>
              <a:t>Business accounting</a:t>
            </a:r>
            <a:endParaRPr sz="1100">
              <a:latin typeface="Calibri"/>
              <a:ea typeface="Calibri"/>
              <a:cs typeface="Calibri"/>
              <a:sym typeface="Calibri"/>
            </a:endParaRPr>
          </a:p>
          <a:p>
            <a:pPr lvl="0" marL="171450" indent="-171450" defTabSz="914400">
              <a:lnSpc>
                <a:spcPct val="80000"/>
              </a:lnSpc>
              <a:spcBef>
                <a:spcPts val="300"/>
              </a:spcBef>
              <a:buSzPct val="100000"/>
              <a:buFont typeface="Arial"/>
              <a:buChar char="•"/>
              <a:defRPr sz="1800"/>
            </a:pPr>
            <a:r>
              <a:rPr sz="1100">
                <a:latin typeface="Calibri"/>
                <a:ea typeface="Calibri"/>
                <a:cs typeface="Calibri"/>
                <a:sym typeface="Calibri"/>
              </a:rPr>
              <a:t>Tax payment and return preparation</a:t>
            </a:r>
            <a:endParaRPr sz="1100">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6" name="Shape 56"/>
          <p:cNvSpPr/>
          <p:nvPr>
            <p:ph type="sldImg"/>
          </p:nvPr>
        </p:nvSpPr>
        <p:spPr>
          <a:prstGeom prst="rect">
            <a:avLst/>
          </a:prstGeom>
        </p:spPr>
        <p:txBody>
          <a:bodyPr/>
          <a:lstStyle/>
          <a:p>
            <a:pPr lvl="0"/>
          </a:p>
        </p:txBody>
      </p:sp>
      <p:sp>
        <p:nvSpPr>
          <p:cNvPr id="57" name="Shape 57"/>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Income Tax</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Your income tax is based on net profit.  This is essentially determined by subtracting your business’s expenses from its income.  Business expenses are those that are ordinary and necessary to operate (run) the business.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Sole proprietorships, partnerships, limited liability companies and S corporations show their net profit on the owners’ personal income tax forms. C-corporations pay corporate income tax. Most states also charge income tax, as do many some cities and counties.</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Self Employment Tax</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You may pay Self Employment tax, also known as Social Security and Medicare taxes, if you are self-employed. The self employment tax is currently 15.3%. Medicare accounts for 2.9% and social security accounts for the other 12.4%.  You must pay self employment tax if your earnings from self-employment are $400 or more (as of 2012).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Employment Taxes</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There are several employment taxes, some are paid by the employer, some by the employee and some are shared.</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Employers withhold federal and state income tax from employees' wages</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Employers withhold part of Social Security and Medicare (FICA) taxes from employees' wages and pay a matching amount</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Employers generally pay federal and state unemployment insurance (FUTA) tax. You report and pay it separately from other taxes.</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Employers pay into state disability programs</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Excise tax</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You may pay excise taxes if you manufacture or sell certain products, operate certain kinds of businesses, or use certain kinds of equipment.  For example, indoor tanning services pay an excise tax, as do businesses that operate heavy vehicles (such as trucks) on the highways.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Sales Tax</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In about 45 states, retail sellers are required to collect sales tax from customers. You then turn over the taxes you have collected to the appropriate state agency following its collection process.</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Local Taxes</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Depending upon your particular situation and location, you may be responsible for real estate and personal property taxes. Most cities and counties also require businesses to acquire licenses and permits. Some jurisdictions charge taxes on end of year inventory. Contact your state, county and city agencies to find local requirements.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2" name="Shape 62"/>
          <p:cNvSpPr/>
          <p:nvPr>
            <p:ph type="sldImg"/>
          </p:nvPr>
        </p:nvSpPr>
        <p:spPr>
          <a:prstGeom prst="rect">
            <a:avLst/>
          </a:prstGeom>
        </p:spPr>
        <p:txBody>
          <a:bodyPr/>
          <a:lstStyle/>
          <a:p>
            <a:pPr lvl="0"/>
          </a:p>
        </p:txBody>
      </p:sp>
      <p:sp>
        <p:nvSpPr>
          <p:cNvPr id="63" name="Shape 63"/>
          <p:cNvSpPr/>
          <p:nvPr>
            <p:ph type="body" sz="quarter" idx="1"/>
          </p:nvPr>
        </p:nvSpPr>
        <p:spPr>
          <a:prstGeom prst="rect">
            <a:avLst/>
          </a:prstGeom>
        </p:spPr>
        <p:txBody>
          <a:bodyPr/>
          <a:lstStyle/>
          <a:p>
            <a:pPr lvl="0" defTabSz="914400">
              <a:lnSpc>
                <a:spcPct val="80000"/>
              </a:lnSpc>
              <a:spcBef>
                <a:spcPts val="300"/>
              </a:spcBef>
              <a:defRPr sz="1800"/>
            </a:pPr>
            <a:r>
              <a:rPr sz="1000">
                <a:latin typeface="Calibri"/>
                <a:ea typeface="Calibri"/>
                <a:cs typeface="Calibri"/>
                <a:sym typeface="Calibri"/>
              </a:rPr>
              <a:t>For federal tax purposes there are five organizational types of business, each with its own tax forms. Here are descriptions of the forms used to file annual federal taxes for businesses.</a:t>
            </a:r>
            <a:endParaRPr sz="1200">
              <a:latin typeface="Calibri"/>
              <a:ea typeface="Calibri"/>
              <a:cs typeface="Calibri"/>
              <a:sym typeface="Calibri"/>
            </a:endParaRPr>
          </a:p>
          <a:p>
            <a:pPr lvl="0" defTabSz="914400">
              <a:lnSpc>
                <a:spcPct val="80000"/>
              </a:lnSpc>
              <a:spcBef>
                <a:spcPts val="300"/>
              </a:spcBef>
              <a:defRPr sz="1800"/>
            </a:pPr>
            <a:r>
              <a:rPr sz="10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Sole Proprietorship</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Profit and Loss From Business, Sole Proprietor, Schedule C or C-EZ, Form 1040. You list your income and expenses on this form to determine your net profit. Your net profit is then listed on your own tax return (Form 1040).</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Partnership</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U.S. Return of Partnership Income, Form 1065. A partnership must file an annual information return to report the income, deductions, gains and losses. The partnership must furnish copies of Schedule K-1 (Form 1065) to the partners. The partnership profits or losses "pass through" to its partners. Each partner includes his or her share of the partnership's income or loss on his or her tax return.</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S-corporation</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Income Tax Return for an S-corporation Form 1120S. S corporations elect to pass corporate income, losses, deductions and credit through to their shareholders for federal tax purposes. Shareholders of the S corporation are issued Form K-1, showing the income that the shareholders received through the corporation. Shareholders of S corporations report the flow-through of income and losses on their personal tax returns.</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Corporation</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US Corporation Income Tax Return 1120. A regular corporation (also known as a C-corporation) is taxed as a separate entity under the tax laws. Income earned by a corporation is normally taxed at the corporate level and the corporation must file a Form 1120 each year to report this income. After the corporate income tax is paid on the business income, any distributions made to stockholders are taxed again at the stockholders' tax rates as dividends.</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Limited Liability Company</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The federal government does not recognize an LLC as a classification for federal tax purposes. An LLC business entity must file a corporation, partnership or sole proprietorship tax return.</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8" name="Shape 68"/>
          <p:cNvSpPr/>
          <p:nvPr>
            <p:ph type="sldImg"/>
          </p:nvPr>
        </p:nvSpPr>
        <p:spPr>
          <a:prstGeom prst="rect">
            <a:avLst/>
          </a:prstGeom>
        </p:spPr>
        <p:txBody>
          <a:bodyPr/>
          <a:lstStyle/>
          <a:p>
            <a:pPr lvl="0"/>
          </a:p>
        </p:txBody>
      </p:sp>
      <p:sp>
        <p:nvSpPr>
          <p:cNvPr id="69" name="Shape 69"/>
          <p:cNvSpPr/>
          <p:nvPr>
            <p:ph type="body" sz="quarter" idx="1"/>
          </p:nvPr>
        </p:nvSpPr>
        <p:spPr>
          <a:prstGeom prst="rect">
            <a:avLst/>
          </a:prstGeom>
        </p:spPr>
        <p:txBody>
          <a:bodyPr/>
          <a:lstStyle/>
          <a:p>
            <a:pPr lvl="0" marL="57150" indent="-114300" defTabSz="914400">
              <a:lnSpc>
                <a:spcPct val="100000"/>
              </a:lnSpc>
              <a:spcBef>
                <a:spcPts val="400"/>
              </a:spcBef>
              <a:defRPr sz="1800"/>
            </a:pPr>
            <a:r>
              <a:rPr sz="1200">
                <a:latin typeface="Calibri"/>
                <a:ea typeface="Calibri"/>
                <a:cs typeface="Calibri"/>
                <a:sym typeface="Calibri"/>
              </a:rPr>
              <a:t>Which federal tax forms will be required by your business?</a:t>
            </a:r>
            <a:endParaRPr sz="1200">
              <a:latin typeface="Calibri"/>
              <a:ea typeface="Calibri"/>
              <a:cs typeface="Calibri"/>
              <a:sym typeface="Calibri"/>
            </a:endParaRPr>
          </a:p>
          <a:p>
            <a:pPr lvl="0" marL="57150" indent="-114300" defTabSz="914400">
              <a:lnSpc>
                <a:spcPct val="100000"/>
              </a:lnSpc>
              <a:spcBef>
                <a:spcPts val="400"/>
              </a:spcBef>
              <a:defRPr sz="1800"/>
            </a:pPr>
            <a:endParaRPr sz="1200">
              <a:latin typeface="Calibri"/>
              <a:ea typeface="Calibri"/>
              <a:cs typeface="Calibri"/>
              <a:sym typeface="Calibri"/>
            </a:endParaRPr>
          </a:p>
          <a:p>
            <a:pPr lvl="0" marL="57150" indent="-114300" defTabSz="914400">
              <a:lnSpc>
                <a:spcPct val="100000"/>
              </a:lnSpc>
              <a:spcBef>
                <a:spcPts val="400"/>
              </a:spcBef>
              <a:defRPr sz="1800"/>
            </a:pPr>
            <a:r>
              <a:rPr sz="1200">
                <a:latin typeface="Calibri"/>
                <a:ea typeface="Calibri"/>
                <a:cs typeface="Calibri"/>
                <a:sym typeface="Calibri"/>
              </a:rPr>
              <a:t>Use the appropriate websites, such as </a:t>
            </a:r>
            <a:r>
              <a:rPr sz="1200">
                <a:latin typeface="Calibri"/>
                <a:ea typeface="Calibri"/>
                <a:cs typeface="Calibri"/>
                <a:sym typeface="Calibri"/>
                <a:hlinkClick r:id="rId3" invalidUrl="" action="" tgtFrame="" tooltip="" history="1" highlightClick="0" endSnd="0"/>
              </a:rPr>
              <a:t>http://www.irs.gov</a:t>
            </a:r>
            <a:r>
              <a:rPr sz="1200">
                <a:latin typeface="Calibri"/>
                <a:ea typeface="Calibri"/>
                <a:cs typeface="Calibri"/>
                <a:sym typeface="Calibri"/>
              </a:rPr>
              <a:t>, to find tax form(s) for your business.</a:t>
            </a:r>
            <a:endParaRPr sz="1200">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3" name="Shape 73"/>
          <p:cNvSpPr/>
          <p:nvPr>
            <p:ph type="sldImg"/>
          </p:nvPr>
        </p:nvSpPr>
        <p:spPr>
          <a:prstGeom prst="rect">
            <a:avLst/>
          </a:prstGeom>
        </p:spPr>
        <p:txBody>
          <a:bodyPr/>
          <a:lstStyle/>
          <a:p>
            <a:pPr lvl="0"/>
          </a:p>
        </p:txBody>
      </p:sp>
      <p:sp>
        <p:nvSpPr>
          <p:cNvPr id="74" name="Shape 74"/>
          <p:cNvSpPr/>
          <p:nvPr>
            <p:ph type="body" sz="quarter" idx="1"/>
          </p:nvPr>
        </p:nvSpPr>
        <p:spPr>
          <a:prstGeom prst="rect">
            <a:avLst/>
          </a:prstGeom>
        </p:spPr>
        <p:txBody>
          <a:bodyPr/>
          <a:lstStyle/>
          <a:p>
            <a:pPr lvl="0" defTabSz="914400">
              <a:lnSpc>
                <a:spcPct val="100000"/>
              </a:lnSpc>
              <a:spcBef>
                <a:spcPts val="400"/>
              </a:spcBef>
              <a:defRPr sz="1800"/>
            </a:pPr>
            <a:r>
              <a:rPr sz="1200">
                <a:latin typeface="Calibri"/>
                <a:ea typeface="Calibri"/>
                <a:cs typeface="Calibri"/>
                <a:sym typeface="Calibri"/>
              </a:rPr>
              <a:t>Lets look at the taxes and forms you need to be aware of if you hire others.</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Employment Taxes</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These taxes include taxes employers are required to withhold from their employees’ wages and taxes the employer pays.  You need to manage payroll accurately to compute and collect the appropriate taxes. Then you must pay those taxes to the appropriate agencies on a monthly, quarterly or annual basis.  Employment taxes vary depending on the type of business, location and other factors. Start by registering as new employer with the IRS and your state employment department.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The following describes the two common federal tax forms you will need if you are an employer. Your state will have additional employment tax levies, forms, and payment processes. Some common state employment taxes include disability tax and unemployment tax.</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Employer’s Annual Federal Unemployment (FUTA) Tax Return, Form 940</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Employers provide this form to the federal government to report the amount of federal unemployment tax that the business must pay for employees.</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Employer’s QUARTERLY Federal Tax Return, Form 941</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This form is used by employers to report employment taxes, withholding amounts, deposit amounts, and amounts due to the IRS. Form 941 includes totals for things such as number of employees, total pay for the quarter, amount withheld from the employees’ wages, taxable wages for the period. The form requires a calculation of the total taxes and the total deposits made during the period. The difference between the total taxes due and the total deposits is the amount still owed that must be paid.</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Here are other forms you will need to be aware of if you hire others (either as employees or as independent contractors).</a:t>
            </a:r>
            <a:endParaRPr sz="1200">
              <a:latin typeface="Calibri"/>
              <a:ea typeface="Calibri"/>
              <a:cs typeface="Calibri"/>
              <a:sym typeface="Calibri"/>
            </a:endParaRPr>
          </a:p>
          <a:p>
            <a:pPr lvl="0" defTabSz="914400">
              <a:lnSpc>
                <a:spcPct val="100000"/>
              </a:lnSpc>
              <a:spcBef>
                <a:spcPts val="400"/>
              </a:spcBef>
              <a:defRPr sz="1800"/>
            </a:pP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Employee’s Withholding Allowance Certificate, Form W-4</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This form is completed by an employee to indicate his or her tax situation (such as exemptions and status) to an employer. The W4 form tells the employer the correct amount of tax to withhold from an employee's paycheck.</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Wage and Tax Statement, Form W-2</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The W-2 form is sent by the employer to the employee and the IRS every year. The W-2 form reports an employee's annual wages and the amount of taxes withheld from his or her paycheck</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Miscellaneous Income, Form 1099-MISC</a:t>
            </a:r>
            <a:endParaRPr sz="1200">
              <a:latin typeface="Calibri"/>
              <a:ea typeface="Calibri"/>
              <a:cs typeface="Calibri"/>
              <a:sym typeface="Calibri"/>
            </a:endParaRPr>
          </a:p>
          <a:p>
            <a:pPr lvl="0" defTabSz="914400">
              <a:lnSpc>
                <a:spcPct val="100000"/>
              </a:lnSpc>
              <a:spcBef>
                <a:spcPts val="400"/>
              </a:spcBef>
              <a:defRPr sz="1800"/>
            </a:pPr>
            <a:r>
              <a:rPr sz="1200">
                <a:latin typeface="Calibri"/>
                <a:ea typeface="Calibri"/>
                <a:cs typeface="Calibri"/>
                <a:sym typeface="Calibri"/>
              </a:rPr>
              <a:t>Generally, if you pay more than $600 during the year to someone other than a corporation in the course of your trade or business, you must file a Form 1099-MISC outlining how much you paid to the person. To report payments on Form 1099-MISC, you must obtain the person’s taxpayer identification number (TIN), which is often their social security number.  You may use Form W-9, Request for Taxpayer Identification Number and Certification, to obtain the TIN.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8" name="Shape 78"/>
          <p:cNvSpPr/>
          <p:nvPr>
            <p:ph type="sldImg"/>
          </p:nvPr>
        </p:nvSpPr>
        <p:spPr>
          <a:prstGeom prst="rect">
            <a:avLst/>
          </a:prstGeom>
        </p:spPr>
        <p:txBody>
          <a:bodyPr/>
          <a:lstStyle/>
          <a:p>
            <a:pPr lvl="0"/>
          </a:p>
        </p:txBody>
      </p:sp>
      <p:sp>
        <p:nvSpPr>
          <p:cNvPr id="79" name="Shape 79"/>
          <p:cNvSpPr/>
          <p:nvPr>
            <p:ph type="body" sz="quarter" idx="1"/>
          </p:nvPr>
        </p:nvSpPr>
        <p:spPr>
          <a:prstGeom prst="rect">
            <a:avLst/>
          </a:prstGeom>
        </p:spPr>
        <p:txBody>
          <a:bodyPr/>
          <a:lstStyle/>
          <a:p>
            <a:pPr lvl="0" defTabSz="914400">
              <a:lnSpc>
                <a:spcPct val="90000"/>
              </a:lnSpc>
              <a:spcBef>
                <a:spcPts val="400"/>
              </a:spcBef>
              <a:defRPr sz="1800"/>
            </a:pPr>
            <a:r>
              <a:rPr sz="1200">
                <a:latin typeface="Calibri"/>
                <a:ea typeface="Calibri"/>
                <a:cs typeface="Calibri"/>
                <a:sym typeface="Calibri"/>
              </a:rPr>
              <a:t>In addition to business taxes required by the federal government, you will have to pay state and local taxes. Each state and locality has its own tax laws. Contact your state, county, and city government agencies to find out about taxes, permits, and licenses required in your area and for your type of business. Here are some of the local issues you could inquire about.</a:t>
            </a:r>
            <a:endParaRPr sz="1200">
              <a:latin typeface="Calibri"/>
              <a:ea typeface="Calibri"/>
              <a:cs typeface="Calibri"/>
              <a:sym typeface="Calibri"/>
            </a:endParaRPr>
          </a:p>
          <a:p>
            <a:pPr lvl="0" defTabSz="914400">
              <a:lnSpc>
                <a:spcPct val="9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90000"/>
              </a:lnSpc>
              <a:spcBef>
                <a:spcPts val="400"/>
              </a:spcBef>
              <a:defRPr sz="1800"/>
            </a:pPr>
            <a:r>
              <a:rPr sz="1200">
                <a:latin typeface="Calibri"/>
                <a:ea typeface="Calibri"/>
                <a:cs typeface="Calibri"/>
                <a:sym typeface="Calibri"/>
              </a:rPr>
              <a:t>State Income Tax</a:t>
            </a:r>
            <a:endParaRPr sz="1200">
              <a:latin typeface="Calibri"/>
              <a:ea typeface="Calibri"/>
              <a:cs typeface="Calibri"/>
              <a:sym typeface="Calibri"/>
            </a:endParaRPr>
          </a:p>
          <a:p>
            <a:pPr lvl="0" defTabSz="914400">
              <a:lnSpc>
                <a:spcPct val="90000"/>
              </a:lnSpc>
              <a:spcBef>
                <a:spcPts val="400"/>
              </a:spcBef>
              <a:defRPr sz="1800"/>
            </a:pPr>
            <a:r>
              <a:rPr sz="1200">
                <a:latin typeface="Calibri"/>
                <a:ea typeface="Calibri"/>
                <a:cs typeface="Calibri"/>
                <a:sym typeface="Calibri"/>
              </a:rPr>
              <a:t>Most state collect state income taxes for individuals and business.</a:t>
            </a:r>
            <a:endParaRPr sz="1200">
              <a:latin typeface="Calibri"/>
              <a:ea typeface="Calibri"/>
              <a:cs typeface="Calibri"/>
              <a:sym typeface="Calibri"/>
            </a:endParaRPr>
          </a:p>
          <a:p>
            <a:pPr lvl="0" defTabSz="914400">
              <a:lnSpc>
                <a:spcPct val="9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90000"/>
              </a:lnSpc>
              <a:spcBef>
                <a:spcPts val="400"/>
              </a:spcBef>
              <a:defRPr sz="1800"/>
            </a:pPr>
            <a:r>
              <a:rPr sz="1200">
                <a:latin typeface="Calibri"/>
                <a:ea typeface="Calibri"/>
                <a:cs typeface="Calibri"/>
                <a:sym typeface="Calibri"/>
              </a:rPr>
              <a:t>Permits</a:t>
            </a:r>
            <a:endParaRPr sz="1200">
              <a:latin typeface="Calibri"/>
              <a:ea typeface="Calibri"/>
              <a:cs typeface="Calibri"/>
              <a:sym typeface="Calibri"/>
            </a:endParaRPr>
          </a:p>
          <a:p>
            <a:pPr lvl="0" defTabSz="914400">
              <a:lnSpc>
                <a:spcPct val="90000"/>
              </a:lnSpc>
              <a:spcBef>
                <a:spcPts val="400"/>
              </a:spcBef>
              <a:defRPr sz="1800"/>
            </a:pPr>
            <a:r>
              <a:rPr sz="1200">
                <a:latin typeface="Calibri"/>
                <a:ea typeface="Calibri"/>
                <a:cs typeface="Calibri"/>
                <a:sym typeface="Calibri"/>
              </a:rPr>
              <a:t>Local jurisdictions can require special permits depending on the type and location of your business.</a:t>
            </a:r>
            <a:endParaRPr sz="1200">
              <a:latin typeface="Calibri"/>
              <a:ea typeface="Calibri"/>
              <a:cs typeface="Calibri"/>
              <a:sym typeface="Calibri"/>
            </a:endParaRPr>
          </a:p>
          <a:p>
            <a:pPr lvl="0" defTabSz="914400">
              <a:lnSpc>
                <a:spcPct val="9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90000"/>
              </a:lnSpc>
              <a:spcBef>
                <a:spcPts val="400"/>
              </a:spcBef>
              <a:defRPr sz="1800"/>
            </a:pPr>
            <a:r>
              <a:rPr sz="1200">
                <a:latin typeface="Calibri"/>
                <a:ea typeface="Calibri"/>
                <a:cs typeface="Calibri"/>
                <a:sym typeface="Calibri"/>
              </a:rPr>
              <a:t>Licenses</a:t>
            </a:r>
            <a:endParaRPr sz="1200">
              <a:latin typeface="Calibri"/>
              <a:ea typeface="Calibri"/>
              <a:cs typeface="Calibri"/>
              <a:sym typeface="Calibri"/>
            </a:endParaRPr>
          </a:p>
          <a:p>
            <a:pPr lvl="0" defTabSz="914400">
              <a:lnSpc>
                <a:spcPct val="90000"/>
              </a:lnSpc>
              <a:spcBef>
                <a:spcPts val="400"/>
              </a:spcBef>
              <a:defRPr sz="1800"/>
            </a:pPr>
            <a:r>
              <a:rPr sz="1200">
                <a:latin typeface="Calibri"/>
                <a:ea typeface="Calibri"/>
                <a:cs typeface="Calibri"/>
                <a:sym typeface="Calibri"/>
              </a:rPr>
              <a:t>Local jurisdictions often require businesses to obtain business licenses.</a:t>
            </a:r>
            <a:endParaRPr sz="1200">
              <a:latin typeface="Calibri"/>
              <a:ea typeface="Calibri"/>
              <a:cs typeface="Calibri"/>
              <a:sym typeface="Calibri"/>
            </a:endParaRPr>
          </a:p>
          <a:p>
            <a:pPr lvl="0" defTabSz="914400">
              <a:lnSpc>
                <a:spcPct val="90000"/>
              </a:lnSpc>
              <a:spcBef>
                <a:spcPts val="400"/>
              </a:spcBef>
              <a:defRPr sz="1800"/>
            </a:pPr>
            <a:r>
              <a:rPr sz="1200">
                <a:latin typeface="Calibri"/>
                <a:ea typeface="Calibri"/>
                <a:cs typeface="Calibri"/>
                <a:sym typeface="Calibri"/>
              </a:rPr>
              <a:t> </a:t>
            </a:r>
            <a:endParaRPr sz="1200">
              <a:latin typeface="Calibri"/>
              <a:ea typeface="Calibri"/>
              <a:cs typeface="Calibri"/>
              <a:sym typeface="Calibri"/>
            </a:endParaRPr>
          </a:p>
          <a:p>
            <a:pPr lvl="0" defTabSz="914400">
              <a:lnSpc>
                <a:spcPct val="90000"/>
              </a:lnSpc>
              <a:spcBef>
                <a:spcPts val="400"/>
              </a:spcBef>
              <a:defRPr sz="1800"/>
            </a:pPr>
            <a:r>
              <a:rPr sz="1200">
                <a:latin typeface="Calibri"/>
                <a:ea typeface="Calibri"/>
                <a:cs typeface="Calibri"/>
                <a:sym typeface="Calibri"/>
              </a:rPr>
              <a:t>Fictitious Business Name Permit</a:t>
            </a:r>
            <a:endParaRPr sz="1200">
              <a:latin typeface="Calibri"/>
              <a:ea typeface="Calibri"/>
              <a:cs typeface="Calibri"/>
              <a:sym typeface="Calibri"/>
            </a:endParaRPr>
          </a:p>
          <a:p>
            <a:pPr lvl="0" defTabSz="914400">
              <a:lnSpc>
                <a:spcPct val="90000"/>
              </a:lnSpc>
              <a:spcBef>
                <a:spcPts val="400"/>
              </a:spcBef>
              <a:defRPr sz="1800"/>
            </a:pPr>
            <a:r>
              <a:rPr sz="1200">
                <a:latin typeface="Calibri"/>
                <a:ea typeface="Calibri"/>
                <a:cs typeface="Calibri"/>
                <a:sym typeface="Calibri"/>
              </a:rPr>
              <a:t>Also called “doing business as” (DBA), a fictitious name is a business name that is different from your personal name. Identifying your business as a DBA is the way the community knows you are running a business under an assumed name. Check with you county clerk’s office to file a fictitious business statement.</a:t>
            </a:r>
            <a:endParaRPr sz="1200">
              <a:latin typeface="Calibri"/>
              <a:ea typeface="Calibri"/>
              <a:cs typeface="Calibri"/>
              <a:sym typeface="Calibri"/>
            </a:endParaRPr>
          </a:p>
          <a:p>
            <a:pPr lvl="0" defTabSz="914400">
              <a:lnSpc>
                <a:spcPct val="90000"/>
              </a:lnSpc>
              <a:spcBef>
                <a:spcPts val="400"/>
              </a:spcBef>
              <a:defRPr sz="1800"/>
            </a:pPr>
            <a:endParaRPr sz="1200">
              <a:latin typeface="Calibri"/>
              <a:ea typeface="Calibri"/>
              <a:cs typeface="Calibri"/>
              <a:sym typeface="Calibri"/>
            </a:endParaRPr>
          </a:p>
          <a:p>
            <a:pPr lvl="0" defTabSz="914400">
              <a:lnSpc>
                <a:spcPct val="90000"/>
              </a:lnSpc>
              <a:spcBef>
                <a:spcPts val="400"/>
              </a:spcBef>
              <a:defRPr sz="1800"/>
            </a:pPr>
            <a:r>
              <a:rPr sz="1200">
                <a:latin typeface="Calibri"/>
                <a:ea typeface="Calibri"/>
                <a:cs typeface="Calibri"/>
                <a:sym typeface="Calibri"/>
              </a:rPr>
              <a:t>State Sales Tax</a:t>
            </a:r>
            <a:endParaRPr sz="1200">
              <a:latin typeface="Calibri"/>
              <a:ea typeface="Calibri"/>
              <a:cs typeface="Calibri"/>
              <a:sym typeface="Calibri"/>
            </a:endParaRPr>
          </a:p>
          <a:p>
            <a:pPr lvl="0" defTabSz="914400">
              <a:lnSpc>
                <a:spcPct val="90000"/>
              </a:lnSpc>
              <a:spcBef>
                <a:spcPts val="400"/>
              </a:spcBef>
              <a:defRPr sz="1800"/>
            </a:pPr>
            <a:r>
              <a:rPr sz="1200">
                <a:latin typeface="Calibri"/>
                <a:ea typeface="Calibri"/>
                <a:cs typeface="Calibri"/>
                <a:sym typeface="Calibri"/>
              </a:rPr>
              <a:t>If you sell retail products, most states require you to collect sales tax from your customers for the state. Sales tax is governed by state law. Check with your state agency to obtain a seller’s permit (also called a resale license) and learn how to collect and pay sales taxes.</a:t>
            </a:r>
            <a:endParaRPr sz="1200">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4" name="Shape 84"/>
          <p:cNvSpPr/>
          <p:nvPr>
            <p:ph type="sldImg"/>
          </p:nvPr>
        </p:nvSpPr>
        <p:spPr>
          <a:prstGeom prst="rect">
            <a:avLst/>
          </a:prstGeom>
        </p:spPr>
        <p:txBody>
          <a:bodyPr/>
          <a:lstStyle/>
          <a:p>
            <a:pPr lvl="0"/>
          </a:p>
        </p:txBody>
      </p:sp>
      <p:sp>
        <p:nvSpPr>
          <p:cNvPr id="85" name="Shape 85"/>
          <p:cNvSpPr/>
          <p:nvPr>
            <p:ph type="body" sz="quarter" idx="1"/>
          </p:nvPr>
        </p:nvSpPr>
        <p:spPr>
          <a:prstGeom prst="rect">
            <a:avLst/>
          </a:prstGeom>
        </p:spPr>
        <p:txBody>
          <a:bodyPr/>
          <a:lstStyle/>
          <a:p>
            <a:pPr lvl="0" defTabSz="914400">
              <a:lnSpc>
                <a:spcPct val="80000"/>
              </a:lnSpc>
              <a:spcBef>
                <a:spcPts val="300"/>
              </a:spcBef>
              <a:defRPr sz="1800"/>
            </a:pPr>
            <a:r>
              <a:rPr sz="1100">
                <a:latin typeface="Calibri"/>
                <a:ea typeface="Calibri"/>
                <a:cs typeface="Calibri"/>
                <a:sym typeface="Calibri"/>
              </a:rPr>
              <a:t>Just as employees have part of their earnings each paycheck withheld to pay taxes, business owners pay taxes on profits earned throughout the year. </a:t>
            </a:r>
            <a:endParaRPr sz="1100">
              <a:latin typeface="Calibri"/>
              <a:ea typeface="Calibri"/>
              <a:cs typeface="Calibri"/>
              <a:sym typeface="Calibri"/>
            </a:endParaRPr>
          </a:p>
          <a:p>
            <a:pPr lvl="0" defTabSz="914400">
              <a:lnSpc>
                <a:spcPct val="80000"/>
              </a:lnSpc>
              <a:spcBef>
                <a:spcPts val="300"/>
              </a:spcBef>
              <a:defRPr sz="1800"/>
            </a:pPr>
            <a:r>
              <a:rPr sz="1100">
                <a:latin typeface="Calibri"/>
                <a:ea typeface="Calibri"/>
                <a:cs typeface="Calibri"/>
                <a:sym typeface="Calibri"/>
              </a:rPr>
              <a:t> </a:t>
            </a:r>
            <a:endParaRPr sz="1100">
              <a:latin typeface="Calibri"/>
              <a:ea typeface="Calibri"/>
              <a:cs typeface="Calibri"/>
              <a:sym typeface="Calibri"/>
            </a:endParaRPr>
          </a:p>
          <a:p>
            <a:pPr lvl="0" defTabSz="914400">
              <a:lnSpc>
                <a:spcPct val="80000"/>
              </a:lnSpc>
              <a:spcBef>
                <a:spcPts val="300"/>
              </a:spcBef>
              <a:defRPr sz="1800"/>
            </a:pPr>
            <a:r>
              <a:rPr sz="1100">
                <a:latin typeface="Calibri"/>
                <a:ea typeface="Calibri"/>
                <a:cs typeface="Calibri"/>
                <a:sym typeface="Calibri"/>
              </a:rPr>
              <a:t>Quarterly Estimated Payments</a:t>
            </a:r>
            <a:endParaRPr sz="1100">
              <a:latin typeface="Calibri"/>
              <a:ea typeface="Calibri"/>
              <a:cs typeface="Calibri"/>
              <a:sym typeface="Calibri"/>
            </a:endParaRPr>
          </a:p>
          <a:p>
            <a:pPr lvl="0" defTabSz="914400">
              <a:lnSpc>
                <a:spcPct val="80000"/>
              </a:lnSpc>
              <a:spcBef>
                <a:spcPts val="300"/>
              </a:spcBef>
              <a:defRPr sz="1800"/>
            </a:pPr>
            <a:r>
              <a:rPr sz="1100">
                <a:latin typeface="Calibri"/>
                <a:ea typeface="Calibri"/>
                <a:cs typeface="Calibri"/>
                <a:sym typeface="Calibri"/>
              </a:rPr>
              <a:t>Typically, business owners pay taxes to the United States Treasury quarterly based on profits-to-date.  Federal Income tax and Self Employment tax are paid quarterly in a combined payment by: </a:t>
            </a:r>
            <a:endParaRPr sz="1100">
              <a:latin typeface="Calibri"/>
              <a:ea typeface="Calibri"/>
              <a:cs typeface="Calibri"/>
              <a:sym typeface="Calibri"/>
            </a:endParaRPr>
          </a:p>
          <a:p>
            <a:pPr lvl="0" defTabSz="914400">
              <a:lnSpc>
                <a:spcPct val="80000"/>
              </a:lnSpc>
              <a:spcBef>
                <a:spcPts val="300"/>
              </a:spcBef>
              <a:defRPr sz="1800"/>
            </a:pPr>
            <a:r>
              <a:rPr sz="1100">
                <a:latin typeface="Calibri"/>
                <a:ea typeface="Calibri"/>
                <a:cs typeface="Calibri"/>
                <a:sym typeface="Calibri"/>
              </a:rPr>
              <a:t>April 15</a:t>
            </a:r>
            <a:endParaRPr sz="1100">
              <a:latin typeface="Calibri"/>
              <a:ea typeface="Calibri"/>
              <a:cs typeface="Calibri"/>
              <a:sym typeface="Calibri"/>
            </a:endParaRPr>
          </a:p>
          <a:p>
            <a:pPr lvl="0" defTabSz="914400">
              <a:lnSpc>
                <a:spcPct val="80000"/>
              </a:lnSpc>
              <a:spcBef>
                <a:spcPts val="300"/>
              </a:spcBef>
              <a:defRPr sz="1800"/>
            </a:pPr>
            <a:r>
              <a:rPr sz="1100">
                <a:latin typeface="Calibri"/>
                <a:ea typeface="Calibri"/>
                <a:cs typeface="Calibri"/>
                <a:sym typeface="Calibri"/>
              </a:rPr>
              <a:t>June 15</a:t>
            </a:r>
            <a:endParaRPr sz="1100">
              <a:latin typeface="Calibri"/>
              <a:ea typeface="Calibri"/>
              <a:cs typeface="Calibri"/>
              <a:sym typeface="Calibri"/>
            </a:endParaRPr>
          </a:p>
          <a:p>
            <a:pPr lvl="0" defTabSz="914400">
              <a:lnSpc>
                <a:spcPct val="80000"/>
              </a:lnSpc>
              <a:spcBef>
                <a:spcPts val="300"/>
              </a:spcBef>
              <a:defRPr sz="1800"/>
            </a:pPr>
            <a:r>
              <a:rPr sz="1100">
                <a:latin typeface="Calibri"/>
                <a:ea typeface="Calibri"/>
                <a:cs typeface="Calibri"/>
                <a:sym typeface="Calibri"/>
              </a:rPr>
              <a:t>September 15</a:t>
            </a:r>
            <a:endParaRPr sz="1100">
              <a:latin typeface="Calibri"/>
              <a:ea typeface="Calibri"/>
              <a:cs typeface="Calibri"/>
              <a:sym typeface="Calibri"/>
            </a:endParaRPr>
          </a:p>
          <a:p>
            <a:pPr lvl="0" defTabSz="914400">
              <a:lnSpc>
                <a:spcPct val="80000"/>
              </a:lnSpc>
              <a:spcBef>
                <a:spcPts val="300"/>
              </a:spcBef>
              <a:defRPr sz="1800"/>
            </a:pPr>
            <a:r>
              <a:rPr sz="1100">
                <a:latin typeface="Calibri"/>
                <a:ea typeface="Calibri"/>
                <a:cs typeface="Calibri"/>
                <a:sym typeface="Calibri"/>
              </a:rPr>
              <a:t>January 15</a:t>
            </a:r>
            <a:endParaRPr sz="1100">
              <a:latin typeface="Calibri"/>
              <a:ea typeface="Calibri"/>
              <a:cs typeface="Calibri"/>
              <a:sym typeface="Calibri"/>
            </a:endParaRPr>
          </a:p>
          <a:p>
            <a:pPr lvl="0" defTabSz="914400">
              <a:lnSpc>
                <a:spcPct val="80000"/>
              </a:lnSpc>
              <a:spcBef>
                <a:spcPts val="300"/>
              </a:spcBef>
              <a:defRPr sz="1800"/>
            </a:pPr>
            <a:r>
              <a:rPr sz="1100">
                <a:latin typeface="Calibri"/>
                <a:ea typeface="Calibri"/>
                <a:cs typeface="Calibri"/>
                <a:sym typeface="Calibri"/>
              </a:rPr>
              <a:t> </a:t>
            </a:r>
            <a:endParaRPr sz="1100">
              <a:latin typeface="Calibri"/>
              <a:ea typeface="Calibri"/>
              <a:cs typeface="Calibri"/>
              <a:sym typeface="Calibri"/>
            </a:endParaRPr>
          </a:p>
          <a:p>
            <a:pPr lvl="0" defTabSz="914400">
              <a:lnSpc>
                <a:spcPct val="80000"/>
              </a:lnSpc>
              <a:spcBef>
                <a:spcPts val="300"/>
              </a:spcBef>
              <a:defRPr sz="1800"/>
            </a:pPr>
            <a:r>
              <a:rPr sz="1100">
                <a:latin typeface="Calibri"/>
                <a:ea typeface="Calibri"/>
                <a:cs typeface="Calibri"/>
                <a:sym typeface="Calibri"/>
              </a:rPr>
              <a:t>Most states require quarterly estimated income tax payments as well. </a:t>
            </a:r>
            <a:endParaRPr sz="1100">
              <a:latin typeface="Calibri"/>
              <a:ea typeface="Calibri"/>
              <a:cs typeface="Calibri"/>
              <a:sym typeface="Calibri"/>
            </a:endParaRPr>
          </a:p>
          <a:p>
            <a:pPr lvl="0" defTabSz="914400">
              <a:lnSpc>
                <a:spcPct val="80000"/>
              </a:lnSpc>
              <a:spcBef>
                <a:spcPts val="300"/>
              </a:spcBef>
              <a:defRPr sz="1800"/>
            </a:pPr>
            <a:r>
              <a:rPr sz="1100">
                <a:latin typeface="Calibri"/>
                <a:ea typeface="Calibri"/>
                <a:cs typeface="Calibri"/>
                <a:sym typeface="Calibri"/>
              </a:rPr>
              <a:t> </a:t>
            </a:r>
            <a:endParaRPr sz="1100">
              <a:latin typeface="Calibri"/>
              <a:ea typeface="Calibri"/>
              <a:cs typeface="Calibri"/>
              <a:sym typeface="Calibri"/>
            </a:endParaRPr>
          </a:p>
          <a:p>
            <a:pPr lvl="0" defTabSz="914400">
              <a:lnSpc>
                <a:spcPct val="80000"/>
              </a:lnSpc>
              <a:spcBef>
                <a:spcPts val="300"/>
              </a:spcBef>
              <a:defRPr sz="1800"/>
            </a:pPr>
            <a:r>
              <a:rPr sz="1100">
                <a:latin typeface="Calibri"/>
                <a:ea typeface="Calibri"/>
                <a:cs typeface="Calibri"/>
                <a:sym typeface="Calibri"/>
              </a:rPr>
              <a:t>The calculation of your taxes will depend on your tax year, also called the fiscal year. </a:t>
            </a:r>
            <a:endParaRPr sz="1100">
              <a:latin typeface="Calibri"/>
              <a:ea typeface="Calibri"/>
              <a:cs typeface="Calibri"/>
              <a:sym typeface="Calibri"/>
            </a:endParaRPr>
          </a:p>
          <a:p>
            <a:pPr lvl="0" defTabSz="914400">
              <a:lnSpc>
                <a:spcPct val="80000"/>
              </a:lnSpc>
              <a:spcBef>
                <a:spcPts val="300"/>
              </a:spcBef>
              <a:defRPr sz="1800"/>
            </a:pPr>
            <a:r>
              <a:rPr sz="1100">
                <a:latin typeface="Calibri"/>
                <a:ea typeface="Calibri"/>
                <a:cs typeface="Calibri"/>
                <a:sym typeface="Calibri"/>
              </a:rPr>
              <a:t> </a:t>
            </a:r>
          </a:p>
        </p:txBody>
      </p:sp>
    </p:spTree>
  </p:cSld>
  <p:clrMapOvr>
    <a:masterClrMapping/>
  </p:clrMapOvr>
</p:note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1" showMasterPhAnim="1">
  <p:cSld name="Title Slide">
    <p:spTree>
      <p:nvGrpSpPr>
        <p:cNvPr id="1" name=""/>
        <p:cNvGrpSpPr/>
        <p:nvPr/>
      </p:nvGrpSpPr>
      <p:grpSpPr>
        <a:xfrm>
          <a:off x="0" y="0"/>
          <a:ext cx="0" cy="0"/>
          <a:chOff x="0" y="0"/>
          <a:chExt cx="0" cy="0"/>
        </a:xfrm>
      </p:grpSpPr>
      <p:sp>
        <p:nvSpPr>
          <p:cNvPr id="7" name="Shape 7"/>
          <p:cNvSpPr/>
          <p:nvPr>
            <p:ph type="title"/>
          </p:nvPr>
        </p:nvSpPr>
        <p:spPr>
          <a:prstGeom prst="rect">
            <a:avLst/>
          </a:prstGeom>
        </p:spPr>
        <p:txBody>
          <a:bodyPr/>
          <a:lstStyle/>
          <a:p>
            <a:pPr lvl="0">
              <a:defRPr sz="1800"/>
            </a:pPr>
            <a:r>
              <a:rPr sz="4400"/>
              <a:t>Click to edit Master title style</a:t>
            </a:r>
          </a:p>
        </p:txBody>
      </p:sp>
      <p:sp>
        <p:nvSpPr>
          <p:cNvPr id="8" name="Shape 8"/>
          <p:cNvSpPr/>
          <p:nvPr>
            <p:ph type="body" idx="1"/>
          </p:nvPr>
        </p:nvSpPr>
        <p:spPr>
          <a:prstGeom prst="rect">
            <a:avLst/>
          </a:prstGeom>
        </p:spPr>
        <p:txBody>
          <a:bodyPr/>
          <a:lstStyle/>
          <a:p>
            <a:pPr lvl="0">
              <a:defRPr sz="1800">
                <a:solidFill>
                  <a:srgbClr val="000000"/>
                </a:solidFill>
              </a:defRPr>
            </a:pPr>
            <a:r>
              <a:rPr sz="3200">
                <a:solidFill>
                  <a:srgbClr val="888888"/>
                </a:solidFill>
              </a:rPr>
              <a:t>Click to edit Master subtitle style</a:t>
            </a:r>
          </a:p>
        </p:txBody>
      </p:sp>
      <p:sp>
        <p:nvSpPr>
          <p:cNvPr id="9" name="Shape 9"/>
          <p:cNvSpPr/>
          <p:nvPr>
            <p:ph type="sldNum" sz="quarter" idx="2"/>
          </p:nvPr>
        </p:nvSpPr>
        <p:spPr>
          <a:prstGeom prst="rect">
            <a:avLst/>
          </a:prstGeom>
        </p:spPr>
        <p:txBody>
          <a:bodyPr/>
          <a:lstStyle/>
          <a:p>
            <a:pPr lvl="0"/>
            <a:fld id="{86CB4B4D-7CA3-9044-876B-883B54F8677D}" type="slidenum"/>
          </a:p>
        </p:txBody>
      </p:sp>
    </p:spTree>
  </p:cSld>
  <p:clrMapOvr>
    <a:masterClrMapping/>
  </p:clrMapOvr>
  <p:transitio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0" showMasterPhAnim="1">
  <p:cSld name="Title and Content">
    <p:spTree>
      <p:nvGrpSpPr>
        <p:cNvPr id="1" name=""/>
        <p:cNvGrpSpPr/>
        <p:nvPr/>
      </p:nvGrpSpPr>
      <p:grpSpPr>
        <a:xfrm>
          <a:off x="0" y="0"/>
          <a:ext cx="0" cy="0"/>
          <a:chOff x="0" y="0"/>
          <a:chExt cx="0" cy="0"/>
        </a:xfrm>
      </p:grpSpPr>
      <p:pic>
        <p:nvPicPr>
          <p:cNvPr id="11" name="image2.jpg" descr="C:\Users\ryan aller\Documents\My Dropbox\DRC\FDIC Finals\Final Package\SOURCE\PPT Template Images\pages_bkdg_sbasm.jpg"/>
          <p:cNvPicPr/>
          <p:nvPr/>
        </p:nvPicPr>
        <p:blipFill>
          <a:blip r:embed="rId2">
            <a:extLst/>
          </a:blip>
          <a:stretch>
            <a:fillRect/>
          </a:stretch>
        </p:blipFill>
        <p:spPr>
          <a:xfrm>
            <a:off x="0" y="0"/>
            <a:ext cx="9163050" cy="6877050"/>
          </a:xfrm>
          <a:prstGeom prst="rect">
            <a:avLst/>
          </a:prstGeom>
          <a:ln w="12700">
            <a:miter lim="400000"/>
          </a:ln>
        </p:spPr>
      </p:pic>
      <p:sp>
        <p:nvSpPr>
          <p:cNvPr id="12" name="Shape 12"/>
          <p:cNvSpPr/>
          <p:nvPr/>
        </p:nvSpPr>
        <p:spPr>
          <a:xfrm>
            <a:off x="6096000" y="6400800"/>
            <a:ext cx="2362200" cy="207899"/>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lgn="r"/>
            <a:r>
              <a:rPr sz="1000">
                <a:solidFill>
                  <a:srgbClr val="FFFFFF"/>
                </a:solidFill>
                <a:latin typeface="12 pt. Helvetica* 85 Heavy   08472"/>
                <a:ea typeface="12 pt. Helvetica* 85 Heavy   08472"/>
                <a:cs typeface="12 pt. Helvetica* 85 Heavy   08472"/>
                <a:sym typeface="12 pt. Helvetica* 85 Heavy   08472"/>
              </a:rPr>
              <a:t>TAX PLANNING </a:t>
            </a:r>
            <a:r>
              <a:rPr sz="1000">
                <a:solidFill>
                  <a:srgbClr val="132F5A"/>
                </a:solidFill>
                <a:latin typeface="12 pt. Helvetica* 85 Heavy   08472"/>
                <a:ea typeface="12 pt. Helvetica* 85 Heavy   08472"/>
                <a:cs typeface="12 pt. Helvetica* 85 Heavy   08472"/>
                <a:sym typeface="12 pt. Helvetica* 85 Heavy   08472"/>
              </a:rPr>
              <a:t>AND REPORTING</a:t>
            </a:r>
          </a:p>
        </p:txBody>
      </p:sp>
      <p:sp>
        <p:nvSpPr>
          <p:cNvPr id="13" name="Shape 13"/>
          <p:cNvSpPr/>
          <p:nvPr/>
        </p:nvSpPr>
        <p:spPr>
          <a:xfrm>
            <a:off x="8305800" y="6400800"/>
            <a:ext cx="381000" cy="207899"/>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r">
              <a:defRPr sz="1000">
                <a:solidFill>
                  <a:srgbClr val="132F5A"/>
                </a:solidFill>
                <a:latin typeface="12 pt. Helvetica* 85 Heavy   08472"/>
                <a:ea typeface="12 pt. Helvetica* 85 Heavy   08472"/>
                <a:cs typeface="12 pt. Helvetica* 85 Heavy   08472"/>
                <a:sym typeface="12 pt. Helvetica* 85 Heavy   08472"/>
              </a:defRPr>
            </a:lvl1pPr>
          </a:lstStyle>
          <a:p>
            <a:pPr lvl="0">
              <a:defRPr sz="1800">
                <a:solidFill>
                  <a:srgbClr val="000000"/>
                </a:solidFill>
              </a:defRPr>
            </a:pPr>
            <a:r>
              <a:rPr sz="1000">
                <a:solidFill>
                  <a:srgbClr val="132F5A"/>
                </a:solidFill>
              </a:rPr>
              <a:t>‹#›</a:t>
            </a:r>
          </a:p>
        </p:txBody>
      </p:sp>
      <p:sp>
        <p:nvSpPr>
          <p:cNvPr id="14" name="Shape 14"/>
          <p:cNvSpPr/>
          <p:nvPr>
            <p:ph type="title"/>
          </p:nvPr>
        </p:nvSpPr>
        <p:spPr>
          <a:xfrm>
            <a:off x="457200" y="381000"/>
            <a:ext cx="8229600" cy="609601"/>
          </a:xfrm>
          <a:prstGeom prst="rect">
            <a:avLst/>
          </a:prstGeom>
        </p:spPr>
        <p:txBody>
          <a:bodyPr anchor="t"/>
          <a:lstStyle>
            <a:lvl1pPr algn="l">
              <a:defRPr sz="3600">
                <a:solidFill>
                  <a:srgbClr val="C1961C"/>
                </a:solidFill>
                <a:latin typeface="12 pt. Helvetica* 85 Heavy   08472"/>
                <a:ea typeface="12 pt. Helvetica* 85 Heavy   08472"/>
                <a:cs typeface="12 pt. Helvetica* 85 Heavy   08472"/>
                <a:sym typeface="12 pt. Helvetica* 85 Heavy   08472"/>
              </a:defRPr>
            </a:lvl1pPr>
          </a:lstStyle>
          <a:p>
            <a:pPr lvl="0">
              <a:defRPr sz="1800">
                <a:solidFill>
                  <a:srgbClr val="000000"/>
                </a:solidFill>
              </a:defRPr>
            </a:pPr>
            <a:r>
              <a:rPr sz="3600">
                <a:solidFill>
                  <a:srgbClr val="C1961C"/>
                </a:solidFill>
              </a:rPr>
              <a:t>Click to edit Master title style</a:t>
            </a:r>
          </a:p>
        </p:txBody>
      </p:sp>
      <p:sp>
        <p:nvSpPr>
          <p:cNvPr id="15" name="Shape 15"/>
          <p:cNvSpPr/>
          <p:nvPr>
            <p:ph type="body" idx="1"/>
          </p:nvPr>
        </p:nvSpPr>
        <p:spPr>
          <a:xfrm>
            <a:off x="457200" y="990600"/>
            <a:ext cx="8229600" cy="4267201"/>
          </a:xfrm>
          <a:prstGeom prst="rect">
            <a:avLst/>
          </a:prstGeom>
        </p:spPr>
        <p:txBody>
          <a:bodyPr/>
          <a:lstStyle>
            <a:lvl1pPr marL="342900" indent="-342900"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1pPr>
            <a:lvl2pPr marL="763360" indent="-306160"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2pPr>
            <a:lvl3pPr marL="1159328" indent="-244928"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3pPr>
            <a:lvl4pPr marL="1616528" indent="-244928"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4pPr>
            <a:lvl5pPr marL="2073728" indent="-244928"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5pPr>
          </a:lstStyle>
          <a:p>
            <a:pPr lvl="0">
              <a:defRPr sz="1800">
                <a:solidFill>
                  <a:srgbClr val="000000"/>
                </a:solidFill>
              </a:defRPr>
            </a:pPr>
            <a:r>
              <a:rPr sz="3000">
                <a:solidFill>
                  <a:srgbClr val="132F5A"/>
                </a:solidFill>
              </a:rPr>
              <a:t>Click to edit Master text styles</a:t>
            </a:r>
            <a:endParaRPr sz="3000">
              <a:solidFill>
                <a:srgbClr val="132F5A"/>
              </a:solidFill>
            </a:endParaRPr>
          </a:p>
          <a:p>
            <a:pPr lvl="1">
              <a:defRPr sz="1800">
                <a:solidFill>
                  <a:srgbClr val="000000"/>
                </a:solidFill>
              </a:defRPr>
            </a:pPr>
            <a:r>
              <a:rPr sz="3000">
                <a:solidFill>
                  <a:srgbClr val="132F5A"/>
                </a:solidFill>
              </a:rPr>
              <a:t>Second level</a:t>
            </a:r>
            <a:endParaRPr sz="3000">
              <a:solidFill>
                <a:srgbClr val="132F5A"/>
              </a:solidFill>
            </a:endParaRPr>
          </a:p>
          <a:p>
            <a:pPr lvl="2">
              <a:defRPr sz="1800">
                <a:solidFill>
                  <a:srgbClr val="000000"/>
                </a:solidFill>
              </a:defRPr>
            </a:pPr>
            <a:r>
              <a:rPr sz="3000">
                <a:solidFill>
                  <a:srgbClr val="132F5A"/>
                </a:solidFill>
              </a:rPr>
              <a:t>Third level</a:t>
            </a:r>
            <a:endParaRPr sz="3000">
              <a:solidFill>
                <a:srgbClr val="132F5A"/>
              </a:solidFill>
            </a:endParaRPr>
          </a:p>
          <a:p>
            <a:pPr lvl="3">
              <a:defRPr sz="1800">
                <a:solidFill>
                  <a:srgbClr val="000000"/>
                </a:solidFill>
              </a:defRPr>
            </a:pPr>
            <a:r>
              <a:rPr sz="3000">
                <a:solidFill>
                  <a:srgbClr val="132F5A"/>
                </a:solidFill>
              </a:rPr>
              <a:t>Fourth level</a:t>
            </a:r>
            <a:endParaRPr sz="3000">
              <a:solidFill>
                <a:srgbClr val="132F5A"/>
              </a:solidFill>
            </a:endParaRPr>
          </a:p>
          <a:p>
            <a:pPr lvl="4">
              <a:defRPr sz="1800">
                <a:solidFill>
                  <a:srgbClr val="000000"/>
                </a:solidFill>
              </a:defRPr>
            </a:pPr>
            <a:r>
              <a:rPr sz="3000">
                <a:solidFill>
                  <a:srgbClr val="132F5A"/>
                </a:solidFill>
              </a:rPr>
              <a:t>Fifth level</a:t>
            </a:r>
          </a:p>
        </p:txBody>
      </p:sp>
    </p:spTree>
  </p:cSld>
  <p:clrMapOvr>
    <a:masterClrMapping/>
  </p:clrMapOvr>
  <p:transitio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0" showMasterPhAnim="1">
  <p:cSld name="Title and Content 0">
    <p:spTree>
      <p:nvGrpSpPr>
        <p:cNvPr id="1" name=""/>
        <p:cNvGrpSpPr/>
        <p:nvPr/>
      </p:nvGrpSpPr>
      <p:grpSpPr>
        <a:xfrm>
          <a:off x="0" y="0"/>
          <a:ext cx="0" cy="0"/>
          <a:chOff x="0" y="0"/>
          <a:chExt cx="0" cy="0"/>
        </a:xfrm>
      </p:grpSpPr>
      <p:pic>
        <p:nvPicPr>
          <p:cNvPr id="17" name="image2.jpg" descr="C:\Users\ryan aller\Documents\My Dropbox\DRC\FDIC Finals\Final Package\SOURCE\PPT Template Images\pages_bkdg_sbasm.jpg"/>
          <p:cNvPicPr/>
          <p:nvPr/>
        </p:nvPicPr>
        <p:blipFill>
          <a:blip r:embed="rId2">
            <a:extLst/>
          </a:blip>
          <a:stretch>
            <a:fillRect/>
          </a:stretch>
        </p:blipFill>
        <p:spPr>
          <a:xfrm>
            <a:off x="0" y="0"/>
            <a:ext cx="9163050" cy="6877050"/>
          </a:xfrm>
          <a:prstGeom prst="rect">
            <a:avLst/>
          </a:prstGeom>
          <a:ln w="12700">
            <a:miter lim="400000"/>
          </a:ln>
        </p:spPr>
      </p:pic>
      <p:sp>
        <p:nvSpPr>
          <p:cNvPr id="18" name="Shape 18"/>
          <p:cNvSpPr/>
          <p:nvPr/>
        </p:nvSpPr>
        <p:spPr>
          <a:xfrm>
            <a:off x="6096000" y="6400800"/>
            <a:ext cx="2362200" cy="207899"/>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lvl="0" algn="r"/>
            <a:r>
              <a:rPr sz="1000">
                <a:solidFill>
                  <a:srgbClr val="FFFFFF"/>
                </a:solidFill>
                <a:latin typeface="12 pt. Helvetica* 85 Heavy   08472"/>
                <a:ea typeface="12 pt. Helvetica* 85 Heavy   08472"/>
                <a:cs typeface="12 pt. Helvetica* 85 Heavy   08472"/>
                <a:sym typeface="12 pt. Helvetica* 85 Heavy   08472"/>
              </a:rPr>
              <a:t>TAX PLANNING </a:t>
            </a:r>
            <a:r>
              <a:rPr sz="1000">
                <a:solidFill>
                  <a:srgbClr val="132F5A"/>
                </a:solidFill>
                <a:latin typeface="12 pt. Helvetica* 85 Heavy   08472"/>
                <a:ea typeface="12 pt. Helvetica* 85 Heavy   08472"/>
                <a:cs typeface="12 pt. Helvetica* 85 Heavy   08472"/>
                <a:sym typeface="12 pt. Helvetica* 85 Heavy   08472"/>
              </a:rPr>
              <a:t>AND REPORTING</a:t>
            </a:r>
          </a:p>
        </p:txBody>
      </p:sp>
      <p:sp>
        <p:nvSpPr>
          <p:cNvPr id="19" name="Shape 19"/>
          <p:cNvSpPr/>
          <p:nvPr/>
        </p:nvSpPr>
        <p:spPr>
          <a:xfrm>
            <a:off x="8305800" y="6400800"/>
            <a:ext cx="381000" cy="207899"/>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r">
              <a:defRPr sz="1000">
                <a:solidFill>
                  <a:srgbClr val="132F5A"/>
                </a:solidFill>
                <a:latin typeface="12 pt. Helvetica* 85 Heavy   08472"/>
                <a:ea typeface="12 pt. Helvetica* 85 Heavy   08472"/>
                <a:cs typeface="12 pt. Helvetica* 85 Heavy   08472"/>
                <a:sym typeface="12 pt. Helvetica* 85 Heavy   08472"/>
              </a:defRPr>
            </a:lvl1pPr>
          </a:lstStyle>
          <a:p>
            <a:pPr lvl="0">
              <a:defRPr sz="1800">
                <a:solidFill>
                  <a:srgbClr val="000000"/>
                </a:solidFill>
              </a:defRPr>
            </a:pPr>
            <a:r>
              <a:rPr sz="1000">
                <a:solidFill>
                  <a:srgbClr val="132F5A"/>
                </a:solidFill>
              </a:rPr>
              <a:t>‹#›</a:t>
            </a:r>
          </a:p>
        </p:txBody>
      </p:sp>
      <p:sp>
        <p:nvSpPr>
          <p:cNvPr id="20" name="Shape 20"/>
          <p:cNvSpPr/>
          <p:nvPr>
            <p:ph type="title"/>
          </p:nvPr>
        </p:nvSpPr>
        <p:spPr>
          <a:xfrm>
            <a:off x="457200" y="381000"/>
            <a:ext cx="8229600" cy="609601"/>
          </a:xfrm>
          <a:prstGeom prst="rect">
            <a:avLst/>
          </a:prstGeom>
        </p:spPr>
        <p:txBody>
          <a:bodyPr anchor="t"/>
          <a:lstStyle>
            <a:lvl1pPr algn="l">
              <a:defRPr sz="3600">
                <a:solidFill>
                  <a:srgbClr val="C1961C"/>
                </a:solidFill>
                <a:latin typeface="12 pt. Helvetica* 85 Heavy   08472"/>
                <a:ea typeface="12 pt. Helvetica* 85 Heavy   08472"/>
                <a:cs typeface="12 pt. Helvetica* 85 Heavy   08472"/>
                <a:sym typeface="12 pt. Helvetica* 85 Heavy   08472"/>
              </a:defRPr>
            </a:lvl1pPr>
          </a:lstStyle>
          <a:p>
            <a:pPr lvl="0">
              <a:defRPr sz="1800">
                <a:solidFill>
                  <a:srgbClr val="000000"/>
                </a:solidFill>
              </a:defRPr>
            </a:pPr>
            <a:r>
              <a:rPr sz="3600">
                <a:solidFill>
                  <a:srgbClr val="C1961C"/>
                </a:solidFill>
              </a:rPr>
              <a:t>Click to edit Master title style</a:t>
            </a:r>
          </a:p>
        </p:txBody>
      </p:sp>
      <p:sp>
        <p:nvSpPr>
          <p:cNvPr id="21" name="Shape 21"/>
          <p:cNvSpPr/>
          <p:nvPr>
            <p:ph type="body" idx="1"/>
          </p:nvPr>
        </p:nvSpPr>
        <p:spPr>
          <a:xfrm>
            <a:off x="457200" y="990600"/>
            <a:ext cx="8229600" cy="4267201"/>
          </a:xfrm>
          <a:prstGeom prst="rect">
            <a:avLst/>
          </a:prstGeom>
        </p:spPr>
        <p:txBody>
          <a:bodyPr/>
          <a:lstStyle>
            <a:lvl1pPr marL="342900" indent="-342900"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1pPr>
            <a:lvl2pPr marL="763360" indent="-306160"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2pPr>
            <a:lvl3pPr marL="1159328" indent="-244928"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3pPr>
            <a:lvl4pPr marL="1616528" indent="-244928"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4pPr>
            <a:lvl5pPr marL="2073728" indent="-244928" algn="l">
              <a:buSzPct val="100000"/>
              <a:buFont typeface="Arial"/>
              <a:buChar char="»"/>
              <a:defRPr sz="3000">
                <a:solidFill>
                  <a:srgbClr val="132F5A"/>
                </a:solidFill>
                <a:latin typeface="12 pt. Helvetica* 85 Heavy   08472"/>
                <a:ea typeface="12 pt. Helvetica* 85 Heavy   08472"/>
                <a:cs typeface="12 pt. Helvetica* 85 Heavy   08472"/>
                <a:sym typeface="12 pt. Helvetica* 85 Heavy   08472"/>
              </a:defRPr>
            </a:lvl5pPr>
          </a:lstStyle>
          <a:p>
            <a:pPr lvl="0">
              <a:defRPr sz="1800">
                <a:solidFill>
                  <a:srgbClr val="000000"/>
                </a:solidFill>
              </a:defRPr>
            </a:pPr>
            <a:r>
              <a:rPr sz="3000">
                <a:solidFill>
                  <a:srgbClr val="132F5A"/>
                </a:solidFill>
              </a:rPr>
              <a:t>Click to edit Master text styles</a:t>
            </a:r>
            <a:endParaRPr sz="3000">
              <a:solidFill>
                <a:srgbClr val="132F5A"/>
              </a:solidFill>
            </a:endParaRPr>
          </a:p>
          <a:p>
            <a:pPr lvl="1">
              <a:defRPr sz="1800">
                <a:solidFill>
                  <a:srgbClr val="000000"/>
                </a:solidFill>
              </a:defRPr>
            </a:pPr>
            <a:r>
              <a:rPr sz="3000">
                <a:solidFill>
                  <a:srgbClr val="132F5A"/>
                </a:solidFill>
              </a:rPr>
              <a:t>Second level</a:t>
            </a:r>
            <a:endParaRPr sz="3000">
              <a:solidFill>
                <a:srgbClr val="132F5A"/>
              </a:solidFill>
            </a:endParaRPr>
          </a:p>
          <a:p>
            <a:pPr lvl="2">
              <a:defRPr sz="1800">
                <a:solidFill>
                  <a:srgbClr val="000000"/>
                </a:solidFill>
              </a:defRPr>
            </a:pPr>
            <a:r>
              <a:rPr sz="3000">
                <a:solidFill>
                  <a:srgbClr val="132F5A"/>
                </a:solidFill>
              </a:rPr>
              <a:t>Third level</a:t>
            </a:r>
            <a:endParaRPr sz="3000">
              <a:solidFill>
                <a:srgbClr val="132F5A"/>
              </a:solidFill>
            </a:endParaRPr>
          </a:p>
          <a:p>
            <a:pPr lvl="3">
              <a:defRPr sz="1800">
                <a:solidFill>
                  <a:srgbClr val="000000"/>
                </a:solidFill>
              </a:defRPr>
            </a:pPr>
            <a:r>
              <a:rPr sz="3000">
                <a:solidFill>
                  <a:srgbClr val="132F5A"/>
                </a:solidFill>
              </a:rPr>
              <a:t>Fourth level</a:t>
            </a:r>
            <a:endParaRPr sz="3000">
              <a:solidFill>
                <a:srgbClr val="132F5A"/>
              </a:solidFill>
            </a:endParaRPr>
          </a:p>
          <a:p>
            <a:pPr lvl="4">
              <a:defRPr sz="1800">
                <a:solidFill>
                  <a:srgbClr val="000000"/>
                </a:solidFill>
              </a:defRPr>
            </a:pPr>
            <a:r>
              <a:rPr sz="3000">
                <a:solidFill>
                  <a:srgbClr val="132F5A"/>
                </a:solidFill>
              </a:rPr>
              <a:t>Fifth level</a:t>
            </a:r>
          </a:p>
        </p:txBody>
      </p:sp>
    </p:spTree>
  </p:cSld>
  <p:clrMapOvr>
    <a:masterClrMapping/>
  </p:clrMapOvr>
  <p:transitio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pic>
        <p:nvPicPr>
          <p:cNvPr id="2" name="image1.jpg" descr="C:\Users\ryan aller\Documents\My Dropbox\DRC\FDIC Finals\Final Package\SOURCE\PPT Template Images\title_bkdg_sbasm.jpg"/>
          <p:cNvPicPr/>
          <p:nvPr/>
        </p:nvPicPr>
        <p:blipFill>
          <a:blip r:embed="rId2">
            <a:extLst/>
          </a:blip>
          <a:stretch>
            <a:fillRect/>
          </a:stretch>
        </p:blipFill>
        <p:spPr>
          <a:xfrm>
            <a:off x="-19050" y="0"/>
            <a:ext cx="9163050" cy="6877050"/>
          </a:xfrm>
          <a:prstGeom prst="rect">
            <a:avLst/>
          </a:prstGeom>
          <a:ln w="12700">
            <a:miter lim="400000"/>
          </a:ln>
        </p:spPr>
      </p:pic>
      <p:sp>
        <p:nvSpPr>
          <p:cNvPr id="3" name="Shape 3"/>
          <p:cNvSpPr/>
          <p:nvPr>
            <p:ph type="title"/>
          </p:nvPr>
        </p:nvSpPr>
        <p:spPr>
          <a:xfrm>
            <a:off x="685800" y="1844675"/>
            <a:ext cx="7772400" cy="2041525"/>
          </a:xfrm>
          <a:prstGeom prst="rect">
            <a:avLst/>
          </a:prstGeom>
          <a:ln w="12700">
            <a:miter lim="400000"/>
          </a:ln>
          <a:extLst>
            <a:ext uri="{C572A759-6A51-4108-AA02-DFA0A04FC94B}">
              <ma14:wrappingTextBoxFlag xmlns:ma14="http://schemas.microsoft.com/office/mac/drawingml/2011/main" val="1"/>
            </a:ext>
          </a:extLst>
        </p:spPr>
        <p:txBody>
          <a:bodyPr lIns="45719" rIns="45719" anchor="ctr"/>
          <a:lstStyle/>
          <a:p>
            <a:pPr lvl="0">
              <a:defRPr sz="1800"/>
            </a:pPr>
            <a:r>
              <a:rPr sz="4400"/>
              <a:t>Click to edit Master title style</a:t>
            </a:r>
          </a:p>
        </p:txBody>
      </p:sp>
      <p:sp>
        <p:nvSpPr>
          <p:cNvPr id="4" name="Shape 4"/>
          <p:cNvSpPr/>
          <p:nvPr>
            <p:ph type="body" idx="1"/>
          </p:nvPr>
        </p:nvSpPr>
        <p:spPr>
          <a:xfrm>
            <a:off x="1371600" y="3886200"/>
            <a:ext cx="6400800" cy="2971800"/>
          </a:xfrm>
          <a:prstGeom prst="rect">
            <a:avLst/>
          </a:prstGeom>
          <a:ln w="12700">
            <a:miter lim="400000"/>
          </a:ln>
          <a:extLst>
            <a:ext uri="{C572A759-6A51-4108-AA02-DFA0A04FC94B}">
              <ma14:wrappingTextBoxFlag xmlns:ma14="http://schemas.microsoft.com/office/mac/drawingml/2011/main" val="1"/>
            </a:ext>
          </a:extLst>
        </p:spPr>
        <p:txBody>
          <a:bodyPr lIns="45719" rIns="45719"/>
          <a:lstStyle/>
          <a:p>
            <a:pPr lvl="0">
              <a:defRPr sz="1800">
                <a:solidFill>
                  <a:srgbClr val="000000"/>
                </a:solidFill>
              </a:defRPr>
            </a:pPr>
            <a:r>
              <a:rPr sz="3200">
                <a:solidFill>
                  <a:srgbClr val="888888"/>
                </a:solidFill>
              </a:rPr>
              <a:t>Click to edit Master subtitle style</a:t>
            </a:r>
          </a:p>
        </p:txBody>
      </p:sp>
      <p:sp>
        <p:nvSpPr>
          <p:cNvPr id="5" name="Shape 5"/>
          <p:cNvSpPr/>
          <p:nvPr>
            <p:ph type="sldNum" sz="quarter" idx="2"/>
          </p:nvPr>
        </p:nvSpPr>
        <p:spPr>
          <a:xfrm>
            <a:off x="6553200" y="6414760"/>
            <a:ext cx="2133600" cy="248305"/>
          </a:xfrm>
          <a:prstGeom prst="rect">
            <a:avLst/>
          </a:prstGeom>
          <a:ln w="12700">
            <a:miter lim="400000"/>
          </a:ln>
        </p:spPr>
        <p:txBody>
          <a:bodyPr lIns="45719" rIns="45719" anchor="ctr">
            <a:spAutoFit/>
          </a:bodyPr>
          <a:lstStyle>
            <a:lvl1pPr algn="r">
              <a:defRPr sz="1200">
                <a:solidFill>
                  <a:srgbClr val="898989"/>
                </a:solidFill>
              </a:defRPr>
            </a:lvl1pPr>
          </a:lstStyle>
          <a:p>
            <a:pPr lvl="0"/>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3"/>
    <p:sldLayoutId id="2147483650" r:id="rId4"/>
    <p:sldLayoutId id="2147483651" r:id="rId5"/>
  </p:sldLayoutIdLst>
  <p:transition spd="med" advClick="1"/>
  <p:txStyles>
    <p:titleStyle>
      <a:lvl1pPr algn="ctr">
        <a:defRPr sz="4400">
          <a:latin typeface="Calibri"/>
          <a:ea typeface="Calibri"/>
          <a:cs typeface="Calibri"/>
          <a:sym typeface="Calibri"/>
        </a:defRPr>
      </a:lvl1pPr>
      <a:lvl2pPr algn="ctr">
        <a:defRPr sz="4400">
          <a:latin typeface="Calibri"/>
          <a:ea typeface="Calibri"/>
          <a:cs typeface="Calibri"/>
          <a:sym typeface="Calibri"/>
        </a:defRPr>
      </a:lvl2pPr>
      <a:lvl3pPr algn="ctr">
        <a:defRPr sz="4400">
          <a:latin typeface="Calibri"/>
          <a:ea typeface="Calibri"/>
          <a:cs typeface="Calibri"/>
          <a:sym typeface="Calibri"/>
        </a:defRPr>
      </a:lvl3pPr>
      <a:lvl4pPr algn="ctr">
        <a:defRPr sz="4400">
          <a:latin typeface="Calibri"/>
          <a:ea typeface="Calibri"/>
          <a:cs typeface="Calibri"/>
          <a:sym typeface="Calibri"/>
        </a:defRPr>
      </a:lvl4pPr>
      <a:lvl5pPr algn="ctr">
        <a:defRPr sz="4400">
          <a:latin typeface="Calibri"/>
          <a:ea typeface="Calibri"/>
          <a:cs typeface="Calibri"/>
          <a:sym typeface="Calibri"/>
        </a:defRPr>
      </a:lvl5pPr>
      <a:lvl6pPr indent="457200" algn="ctr">
        <a:defRPr sz="4400">
          <a:latin typeface="Calibri"/>
          <a:ea typeface="Calibri"/>
          <a:cs typeface="Calibri"/>
          <a:sym typeface="Calibri"/>
        </a:defRPr>
      </a:lvl6pPr>
      <a:lvl7pPr indent="914400" algn="ctr">
        <a:defRPr sz="4400">
          <a:latin typeface="Calibri"/>
          <a:ea typeface="Calibri"/>
          <a:cs typeface="Calibri"/>
          <a:sym typeface="Calibri"/>
        </a:defRPr>
      </a:lvl7pPr>
      <a:lvl8pPr indent="1371600" algn="ctr">
        <a:defRPr sz="4400">
          <a:latin typeface="Calibri"/>
          <a:ea typeface="Calibri"/>
          <a:cs typeface="Calibri"/>
          <a:sym typeface="Calibri"/>
        </a:defRPr>
      </a:lvl8pPr>
      <a:lvl9pPr indent="1828800" algn="ctr">
        <a:defRPr sz="4400">
          <a:latin typeface="Calibri"/>
          <a:ea typeface="Calibri"/>
          <a:cs typeface="Calibri"/>
          <a:sym typeface="Calibri"/>
        </a:defRPr>
      </a:lvl9pPr>
    </p:titleStyle>
    <p:bodyStyle>
      <a:lvl1pPr algn="ctr">
        <a:spcBef>
          <a:spcPts val="700"/>
        </a:spcBef>
        <a:defRPr sz="3200">
          <a:solidFill>
            <a:srgbClr val="888888"/>
          </a:solidFill>
          <a:latin typeface="Calibri"/>
          <a:ea typeface="Calibri"/>
          <a:cs typeface="Calibri"/>
          <a:sym typeface="Calibri"/>
        </a:defRPr>
      </a:lvl1pPr>
      <a:lvl2pPr indent="457200" algn="ctr">
        <a:spcBef>
          <a:spcPts val="700"/>
        </a:spcBef>
        <a:defRPr sz="3200">
          <a:solidFill>
            <a:srgbClr val="888888"/>
          </a:solidFill>
          <a:latin typeface="Calibri"/>
          <a:ea typeface="Calibri"/>
          <a:cs typeface="Calibri"/>
          <a:sym typeface="Calibri"/>
        </a:defRPr>
      </a:lvl2pPr>
      <a:lvl3pPr indent="914400" algn="ctr">
        <a:spcBef>
          <a:spcPts val="700"/>
        </a:spcBef>
        <a:defRPr sz="3200">
          <a:solidFill>
            <a:srgbClr val="888888"/>
          </a:solidFill>
          <a:latin typeface="Calibri"/>
          <a:ea typeface="Calibri"/>
          <a:cs typeface="Calibri"/>
          <a:sym typeface="Calibri"/>
        </a:defRPr>
      </a:lvl3pPr>
      <a:lvl4pPr indent="1371600" algn="ctr">
        <a:spcBef>
          <a:spcPts val="700"/>
        </a:spcBef>
        <a:defRPr sz="3200">
          <a:solidFill>
            <a:srgbClr val="888888"/>
          </a:solidFill>
          <a:latin typeface="Calibri"/>
          <a:ea typeface="Calibri"/>
          <a:cs typeface="Calibri"/>
          <a:sym typeface="Calibri"/>
        </a:defRPr>
      </a:lvl4pPr>
      <a:lvl5pPr indent="1828800" algn="ctr">
        <a:spcBef>
          <a:spcPts val="700"/>
        </a:spcBef>
        <a:defRPr sz="3200">
          <a:solidFill>
            <a:srgbClr val="888888"/>
          </a:solidFill>
          <a:latin typeface="Calibri"/>
          <a:ea typeface="Calibri"/>
          <a:cs typeface="Calibri"/>
          <a:sym typeface="Calibri"/>
        </a:defRPr>
      </a:lvl5pPr>
      <a:lvl6pPr indent="2286000" algn="ctr">
        <a:spcBef>
          <a:spcPts val="700"/>
        </a:spcBef>
        <a:defRPr sz="3200">
          <a:solidFill>
            <a:srgbClr val="888888"/>
          </a:solidFill>
          <a:latin typeface="Calibri"/>
          <a:ea typeface="Calibri"/>
          <a:cs typeface="Calibri"/>
          <a:sym typeface="Calibri"/>
        </a:defRPr>
      </a:lvl6pPr>
      <a:lvl7pPr indent="2743200" algn="ctr">
        <a:spcBef>
          <a:spcPts val="700"/>
        </a:spcBef>
        <a:defRPr sz="3200">
          <a:solidFill>
            <a:srgbClr val="888888"/>
          </a:solidFill>
          <a:latin typeface="Calibri"/>
          <a:ea typeface="Calibri"/>
          <a:cs typeface="Calibri"/>
          <a:sym typeface="Calibri"/>
        </a:defRPr>
      </a:lvl7pPr>
      <a:lvl8pPr indent="3200400" algn="ctr">
        <a:spcBef>
          <a:spcPts val="700"/>
        </a:spcBef>
        <a:defRPr sz="3200">
          <a:solidFill>
            <a:srgbClr val="888888"/>
          </a:solidFill>
          <a:latin typeface="Calibri"/>
          <a:ea typeface="Calibri"/>
          <a:cs typeface="Calibri"/>
          <a:sym typeface="Calibri"/>
        </a:defRPr>
      </a:lvl8pPr>
      <a:lvl9pPr indent="3657600" algn="ctr">
        <a:spcBef>
          <a:spcPts val="700"/>
        </a:spcBef>
        <a:defRPr sz="3200">
          <a:solidFill>
            <a:srgbClr val="888888"/>
          </a:solidFill>
          <a:latin typeface="Calibri"/>
          <a:ea typeface="Calibri"/>
          <a:cs typeface="Calibri"/>
          <a:sym typeface="Calibri"/>
        </a:defRPr>
      </a:lvl9pPr>
    </p:bodyStyle>
    <p:otherStyle>
      <a:lvl1pPr algn="r">
        <a:defRPr sz="1200">
          <a:solidFill>
            <a:schemeClr val="tx1"/>
          </a:solidFill>
          <a:latin typeface="+mn-lt"/>
          <a:ea typeface="+mn-ea"/>
          <a:cs typeface="+mn-cs"/>
          <a:sym typeface="Calibri"/>
        </a:defRPr>
      </a:lvl1pPr>
      <a:lvl2pPr indent="457200" algn="r">
        <a:defRPr sz="1200">
          <a:solidFill>
            <a:schemeClr val="tx1"/>
          </a:solidFill>
          <a:latin typeface="+mn-lt"/>
          <a:ea typeface="+mn-ea"/>
          <a:cs typeface="+mn-cs"/>
          <a:sym typeface="Calibri"/>
        </a:defRPr>
      </a:lvl2pPr>
      <a:lvl3pPr indent="914400" algn="r">
        <a:defRPr sz="1200">
          <a:solidFill>
            <a:schemeClr val="tx1"/>
          </a:solidFill>
          <a:latin typeface="+mn-lt"/>
          <a:ea typeface="+mn-ea"/>
          <a:cs typeface="+mn-cs"/>
          <a:sym typeface="Calibri"/>
        </a:defRPr>
      </a:lvl3pPr>
      <a:lvl4pPr indent="1371600" algn="r">
        <a:defRPr sz="1200">
          <a:solidFill>
            <a:schemeClr val="tx1"/>
          </a:solidFill>
          <a:latin typeface="+mn-lt"/>
          <a:ea typeface="+mn-ea"/>
          <a:cs typeface="+mn-cs"/>
          <a:sym typeface="Calibri"/>
        </a:defRPr>
      </a:lvl4pPr>
      <a:lvl5pPr indent="1828800" algn="r">
        <a:defRPr sz="1200">
          <a:solidFill>
            <a:schemeClr val="tx1"/>
          </a:solidFill>
          <a:latin typeface="+mn-lt"/>
          <a:ea typeface="+mn-ea"/>
          <a:cs typeface="+mn-cs"/>
          <a:sym typeface="Calibri"/>
        </a:defRPr>
      </a:lvl5pPr>
      <a:lvl6pPr indent="2286000" algn="r">
        <a:defRPr sz="1200">
          <a:solidFill>
            <a:schemeClr val="tx1"/>
          </a:solidFill>
          <a:latin typeface="+mn-lt"/>
          <a:ea typeface="+mn-ea"/>
          <a:cs typeface="+mn-cs"/>
          <a:sym typeface="Calibri"/>
        </a:defRPr>
      </a:lvl6pPr>
      <a:lvl7pPr indent="2743200" algn="r">
        <a:defRPr sz="1200">
          <a:solidFill>
            <a:schemeClr val="tx1"/>
          </a:solidFill>
          <a:latin typeface="+mn-lt"/>
          <a:ea typeface="+mn-ea"/>
          <a:cs typeface="+mn-cs"/>
          <a:sym typeface="Calibri"/>
        </a:defRPr>
      </a:lvl7pPr>
      <a:lvl8pPr indent="3200400" algn="r">
        <a:defRPr sz="1200">
          <a:solidFill>
            <a:schemeClr val="tx1"/>
          </a:solidFill>
          <a:latin typeface="+mn-lt"/>
          <a:ea typeface="+mn-ea"/>
          <a:cs typeface="+mn-cs"/>
          <a:sym typeface="Calibri"/>
        </a:defRPr>
      </a:lvl8pPr>
      <a:lvl9pPr indent="3657600" algn="r">
        <a:defRPr sz="1200">
          <a:solidFill>
            <a:schemeClr val="tx1"/>
          </a:solidFill>
          <a:latin typeface="+mn-lt"/>
          <a:ea typeface="+mn-ea"/>
          <a:cs typeface="+mn-cs"/>
          <a:sym typeface="Calibri"/>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8.jpeg"/></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9.jpeg"/></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0.jpeg"/></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1.jpeg"/></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5.jpeg"/><Relationship Id="rId4" Type="http://schemas.openxmlformats.org/officeDocument/2006/relationships/image" Target="../media/image2.png"/></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6.jpeg"/></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7.jpe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25" name="FDIC_PPT_ART_TaxPlanning.jpg"/>
          <p:cNvPicPr/>
          <p:nvPr/>
        </p:nvPicPr>
        <p:blipFill>
          <a:blip r:embed="rId2">
            <a:extLst/>
          </a:blip>
          <a:stretch>
            <a:fillRect/>
          </a:stretch>
        </p:blipFill>
        <p:spPr>
          <a:xfrm>
            <a:off x="4562475" y="381000"/>
            <a:ext cx="4581525" cy="4581525"/>
          </a:xfrm>
          <a:prstGeom prst="rect">
            <a:avLst/>
          </a:prstGeom>
          <a:ln w="12700">
            <a:miter lim="400000"/>
          </a:ln>
        </p:spPr>
      </p:pic>
      <p:sp>
        <p:nvSpPr>
          <p:cNvPr id="26" name="Shape 26"/>
          <p:cNvSpPr/>
          <p:nvPr/>
        </p:nvSpPr>
        <p:spPr>
          <a:xfrm>
            <a:off x="473075" y="2492375"/>
            <a:ext cx="3184525" cy="1012825"/>
          </a:xfrm>
          <a:prstGeom prst="rect">
            <a:avLst/>
          </a:prstGeom>
          <a:solidFill>
            <a:srgbClr val="17375E"/>
          </a:solidFill>
          <a:ln w="12700">
            <a:miter lim="400000"/>
          </a:ln>
        </p:spPr>
        <p:txBody>
          <a:bodyPr lIns="0" tIns="0" rIns="0" bIns="0" anchor="ctr"/>
          <a:lstStyle/>
          <a:p>
            <a:pPr lvl="0" algn="ctr">
              <a:defRPr>
                <a:solidFill>
                  <a:srgbClr val="FFFFFF"/>
                </a:solidFill>
              </a:defRPr>
            </a:pPr>
          </a:p>
        </p:txBody>
      </p:sp>
      <p:sp>
        <p:nvSpPr>
          <p:cNvPr id="27" name="Shape 27"/>
          <p:cNvSpPr/>
          <p:nvPr/>
        </p:nvSpPr>
        <p:spPr>
          <a:xfrm>
            <a:off x="76200" y="838200"/>
            <a:ext cx="6781800" cy="777494"/>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pc="-150" sz="6000">
                <a:solidFill>
                  <a:srgbClr val="C1961C"/>
                </a:solidFill>
                <a:latin typeface="12 pt. Helvetica* 85 Heavy   08472"/>
                <a:ea typeface="12 pt. Helvetica* 85 Heavy   08472"/>
                <a:cs typeface="12 pt. Helvetica* 85 Heavy   08472"/>
                <a:sym typeface="12 pt. Helvetica* 85 Heavy   08472"/>
              </a:defRPr>
            </a:lvl1pPr>
          </a:lstStyle>
          <a:p>
            <a:pPr lvl="0">
              <a:defRPr spc="0" sz="1800">
                <a:solidFill>
                  <a:srgbClr val="000000"/>
                </a:solidFill>
              </a:defRPr>
            </a:pPr>
            <a:r>
              <a:rPr spc="-150" sz="6000">
                <a:solidFill>
                  <a:srgbClr val="C1961C"/>
                </a:solidFill>
              </a:rPr>
              <a:t>Tax Planning</a:t>
            </a:r>
          </a:p>
        </p:txBody>
      </p:sp>
      <p:sp>
        <p:nvSpPr>
          <p:cNvPr id="28" name="Shape 28"/>
          <p:cNvSpPr/>
          <p:nvPr/>
        </p:nvSpPr>
        <p:spPr>
          <a:xfrm>
            <a:off x="381000" y="1600200"/>
            <a:ext cx="7924800" cy="673735"/>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pc="-150" sz="5000">
                <a:solidFill>
                  <a:srgbClr val="132F5A"/>
                </a:solidFill>
                <a:latin typeface="12 pt Helvetica* 55 Roman   05472"/>
                <a:ea typeface="12 pt Helvetica* 55 Roman   05472"/>
                <a:cs typeface="12 pt Helvetica* 55 Roman   05472"/>
                <a:sym typeface="12 pt Helvetica* 55 Roman   05472"/>
              </a:defRPr>
            </a:lvl1pPr>
          </a:lstStyle>
          <a:p>
            <a:pPr lvl="0">
              <a:defRPr spc="0" sz="1800">
                <a:solidFill>
                  <a:srgbClr val="000000"/>
                </a:solidFill>
              </a:defRPr>
            </a:pPr>
            <a:r>
              <a:rPr spc="-150" sz="5000">
                <a:solidFill>
                  <a:srgbClr val="132F5A"/>
                </a:solidFill>
              </a:rPr>
              <a:t>And Reporting</a:t>
            </a:r>
          </a:p>
        </p:txBody>
      </p:sp>
      <p:sp>
        <p:nvSpPr>
          <p:cNvPr id="29" name="Shape 29"/>
          <p:cNvSpPr/>
          <p:nvPr/>
        </p:nvSpPr>
        <p:spPr>
          <a:xfrm>
            <a:off x="533400" y="2590800"/>
            <a:ext cx="2714625" cy="878840"/>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b="1" cap="small" sz="2800">
                <a:solidFill>
                  <a:srgbClr val="FFFFFF"/>
                </a:solidFill>
                <a:latin typeface="Garamond"/>
                <a:ea typeface="Garamond"/>
                <a:cs typeface="Garamond"/>
                <a:sym typeface="Garamond"/>
              </a:defRPr>
            </a:lvl1pPr>
          </a:lstStyle>
          <a:p>
            <a:pPr lvl="0">
              <a:defRPr b="0" cap="none" sz="1800">
                <a:solidFill>
                  <a:srgbClr val="000000"/>
                </a:solidFill>
              </a:defRPr>
            </a:pPr>
            <a:r>
              <a:rPr b="1" cap="small" sz="2800">
                <a:solidFill>
                  <a:srgbClr val="FFFFFF"/>
                </a:solidFill>
              </a:rPr>
              <a:t>For a Small Business</a:t>
            </a:r>
          </a:p>
        </p:txBody>
      </p:sp>
    </p:spTree>
  </p:cSld>
  <p:clrMapOvr>
    <a:masterClrMapping/>
  </p:clrMapOvr>
  <p:transitio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6" name="Shape 76"/>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State and Local Taxes</a:t>
            </a:r>
          </a:p>
        </p:txBody>
      </p:sp>
      <p:sp>
        <p:nvSpPr>
          <p:cNvPr id="77" name="Shape 77"/>
          <p:cNvSpPr/>
          <p:nvPr>
            <p:ph type="body" idx="1"/>
          </p:nvPr>
        </p:nvSpPr>
        <p:spPr>
          <a:xfrm>
            <a:off x="457200" y="990600"/>
            <a:ext cx="8229600" cy="4267200"/>
          </a:xfrm>
          <a:prstGeom prst="rect">
            <a:avLst/>
          </a:prstGeom>
        </p:spPr>
        <p:txBody>
          <a:bodyPr lIns="0" tIns="0" rIns="0" bIns="0">
            <a:normAutofit fontScale="100000" lnSpcReduction="0"/>
          </a:bodyPr>
          <a:lstStyle/>
          <a:p>
            <a:pPr lvl="0" marL="320039" indent="-320039">
              <a:spcBef>
                <a:spcPts val="600"/>
              </a:spcBef>
              <a:defRPr sz="1800">
                <a:solidFill>
                  <a:srgbClr val="000000"/>
                </a:solidFill>
              </a:defRPr>
            </a:pPr>
            <a:r>
              <a:rPr sz="2800">
                <a:solidFill>
                  <a:srgbClr val="132F5A"/>
                </a:solidFill>
                <a:latin typeface="12 pt Helvetica* 55 Roman   05472"/>
                <a:ea typeface="12 pt Helvetica* 55 Roman   05472"/>
                <a:cs typeface="12 pt Helvetica* 55 Roman   05472"/>
                <a:sym typeface="12 pt Helvetica* 55 Roman   05472"/>
              </a:rPr>
              <a:t>State/County/City Income Tax</a:t>
            </a:r>
            <a:endParaRPr sz="2800">
              <a:solidFill>
                <a:srgbClr val="132F5A"/>
              </a:solidFill>
              <a:latin typeface="12 pt Helvetica* 55 Roman   05472"/>
              <a:ea typeface="12 pt Helvetica* 55 Roman   05472"/>
              <a:cs typeface="12 pt Helvetica* 55 Roman   05472"/>
              <a:sym typeface="12 pt Helvetica* 55 Roman   05472"/>
            </a:endParaRPr>
          </a:p>
          <a:p>
            <a:pPr lvl="0" marL="320039" indent="-320039">
              <a:spcBef>
                <a:spcPts val="600"/>
              </a:spcBef>
              <a:defRPr sz="1800">
                <a:solidFill>
                  <a:srgbClr val="000000"/>
                </a:solidFill>
              </a:defRPr>
            </a:pPr>
            <a:r>
              <a:rPr sz="2800">
                <a:solidFill>
                  <a:srgbClr val="132F5A"/>
                </a:solidFill>
                <a:latin typeface="12 pt Helvetica* 55 Roman   05472"/>
                <a:ea typeface="12 pt Helvetica* 55 Roman   05472"/>
                <a:cs typeface="12 pt Helvetica* 55 Roman   05472"/>
                <a:sym typeface="12 pt Helvetica* 55 Roman   05472"/>
              </a:rPr>
              <a:t>Permits</a:t>
            </a:r>
            <a:endParaRPr sz="2800">
              <a:solidFill>
                <a:srgbClr val="132F5A"/>
              </a:solidFill>
              <a:latin typeface="12 pt Helvetica* 55 Roman   05472"/>
              <a:ea typeface="12 pt Helvetica* 55 Roman   05472"/>
              <a:cs typeface="12 pt Helvetica* 55 Roman   05472"/>
              <a:sym typeface="12 pt Helvetica* 55 Roman   05472"/>
            </a:endParaRPr>
          </a:p>
          <a:p>
            <a:pPr lvl="0" marL="320039" indent="-320039">
              <a:spcBef>
                <a:spcPts val="600"/>
              </a:spcBef>
              <a:defRPr sz="1800">
                <a:solidFill>
                  <a:srgbClr val="000000"/>
                </a:solidFill>
              </a:defRPr>
            </a:pPr>
            <a:r>
              <a:rPr sz="2800">
                <a:solidFill>
                  <a:srgbClr val="132F5A"/>
                </a:solidFill>
                <a:latin typeface="12 pt Helvetica* 55 Roman   05472"/>
                <a:ea typeface="12 pt Helvetica* 55 Roman   05472"/>
                <a:cs typeface="12 pt Helvetica* 55 Roman   05472"/>
                <a:sym typeface="12 pt Helvetica* 55 Roman   05472"/>
              </a:rPr>
              <a:t>Licenses</a:t>
            </a:r>
            <a:endParaRPr sz="2800">
              <a:solidFill>
                <a:srgbClr val="132F5A"/>
              </a:solidFill>
              <a:latin typeface="12 pt Helvetica* 55 Roman   05472"/>
              <a:ea typeface="12 pt Helvetica* 55 Roman   05472"/>
              <a:cs typeface="12 pt Helvetica* 55 Roman   05472"/>
              <a:sym typeface="12 pt Helvetica* 55 Roman   05472"/>
            </a:endParaRPr>
          </a:p>
          <a:p>
            <a:pPr lvl="0" marL="320039" indent="-320039">
              <a:spcBef>
                <a:spcPts val="600"/>
              </a:spcBef>
              <a:defRPr sz="1800">
                <a:solidFill>
                  <a:srgbClr val="000000"/>
                </a:solidFill>
              </a:defRPr>
            </a:pPr>
            <a:r>
              <a:rPr sz="2800">
                <a:solidFill>
                  <a:srgbClr val="132F5A"/>
                </a:solidFill>
                <a:latin typeface="12 pt Helvetica* 55 Roman   05472"/>
                <a:ea typeface="12 pt Helvetica* 55 Roman   05472"/>
                <a:cs typeface="12 pt Helvetica* 55 Roman   05472"/>
                <a:sym typeface="12 pt Helvetica* 55 Roman   05472"/>
              </a:rPr>
              <a:t>Fictitious name permit (“doing business as”)</a:t>
            </a:r>
            <a:endParaRPr sz="2800">
              <a:solidFill>
                <a:srgbClr val="132F5A"/>
              </a:solidFill>
              <a:latin typeface="12 pt Helvetica* 55 Roman   05472"/>
              <a:ea typeface="12 pt Helvetica* 55 Roman   05472"/>
              <a:cs typeface="12 pt Helvetica* 55 Roman   05472"/>
              <a:sym typeface="12 pt Helvetica* 55 Roman   05472"/>
            </a:endParaRPr>
          </a:p>
          <a:p>
            <a:pPr lvl="0" marL="320039" indent="-320039">
              <a:spcBef>
                <a:spcPts val="600"/>
              </a:spcBef>
              <a:defRPr sz="1800">
                <a:solidFill>
                  <a:srgbClr val="000000"/>
                </a:solidFill>
              </a:defRPr>
            </a:pPr>
            <a:r>
              <a:rPr sz="2800">
                <a:solidFill>
                  <a:srgbClr val="132F5A"/>
                </a:solidFill>
                <a:latin typeface="12 pt Helvetica* 55 Roman   05472"/>
                <a:ea typeface="12 pt Helvetica* 55 Roman   05472"/>
                <a:cs typeface="12 pt Helvetica* 55 Roman   05472"/>
                <a:sym typeface="12 pt Helvetica* 55 Roman   05472"/>
              </a:rPr>
              <a:t>State Sales Tax</a:t>
            </a:r>
          </a:p>
        </p:txBody>
      </p:sp>
    </p:spTree>
  </p:cSld>
  <p:clrMapOvr>
    <a:masterClrMapping/>
  </p:clrMapOvr>
  <p:transition spd="med" advClick="1"/>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1" name="Shape 81"/>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Know Your Tax Obligations</a:t>
            </a:r>
          </a:p>
        </p:txBody>
      </p:sp>
      <p:sp>
        <p:nvSpPr>
          <p:cNvPr id="82" name="Shape 82"/>
          <p:cNvSpPr/>
          <p:nvPr>
            <p:ph type="body" idx="1"/>
          </p:nvPr>
        </p:nvSpPr>
        <p:spPr>
          <a:xfrm>
            <a:off x="457200" y="990600"/>
            <a:ext cx="8229600" cy="4267200"/>
          </a:xfrm>
          <a:prstGeom prst="rect">
            <a:avLst/>
          </a:prstGeom>
        </p:spPr>
        <p:txBody>
          <a:bodyPr lIns="0" tIns="0" rIns="0" bIns="0">
            <a:normAutofit fontScale="100000" lnSpcReduction="0"/>
          </a:bodyPr>
          <a:lstStyle/>
          <a:p>
            <a:pPr lvl="0" marL="320039" indent="-320039">
              <a:spcBef>
                <a:spcPts val="600"/>
              </a:spcBef>
              <a:defRPr sz="1800">
                <a:solidFill>
                  <a:srgbClr val="000000"/>
                </a:solidFill>
              </a:defRPr>
            </a:pPr>
            <a:r>
              <a:rPr sz="2800">
                <a:solidFill>
                  <a:srgbClr val="132F5A"/>
                </a:solidFill>
                <a:latin typeface="12 pt Helvetica* 55 Roman   05472"/>
                <a:ea typeface="12 pt Helvetica* 55 Roman   05472"/>
                <a:cs typeface="12 pt Helvetica* 55 Roman   05472"/>
                <a:sym typeface="12 pt Helvetica* 55 Roman   05472"/>
              </a:rPr>
              <a:t>Your form of business determines how you pay income taxes</a:t>
            </a:r>
            <a:endParaRPr sz="2800">
              <a:solidFill>
                <a:srgbClr val="132F5A"/>
              </a:solidFill>
              <a:latin typeface="12 pt Helvetica* 55 Roman   05472"/>
              <a:ea typeface="12 pt Helvetica* 55 Roman   05472"/>
              <a:cs typeface="12 pt Helvetica* 55 Roman   05472"/>
              <a:sym typeface="12 pt Helvetica* 55 Roman   05472"/>
            </a:endParaRPr>
          </a:p>
          <a:p>
            <a:pPr lvl="0" marL="320039" indent="-320039">
              <a:spcBef>
                <a:spcPts val="600"/>
              </a:spcBef>
              <a:defRPr sz="1800">
                <a:solidFill>
                  <a:srgbClr val="000000"/>
                </a:solidFill>
              </a:defRPr>
            </a:pPr>
            <a:r>
              <a:rPr sz="2800">
                <a:solidFill>
                  <a:srgbClr val="132F5A"/>
                </a:solidFill>
                <a:latin typeface="12 pt Helvetica* 55 Roman   05472"/>
                <a:ea typeface="12 pt Helvetica* 55 Roman   05472"/>
                <a:cs typeface="12 pt Helvetica* 55 Roman   05472"/>
                <a:sym typeface="12 pt Helvetica* 55 Roman   05472"/>
              </a:rPr>
              <a:t>Pay-as-you-go</a:t>
            </a:r>
          </a:p>
        </p:txBody>
      </p:sp>
      <p:pic>
        <p:nvPicPr>
          <p:cNvPr id="83" name="image11.jpg" descr="C:\Users\ryan aller\Documents\My Dropbox\DRC\FDIC Finals\PPT Development\Ryan\Unit 6\images\TaxesDue.jpg"/>
          <p:cNvPicPr/>
          <p:nvPr/>
        </p:nvPicPr>
        <p:blipFill>
          <a:blip r:embed="rId3">
            <a:extLst/>
          </a:blip>
          <a:stretch>
            <a:fillRect/>
          </a:stretch>
        </p:blipFill>
        <p:spPr>
          <a:xfrm>
            <a:off x="4724400" y="3181350"/>
            <a:ext cx="4048125" cy="2686050"/>
          </a:xfrm>
          <a:prstGeom prst="rect">
            <a:avLst/>
          </a:prstGeom>
          <a:ln>
            <a:solidFill/>
          </a:ln>
          <a:effectLst>
            <a:outerShdw sx="100000" sy="100000" kx="0" ky="0" algn="b" rotWithShape="0" blurRad="50800" dist="38100" dir="2700000">
              <a:srgbClr val="000000">
                <a:alpha val="40000"/>
              </a:srgbClr>
            </a:outerShdw>
          </a:effectLst>
        </p:spPr>
      </p:pic>
    </p:spTree>
  </p:cSld>
  <p:clrMapOvr>
    <a:masterClrMapping/>
  </p:clrMapOvr>
  <p:transition spd="med" advClick="1"/>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87" name="image12.jpeg" descr="C:\Users\ryan aller\Documents\My Dropbox\DRC\FDIC Finals\PPT Development\Submitted\Unit 6\images\iStock_000011088049XSmall.jpg"/>
          <p:cNvPicPr/>
          <p:nvPr/>
        </p:nvPicPr>
        <p:blipFill>
          <a:blip r:embed="rId3">
            <a:extLst/>
          </a:blip>
          <a:stretch>
            <a:fillRect/>
          </a:stretch>
        </p:blipFill>
        <p:spPr>
          <a:xfrm>
            <a:off x="2368550" y="1854200"/>
            <a:ext cx="4406900" cy="4394200"/>
          </a:xfrm>
          <a:prstGeom prst="rect">
            <a:avLst/>
          </a:prstGeom>
          <a:ln w="12700">
            <a:miter lim="400000"/>
          </a:ln>
        </p:spPr>
      </p:pic>
      <p:sp>
        <p:nvSpPr>
          <p:cNvPr id="88" name="Shape 88"/>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Cost of Not Paying Your Taxes</a:t>
            </a:r>
          </a:p>
        </p:txBody>
      </p:sp>
      <p:sp>
        <p:nvSpPr>
          <p:cNvPr id="89" name="Shape 89"/>
          <p:cNvSpPr/>
          <p:nvPr>
            <p:ph type="body" idx="1"/>
          </p:nvPr>
        </p:nvSpPr>
        <p:spPr>
          <a:xfrm>
            <a:off x="457200" y="990600"/>
            <a:ext cx="8382000" cy="4267200"/>
          </a:xfrm>
          <a:prstGeom prst="rect">
            <a:avLst/>
          </a:prstGeom>
        </p:spPr>
        <p:txBody>
          <a:bodyPr lIns="0" tIns="0" rIns="0" bIns="0">
            <a:normAutofit fontScale="100000" lnSpcReduction="0"/>
          </a:bodyPr>
          <a:lstStyle>
            <a:lvl1pPr marL="0" indent="0">
              <a:buSzTx/>
              <a:buNone/>
            </a:lvl1pPr>
          </a:lstStyle>
          <a:p>
            <a:pPr lvl="0">
              <a:defRPr sz="1800">
                <a:solidFill>
                  <a:srgbClr val="000000"/>
                </a:solidFill>
              </a:defRPr>
            </a:pPr>
            <a:r>
              <a:rPr sz="3000">
                <a:solidFill>
                  <a:srgbClr val="132F5A"/>
                </a:solidFill>
              </a:rPr>
              <a:t>Never use payroll taxes for working capital during cash flow shortages.</a:t>
            </a:r>
          </a:p>
        </p:txBody>
      </p:sp>
    </p:spTree>
  </p:cSld>
  <p:clrMapOvr>
    <a:masterClrMapping/>
  </p:clrMapOvr>
  <p:transition spd="med" advClick="1"/>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3" name="Shape 93"/>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Money Management for Taxes</a:t>
            </a:r>
          </a:p>
        </p:txBody>
      </p:sp>
      <p:sp>
        <p:nvSpPr>
          <p:cNvPr id="94" name="Shape 94"/>
          <p:cNvSpPr/>
          <p:nvPr>
            <p:ph type="body" idx="1"/>
          </p:nvPr>
        </p:nvSpPr>
        <p:spPr>
          <a:xfrm>
            <a:off x="457200" y="990600"/>
            <a:ext cx="8229600" cy="4267200"/>
          </a:xfrm>
          <a:prstGeom prst="rect">
            <a:avLst/>
          </a:prstGeom>
        </p:spPr>
        <p:txBody>
          <a:bodyPr lIns="0" tIns="0" rIns="0" bIns="0">
            <a:normAutofit fontScale="100000" lnSpcReduction="0"/>
          </a:bodyPr>
          <a:lstStyle/>
          <a:p>
            <a:pPr lvl="0" marL="320039" indent="-320039">
              <a:spcBef>
                <a:spcPts val="600"/>
              </a:spcBef>
              <a:defRPr sz="1800">
                <a:solidFill>
                  <a:srgbClr val="000000"/>
                </a:solidFill>
              </a:defRPr>
            </a:pPr>
            <a:r>
              <a:rPr sz="2800">
                <a:solidFill>
                  <a:srgbClr val="132F5A"/>
                </a:solidFill>
                <a:latin typeface="12 pt Helvetica* 55 Roman   05472"/>
                <a:ea typeface="12 pt Helvetica* 55 Roman   05472"/>
                <a:cs typeface="12 pt Helvetica* 55 Roman   05472"/>
                <a:sym typeface="12 pt Helvetica* 55 Roman   05472"/>
              </a:rPr>
              <a:t>Know when, what, </a:t>
            </a:r>
            <a:br>
              <a:rPr sz="2800">
                <a:solidFill>
                  <a:srgbClr val="132F5A"/>
                </a:solidFill>
                <a:latin typeface="12 pt Helvetica* 55 Roman   05472"/>
                <a:ea typeface="12 pt Helvetica* 55 Roman   05472"/>
                <a:cs typeface="12 pt Helvetica* 55 Roman   05472"/>
                <a:sym typeface="12 pt Helvetica* 55 Roman   05472"/>
              </a:rPr>
            </a:br>
            <a:r>
              <a:rPr sz="2800">
                <a:solidFill>
                  <a:srgbClr val="132F5A"/>
                </a:solidFill>
                <a:latin typeface="12 pt Helvetica* 55 Roman   05472"/>
                <a:ea typeface="12 pt Helvetica* 55 Roman   05472"/>
                <a:cs typeface="12 pt Helvetica* 55 Roman   05472"/>
                <a:sym typeface="12 pt Helvetica* 55 Roman   05472"/>
              </a:rPr>
              <a:t>and how much</a:t>
            </a:r>
            <a:endParaRPr sz="2800">
              <a:solidFill>
                <a:srgbClr val="132F5A"/>
              </a:solidFill>
              <a:latin typeface="12 pt Helvetica* 55 Roman   05472"/>
              <a:ea typeface="12 pt Helvetica* 55 Roman   05472"/>
              <a:cs typeface="12 pt Helvetica* 55 Roman   05472"/>
              <a:sym typeface="12 pt Helvetica* 55 Roman   05472"/>
            </a:endParaRPr>
          </a:p>
          <a:p>
            <a:pPr lvl="0" marL="320039" indent="-320039">
              <a:spcBef>
                <a:spcPts val="600"/>
              </a:spcBef>
              <a:defRPr sz="1800">
                <a:solidFill>
                  <a:srgbClr val="000000"/>
                </a:solidFill>
              </a:defRPr>
            </a:pPr>
            <a:r>
              <a:rPr sz="2800">
                <a:solidFill>
                  <a:srgbClr val="132F5A"/>
                </a:solidFill>
                <a:latin typeface="12 pt Helvetica* 55 Roman   05472"/>
                <a:ea typeface="12 pt Helvetica* 55 Roman   05472"/>
                <a:cs typeface="12 pt Helvetica* 55 Roman   05472"/>
                <a:sym typeface="12 pt Helvetica* 55 Roman   05472"/>
              </a:rPr>
              <a:t>Save for taxes</a:t>
            </a:r>
            <a:endParaRPr sz="2800">
              <a:solidFill>
                <a:srgbClr val="132F5A"/>
              </a:solidFill>
              <a:latin typeface="12 pt Helvetica* 55 Roman   05472"/>
              <a:ea typeface="12 pt Helvetica* 55 Roman   05472"/>
              <a:cs typeface="12 pt Helvetica* 55 Roman   05472"/>
              <a:sym typeface="12 pt Helvetica* 55 Roman   05472"/>
            </a:endParaRPr>
          </a:p>
          <a:p>
            <a:pPr lvl="0" marL="320039" indent="-320039">
              <a:spcBef>
                <a:spcPts val="600"/>
              </a:spcBef>
              <a:defRPr sz="1800">
                <a:solidFill>
                  <a:srgbClr val="000000"/>
                </a:solidFill>
              </a:defRPr>
            </a:pPr>
            <a:r>
              <a:rPr sz="2800">
                <a:solidFill>
                  <a:srgbClr val="132F5A"/>
                </a:solidFill>
                <a:latin typeface="12 pt Helvetica* 55 Roman   05472"/>
                <a:ea typeface="12 pt Helvetica* 55 Roman   05472"/>
                <a:cs typeface="12 pt Helvetica* 55 Roman   05472"/>
                <a:sym typeface="12 pt Helvetica* 55 Roman   05472"/>
              </a:rPr>
              <a:t>Separate accounts</a:t>
            </a:r>
          </a:p>
        </p:txBody>
      </p:sp>
      <p:pic>
        <p:nvPicPr>
          <p:cNvPr id="95" name="image13.jpg" descr="C:\Users\ryan aller\Documents\My Dropbox\DRC\FDIC Finals\PPT Development\Ryan\Unit 6\images\safe_money.jpg"/>
          <p:cNvPicPr/>
          <p:nvPr/>
        </p:nvPicPr>
        <p:blipFill>
          <a:blip r:embed="rId3">
            <a:extLst/>
          </a:blip>
          <a:stretch>
            <a:fillRect/>
          </a:stretch>
        </p:blipFill>
        <p:spPr>
          <a:xfrm>
            <a:off x="5029200" y="2133600"/>
            <a:ext cx="3810000" cy="3810000"/>
          </a:xfrm>
          <a:prstGeom prst="rect">
            <a:avLst/>
          </a:prstGeom>
          <a:ln>
            <a:solidFill/>
          </a:ln>
          <a:effectLst>
            <a:outerShdw sx="100000" sy="100000" kx="0" ky="0" algn="b" rotWithShape="0" blurRad="50800" dist="38100" dir="2700000">
              <a:srgbClr val="000000">
                <a:alpha val="40000"/>
              </a:srgbClr>
            </a:outerShdw>
          </a:effectLst>
        </p:spPr>
      </p:pic>
    </p:spTree>
  </p:cSld>
  <p:clrMapOvr>
    <a:masterClrMapping/>
  </p:clrMapOvr>
  <p:transition spd="med" advClick="1"/>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9" name="Shape 99"/>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Accounting Systems</a:t>
            </a:r>
          </a:p>
        </p:txBody>
      </p:sp>
      <p:sp>
        <p:nvSpPr>
          <p:cNvPr id="100" name="Shape 100"/>
          <p:cNvSpPr/>
          <p:nvPr>
            <p:ph type="body" idx="1"/>
          </p:nvPr>
        </p:nvSpPr>
        <p:spPr>
          <a:xfrm>
            <a:off x="457200" y="990600"/>
            <a:ext cx="8229600" cy="4267200"/>
          </a:xfrm>
          <a:prstGeom prst="rect">
            <a:avLst/>
          </a:prstGeom>
        </p:spPr>
        <p:txBody>
          <a:bodyPr lIns="0" tIns="0" rIns="0" bIns="0">
            <a:normAutofit fontScale="100000" lnSpcReduction="0"/>
          </a:bodyPr>
          <a:lstStyle/>
          <a:p>
            <a:pPr lvl="0" marL="320039" indent="-320039">
              <a:spcBef>
                <a:spcPts val="600"/>
              </a:spcBef>
              <a:defRPr sz="1800">
                <a:solidFill>
                  <a:srgbClr val="000000"/>
                </a:solidFill>
              </a:defRPr>
            </a:pPr>
            <a:r>
              <a:rPr sz="2800">
                <a:solidFill>
                  <a:srgbClr val="132F5A"/>
                </a:solidFill>
                <a:latin typeface="12 pt Helvetica* 55 Roman   05472"/>
                <a:ea typeface="12 pt Helvetica* 55 Roman   05472"/>
                <a:cs typeface="12 pt Helvetica* 55 Roman   05472"/>
                <a:sym typeface="12 pt Helvetica* 55 Roman   05472"/>
              </a:rPr>
              <a:t>Deductions</a:t>
            </a:r>
            <a:endParaRPr sz="2800">
              <a:solidFill>
                <a:srgbClr val="132F5A"/>
              </a:solidFill>
              <a:latin typeface="12 pt Helvetica* 55 Roman   05472"/>
              <a:ea typeface="12 pt Helvetica* 55 Roman   05472"/>
              <a:cs typeface="12 pt Helvetica* 55 Roman   05472"/>
              <a:sym typeface="12 pt Helvetica* 55 Roman   05472"/>
            </a:endParaRPr>
          </a:p>
          <a:p>
            <a:pPr lvl="0" marL="320039" indent="-320039">
              <a:spcBef>
                <a:spcPts val="600"/>
              </a:spcBef>
              <a:defRPr sz="1800">
                <a:solidFill>
                  <a:srgbClr val="000000"/>
                </a:solidFill>
              </a:defRPr>
            </a:pPr>
            <a:r>
              <a:rPr sz="2800">
                <a:solidFill>
                  <a:srgbClr val="132F5A"/>
                </a:solidFill>
                <a:latin typeface="12 pt Helvetica* 55 Roman   05472"/>
                <a:ea typeface="12 pt Helvetica* 55 Roman   05472"/>
                <a:cs typeface="12 pt Helvetica* 55 Roman   05472"/>
                <a:sym typeface="12 pt Helvetica* 55 Roman   05472"/>
              </a:rPr>
              <a:t>Bookkeeping</a:t>
            </a:r>
            <a:endParaRPr sz="2800">
              <a:solidFill>
                <a:srgbClr val="132F5A"/>
              </a:solidFill>
              <a:latin typeface="12 pt Helvetica* 55 Roman   05472"/>
              <a:ea typeface="12 pt Helvetica* 55 Roman   05472"/>
              <a:cs typeface="12 pt Helvetica* 55 Roman   05472"/>
              <a:sym typeface="12 pt Helvetica* 55 Roman   05472"/>
            </a:endParaRPr>
          </a:p>
          <a:p>
            <a:pPr lvl="0" marL="320039" indent="-320039">
              <a:spcBef>
                <a:spcPts val="600"/>
              </a:spcBef>
              <a:defRPr sz="1800">
                <a:solidFill>
                  <a:srgbClr val="000000"/>
                </a:solidFill>
              </a:defRPr>
            </a:pPr>
            <a:r>
              <a:rPr sz="2800">
                <a:solidFill>
                  <a:srgbClr val="132F5A"/>
                </a:solidFill>
                <a:latin typeface="12 pt Helvetica* 55 Roman   05472"/>
                <a:ea typeface="12 pt Helvetica* 55 Roman   05472"/>
                <a:cs typeface="12 pt Helvetica* 55 Roman   05472"/>
                <a:sym typeface="12 pt Helvetica* 55 Roman   05472"/>
              </a:rPr>
              <a:t>Business accounting software</a:t>
            </a:r>
            <a:endParaRPr sz="2800">
              <a:solidFill>
                <a:srgbClr val="132F5A"/>
              </a:solidFill>
              <a:latin typeface="12 pt Helvetica* 55 Roman   05472"/>
              <a:ea typeface="12 pt Helvetica* 55 Roman   05472"/>
              <a:cs typeface="12 pt Helvetica* 55 Roman   05472"/>
              <a:sym typeface="12 pt Helvetica* 55 Roman   05472"/>
            </a:endParaRPr>
          </a:p>
          <a:p>
            <a:pPr lvl="0" marL="320039" indent="-320039">
              <a:spcBef>
                <a:spcPts val="600"/>
              </a:spcBef>
              <a:defRPr sz="1800">
                <a:solidFill>
                  <a:srgbClr val="000000"/>
                </a:solidFill>
              </a:defRPr>
            </a:pPr>
            <a:r>
              <a:rPr sz="2800">
                <a:solidFill>
                  <a:srgbClr val="132F5A"/>
                </a:solidFill>
                <a:latin typeface="12 pt Helvetica* 55 Roman   05472"/>
                <a:ea typeface="12 pt Helvetica* 55 Roman   05472"/>
                <a:cs typeface="12 pt Helvetica* 55 Roman   05472"/>
                <a:sym typeface="12 pt Helvetica* 55 Roman   05472"/>
              </a:rPr>
              <a:t>Cash versus accrual accounting methods</a:t>
            </a:r>
          </a:p>
        </p:txBody>
      </p:sp>
    </p:spTree>
  </p:cSld>
  <p:clrMapOvr>
    <a:masterClrMapping/>
  </p:clrMapOvr>
  <p:transition spd="med" advClick="1"/>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04" name="image14.jpg" descr="C:\Users\ryan aller\Documents\My Dropbox\DRC\FDIC Finals\PPT Development\Ryan\Unit 6\images\IRSlaptop.jpg"/>
          <p:cNvPicPr/>
          <p:nvPr/>
        </p:nvPicPr>
        <p:blipFill>
          <a:blip r:embed="rId3">
            <a:extLst/>
          </a:blip>
          <a:stretch>
            <a:fillRect/>
          </a:stretch>
        </p:blipFill>
        <p:spPr>
          <a:xfrm>
            <a:off x="4708525" y="2428875"/>
            <a:ext cx="4448175" cy="3514725"/>
          </a:xfrm>
          <a:prstGeom prst="rect">
            <a:avLst/>
          </a:prstGeom>
          <a:ln w="12700">
            <a:miter lim="400000"/>
          </a:ln>
        </p:spPr>
      </p:pic>
      <p:sp>
        <p:nvSpPr>
          <p:cNvPr id="105" name="Shape 105"/>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Using an accountant</a:t>
            </a:r>
          </a:p>
        </p:txBody>
      </p:sp>
      <p:sp>
        <p:nvSpPr>
          <p:cNvPr id="106" name="Shape 106"/>
          <p:cNvSpPr/>
          <p:nvPr>
            <p:ph type="body" idx="1"/>
          </p:nvPr>
        </p:nvSpPr>
        <p:spPr>
          <a:xfrm>
            <a:off x="457200" y="990600"/>
            <a:ext cx="8229600" cy="4267200"/>
          </a:xfrm>
          <a:prstGeom prst="rect">
            <a:avLst/>
          </a:prstGeom>
        </p:spPr>
        <p:txBody>
          <a:bodyPr lIns="0" tIns="0" rIns="0" bIns="0">
            <a:normAutofit fontScale="100000" lnSpcReduction="0"/>
          </a:bodyPr>
          <a:lstStyle/>
          <a:p>
            <a:pPr lvl="0" marL="320039" indent="-320039">
              <a:spcBef>
                <a:spcPts val="600"/>
              </a:spcBef>
              <a:defRPr sz="1800">
                <a:solidFill>
                  <a:srgbClr val="000000"/>
                </a:solidFill>
              </a:defRPr>
            </a:pPr>
            <a:r>
              <a:rPr sz="2800">
                <a:solidFill>
                  <a:srgbClr val="132F5A"/>
                </a:solidFill>
                <a:latin typeface="12 pt Helvetica* 55 Roman   05472"/>
                <a:ea typeface="12 pt Helvetica* 55 Roman   05472"/>
                <a:cs typeface="12 pt Helvetica* 55 Roman   05472"/>
                <a:sym typeface="12 pt Helvetica* 55 Roman   05472"/>
              </a:rPr>
              <a:t>Doing it yourself</a:t>
            </a:r>
            <a:endParaRPr sz="2800">
              <a:solidFill>
                <a:srgbClr val="132F5A"/>
              </a:solidFill>
              <a:latin typeface="12 pt Helvetica* 55 Roman   05472"/>
              <a:ea typeface="12 pt Helvetica* 55 Roman   05472"/>
              <a:cs typeface="12 pt Helvetica* 55 Roman   05472"/>
              <a:sym typeface="12 pt Helvetica* 55 Roman   05472"/>
            </a:endParaRPr>
          </a:p>
          <a:p>
            <a:pPr lvl="0" marL="320039" indent="-320039">
              <a:spcBef>
                <a:spcPts val="600"/>
              </a:spcBef>
              <a:defRPr sz="1800">
                <a:solidFill>
                  <a:srgbClr val="000000"/>
                </a:solidFill>
              </a:defRPr>
            </a:pPr>
            <a:r>
              <a:rPr sz="2800">
                <a:solidFill>
                  <a:srgbClr val="132F5A"/>
                </a:solidFill>
                <a:latin typeface="12 pt Helvetica* 55 Roman   05472"/>
                <a:ea typeface="12 pt Helvetica* 55 Roman   05472"/>
                <a:cs typeface="12 pt Helvetica* 55 Roman   05472"/>
                <a:sym typeface="12 pt Helvetica* 55 Roman   05472"/>
              </a:rPr>
              <a:t>Accountant services</a:t>
            </a:r>
            <a:endParaRPr sz="2800">
              <a:solidFill>
                <a:srgbClr val="132F5A"/>
              </a:solidFill>
              <a:latin typeface="12 pt Helvetica* 55 Roman   05472"/>
              <a:ea typeface="12 pt Helvetica* 55 Roman   05472"/>
              <a:cs typeface="12 pt Helvetica* 55 Roman   05472"/>
              <a:sym typeface="12 pt Helvetica* 55 Roman   05472"/>
            </a:endParaRPr>
          </a:p>
          <a:p>
            <a:pPr lvl="0" marL="320039" indent="-320039">
              <a:spcBef>
                <a:spcPts val="600"/>
              </a:spcBef>
              <a:defRPr sz="1800">
                <a:solidFill>
                  <a:srgbClr val="000000"/>
                </a:solidFill>
              </a:defRPr>
            </a:pPr>
            <a:r>
              <a:rPr sz="2800">
                <a:solidFill>
                  <a:srgbClr val="132F5A"/>
                </a:solidFill>
                <a:latin typeface="12 pt Helvetica* 55 Roman   05472"/>
                <a:ea typeface="12 pt Helvetica* 55 Roman   05472"/>
                <a:cs typeface="12 pt Helvetica* 55 Roman   05472"/>
                <a:sym typeface="12 pt Helvetica* 55 Roman   05472"/>
              </a:rPr>
              <a:t>Where to find a qualified </a:t>
            </a:r>
            <a:br>
              <a:rPr sz="2800">
                <a:solidFill>
                  <a:srgbClr val="132F5A"/>
                </a:solidFill>
                <a:latin typeface="12 pt Helvetica* 55 Roman   05472"/>
                <a:ea typeface="12 pt Helvetica* 55 Roman   05472"/>
                <a:cs typeface="12 pt Helvetica* 55 Roman   05472"/>
                <a:sym typeface="12 pt Helvetica* 55 Roman   05472"/>
              </a:rPr>
            </a:br>
            <a:r>
              <a:rPr sz="2800">
                <a:solidFill>
                  <a:srgbClr val="132F5A"/>
                </a:solidFill>
                <a:latin typeface="12 pt Helvetica* 55 Roman   05472"/>
                <a:ea typeface="12 pt Helvetica* 55 Roman   05472"/>
                <a:cs typeface="12 pt Helvetica* 55 Roman   05472"/>
                <a:sym typeface="12 pt Helvetica* 55 Roman   05472"/>
              </a:rPr>
              <a:t>business accountant</a:t>
            </a:r>
          </a:p>
        </p:txBody>
      </p:sp>
    </p:spTree>
  </p:cSld>
  <p:clrMapOvr>
    <a:masterClrMapping/>
  </p:clrMapOvr>
  <p:transition spd="med" advClick="1"/>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0" name="Shape 110"/>
          <p:cNvSpPr/>
          <p:nvPr>
            <p:ph type="title"/>
          </p:nvPr>
        </p:nvSpPr>
        <p:spPr>
          <a:xfrm>
            <a:off x="457200" y="381000"/>
            <a:ext cx="86868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Services Business Accountants Offer</a:t>
            </a:r>
          </a:p>
        </p:txBody>
      </p:sp>
      <p:sp>
        <p:nvSpPr>
          <p:cNvPr id="111" name="Shape 111"/>
          <p:cNvSpPr/>
          <p:nvPr>
            <p:ph type="body" idx="1"/>
          </p:nvPr>
        </p:nvSpPr>
        <p:spPr>
          <a:xfrm>
            <a:off x="457200" y="990600"/>
            <a:ext cx="8229600" cy="4267200"/>
          </a:xfrm>
          <a:prstGeom prst="rect">
            <a:avLst/>
          </a:prstGeom>
        </p:spPr>
        <p:txBody>
          <a:bodyPr lIns="0" tIns="0" rIns="0" bIns="0">
            <a:normAutofit fontScale="100000" lnSpcReduction="0"/>
          </a:bodyPr>
          <a:lstStyle/>
          <a:p>
            <a:pPr lvl="0" marL="320039" indent="-320039">
              <a:spcBef>
                <a:spcPts val="600"/>
              </a:spcBef>
              <a:defRPr sz="1800">
                <a:solidFill>
                  <a:srgbClr val="000000"/>
                </a:solidFill>
              </a:defRPr>
            </a:pPr>
            <a:r>
              <a:rPr sz="2800">
                <a:solidFill>
                  <a:srgbClr val="132F5A"/>
                </a:solidFill>
                <a:latin typeface="12 pt Helvetica* 55 Roman   05472"/>
                <a:ea typeface="12 pt Helvetica* 55 Roman   05472"/>
                <a:cs typeface="12 pt Helvetica* 55 Roman   05472"/>
                <a:sym typeface="12 pt Helvetica* 55 Roman   05472"/>
              </a:rPr>
              <a:t>Business consulting</a:t>
            </a:r>
            <a:endParaRPr sz="2800">
              <a:solidFill>
                <a:srgbClr val="132F5A"/>
              </a:solidFill>
              <a:latin typeface="12 pt Helvetica* 55 Roman   05472"/>
              <a:ea typeface="12 pt Helvetica* 55 Roman   05472"/>
              <a:cs typeface="12 pt Helvetica* 55 Roman   05472"/>
              <a:sym typeface="12 pt Helvetica* 55 Roman   05472"/>
            </a:endParaRPr>
          </a:p>
          <a:p>
            <a:pPr lvl="0" marL="320039" indent="-320039">
              <a:spcBef>
                <a:spcPts val="600"/>
              </a:spcBef>
              <a:defRPr sz="1800">
                <a:solidFill>
                  <a:srgbClr val="000000"/>
                </a:solidFill>
              </a:defRPr>
            </a:pPr>
            <a:r>
              <a:rPr sz="2800">
                <a:solidFill>
                  <a:srgbClr val="132F5A"/>
                </a:solidFill>
                <a:latin typeface="12 pt Helvetica* 55 Roman   05472"/>
                <a:ea typeface="12 pt Helvetica* 55 Roman   05472"/>
                <a:cs typeface="12 pt Helvetica* 55 Roman   05472"/>
                <a:sym typeface="12 pt Helvetica* 55 Roman   05472"/>
              </a:rPr>
              <a:t>Personal finance advice</a:t>
            </a:r>
            <a:endParaRPr sz="2800">
              <a:solidFill>
                <a:srgbClr val="132F5A"/>
              </a:solidFill>
              <a:latin typeface="12 pt Helvetica* 55 Roman   05472"/>
              <a:ea typeface="12 pt Helvetica* 55 Roman   05472"/>
              <a:cs typeface="12 pt Helvetica* 55 Roman   05472"/>
              <a:sym typeface="12 pt Helvetica* 55 Roman   05472"/>
            </a:endParaRPr>
          </a:p>
          <a:p>
            <a:pPr lvl="0" marL="320039" indent="-320039">
              <a:spcBef>
                <a:spcPts val="600"/>
              </a:spcBef>
              <a:defRPr sz="1800">
                <a:solidFill>
                  <a:srgbClr val="000000"/>
                </a:solidFill>
              </a:defRPr>
            </a:pPr>
            <a:r>
              <a:rPr sz="2800">
                <a:solidFill>
                  <a:srgbClr val="132F5A"/>
                </a:solidFill>
                <a:latin typeface="12 pt Helvetica* 55 Roman   05472"/>
                <a:ea typeface="12 pt Helvetica* 55 Roman   05472"/>
                <a:cs typeface="12 pt Helvetica* 55 Roman   05472"/>
                <a:sym typeface="12 pt Helvetica* 55 Roman   05472"/>
              </a:rPr>
              <a:t>Information on organizational structures</a:t>
            </a:r>
            <a:endParaRPr sz="2800">
              <a:solidFill>
                <a:srgbClr val="132F5A"/>
              </a:solidFill>
              <a:latin typeface="12 pt Helvetica* 55 Roman   05472"/>
              <a:ea typeface="12 pt Helvetica* 55 Roman   05472"/>
              <a:cs typeface="12 pt Helvetica* 55 Roman   05472"/>
              <a:sym typeface="12 pt Helvetica* 55 Roman   05472"/>
            </a:endParaRPr>
          </a:p>
          <a:p>
            <a:pPr lvl="0" marL="320039" indent="-320039">
              <a:spcBef>
                <a:spcPts val="600"/>
              </a:spcBef>
              <a:defRPr sz="1800">
                <a:solidFill>
                  <a:srgbClr val="000000"/>
                </a:solidFill>
              </a:defRPr>
            </a:pPr>
            <a:r>
              <a:rPr sz="2800">
                <a:solidFill>
                  <a:srgbClr val="132F5A"/>
                </a:solidFill>
                <a:latin typeface="12 pt Helvetica* 55 Roman   05472"/>
                <a:ea typeface="12 pt Helvetica* 55 Roman   05472"/>
                <a:cs typeface="12 pt Helvetica* 55 Roman   05472"/>
                <a:sym typeface="12 pt Helvetica* 55 Roman   05472"/>
              </a:rPr>
              <a:t>Financing information</a:t>
            </a:r>
            <a:endParaRPr sz="2800">
              <a:solidFill>
                <a:srgbClr val="132F5A"/>
              </a:solidFill>
              <a:latin typeface="12 pt Helvetica* 55 Roman   05472"/>
              <a:ea typeface="12 pt Helvetica* 55 Roman   05472"/>
              <a:cs typeface="12 pt Helvetica* 55 Roman   05472"/>
              <a:sym typeface="12 pt Helvetica* 55 Roman   05472"/>
            </a:endParaRPr>
          </a:p>
          <a:p>
            <a:pPr lvl="0" marL="320039" indent="-320039">
              <a:spcBef>
                <a:spcPts val="600"/>
              </a:spcBef>
              <a:defRPr sz="1800">
                <a:solidFill>
                  <a:srgbClr val="000000"/>
                </a:solidFill>
              </a:defRPr>
            </a:pPr>
            <a:r>
              <a:rPr sz="2800">
                <a:solidFill>
                  <a:srgbClr val="132F5A"/>
                </a:solidFill>
                <a:latin typeface="12 pt Helvetica* 55 Roman   05472"/>
                <a:ea typeface="12 pt Helvetica* 55 Roman   05472"/>
                <a:cs typeface="12 pt Helvetica* 55 Roman   05472"/>
                <a:sym typeface="12 pt Helvetica* 55 Roman   05472"/>
              </a:rPr>
              <a:t>Audits</a:t>
            </a:r>
            <a:endParaRPr sz="2800">
              <a:solidFill>
                <a:srgbClr val="132F5A"/>
              </a:solidFill>
              <a:latin typeface="12 pt Helvetica* 55 Roman   05472"/>
              <a:ea typeface="12 pt Helvetica* 55 Roman   05472"/>
              <a:cs typeface="12 pt Helvetica* 55 Roman   05472"/>
              <a:sym typeface="12 pt Helvetica* 55 Roman   05472"/>
            </a:endParaRPr>
          </a:p>
          <a:p>
            <a:pPr lvl="0" marL="320039" indent="-320039">
              <a:spcBef>
                <a:spcPts val="600"/>
              </a:spcBef>
              <a:defRPr sz="1800">
                <a:solidFill>
                  <a:srgbClr val="000000"/>
                </a:solidFill>
              </a:defRPr>
            </a:pPr>
            <a:r>
              <a:rPr sz="2800">
                <a:solidFill>
                  <a:srgbClr val="132F5A"/>
                </a:solidFill>
                <a:latin typeface="12 pt Helvetica* 55 Roman   05472"/>
                <a:ea typeface="12 pt Helvetica* 55 Roman   05472"/>
                <a:cs typeface="12 pt Helvetica* 55 Roman   05472"/>
                <a:sym typeface="12 pt Helvetica* 55 Roman   05472"/>
              </a:rPr>
              <a:t>Reviewed or audited financial statements</a:t>
            </a:r>
          </a:p>
        </p:txBody>
      </p:sp>
    </p:spTree>
  </p:cSld>
  <p:clrMapOvr>
    <a:masterClrMapping/>
  </p:clrMapOvr>
  <p:transition spd="med" advClick="1"/>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5" name="Shape 115"/>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Five Key Points to Remember</a:t>
            </a:r>
          </a:p>
        </p:txBody>
      </p:sp>
      <p:sp>
        <p:nvSpPr>
          <p:cNvPr id="116" name="Shape 116"/>
          <p:cNvSpPr/>
          <p:nvPr>
            <p:ph type="body" idx="1"/>
          </p:nvPr>
        </p:nvSpPr>
        <p:spPr>
          <a:xfrm>
            <a:off x="457200" y="1066800"/>
            <a:ext cx="8458200" cy="4267200"/>
          </a:xfrm>
          <a:prstGeom prst="rect">
            <a:avLst/>
          </a:prstGeom>
        </p:spPr>
        <p:txBody>
          <a:bodyPr lIns="0" tIns="0" rIns="0" bIns="0">
            <a:normAutofit fontScale="100000" lnSpcReduction="0"/>
          </a:bodyPr>
          <a:lstStyle/>
          <a:p>
            <a:pPr lvl="0" marL="480059" indent="-480059">
              <a:spcBef>
                <a:spcPts val="600"/>
              </a:spcBef>
              <a:buFontTx/>
              <a:buAutoNum type="arabicPeriod" startAt="1"/>
              <a:defRPr sz="1800">
                <a:solidFill>
                  <a:srgbClr val="000000"/>
                </a:solidFill>
              </a:defRPr>
            </a:pPr>
            <a:r>
              <a:rPr sz="2800">
                <a:solidFill>
                  <a:srgbClr val="132F5A"/>
                </a:solidFill>
                <a:latin typeface="12 pt Helvetica* 55 Roman   05472"/>
                <a:ea typeface="12 pt Helvetica* 55 Roman   05472"/>
                <a:cs typeface="12 pt Helvetica* 55 Roman   05472"/>
                <a:sym typeface="12 pt Helvetica* 55 Roman   05472"/>
              </a:rPr>
              <a:t>Get qualified advice.</a:t>
            </a:r>
            <a:endParaRPr sz="2800">
              <a:solidFill>
                <a:srgbClr val="132F5A"/>
              </a:solidFill>
              <a:latin typeface="12 pt Helvetica* 55 Roman   05472"/>
              <a:ea typeface="12 pt Helvetica* 55 Roman   05472"/>
              <a:cs typeface="12 pt Helvetica* 55 Roman   05472"/>
              <a:sym typeface="12 pt Helvetica* 55 Roman   05472"/>
            </a:endParaRPr>
          </a:p>
          <a:p>
            <a:pPr lvl="0" marL="480059" indent="-480059">
              <a:spcBef>
                <a:spcPts val="600"/>
              </a:spcBef>
              <a:buFontTx/>
              <a:buAutoNum type="arabicPeriod" startAt="1"/>
              <a:defRPr sz="1800">
                <a:solidFill>
                  <a:srgbClr val="000000"/>
                </a:solidFill>
              </a:defRPr>
            </a:pPr>
            <a:r>
              <a:rPr sz="2800">
                <a:solidFill>
                  <a:srgbClr val="132F5A"/>
                </a:solidFill>
                <a:latin typeface="12 pt Helvetica* 55 Roman   05472"/>
                <a:ea typeface="12 pt Helvetica* 55 Roman   05472"/>
                <a:cs typeface="12 pt Helvetica* 55 Roman   05472"/>
                <a:sym typeface="12 pt Helvetica* 55 Roman   05472"/>
              </a:rPr>
              <a:t>Learn your business tax liability: income, employment, self-employment, sales and social.</a:t>
            </a:r>
            <a:endParaRPr sz="2800">
              <a:solidFill>
                <a:srgbClr val="132F5A"/>
              </a:solidFill>
              <a:latin typeface="12 pt Helvetica* 55 Roman   05472"/>
              <a:ea typeface="12 pt Helvetica* 55 Roman   05472"/>
              <a:cs typeface="12 pt Helvetica* 55 Roman   05472"/>
              <a:sym typeface="12 pt Helvetica* 55 Roman   05472"/>
            </a:endParaRPr>
          </a:p>
          <a:p>
            <a:pPr lvl="0" marL="480059" indent="-480059">
              <a:spcBef>
                <a:spcPts val="600"/>
              </a:spcBef>
              <a:buFontTx/>
              <a:buAutoNum type="arabicPeriod" startAt="1"/>
              <a:defRPr sz="1800">
                <a:solidFill>
                  <a:srgbClr val="000000"/>
                </a:solidFill>
              </a:defRPr>
            </a:pPr>
            <a:r>
              <a:rPr sz="2800">
                <a:solidFill>
                  <a:srgbClr val="132F5A"/>
                </a:solidFill>
                <a:latin typeface="12 pt Helvetica* 55 Roman   05472"/>
                <a:ea typeface="12 pt Helvetica* 55 Roman   05472"/>
                <a:cs typeface="12 pt Helvetica* 55 Roman   05472"/>
                <a:sym typeface="12 pt Helvetica* 55 Roman   05472"/>
              </a:rPr>
              <a:t>Set money aside to cover your taxes and avoid comingling funds.</a:t>
            </a:r>
            <a:endParaRPr sz="2800">
              <a:solidFill>
                <a:srgbClr val="132F5A"/>
              </a:solidFill>
              <a:latin typeface="12 pt Helvetica* 55 Roman   05472"/>
              <a:ea typeface="12 pt Helvetica* 55 Roman   05472"/>
              <a:cs typeface="12 pt Helvetica* 55 Roman   05472"/>
              <a:sym typeface="12 pt Helvetica* 55 Roman   05472"/>
            </a:endParaRPr>
          </a:p>
          <a:p>
            <a:pPr lvl="0" marL="480059" indent="-480059">
              <a:spcBef>
                <a:spcPts val="600"/>
              </a:spcBef>
              <a:buFontTx/>
              <a:buAutoNum type="arabicPeriod" startAt="1"/>
              <a:defRPr sz="1800">
                <a:solidFill>
                  <a:srgbClr val="000000"/>
                </a:solidFill>
              </a:defRPr>
            </a:pPr>
            <a:r>
              <a:rPr sz="2800">
                <a:solidFill>
                  <a:srgbClr val="132F5A"/>
                </a:solidFill>
                <a:latin typeface="12 pt Helvetica* 55 Roman   05472"/>
                <a:ea typeface="12 pt Helvetica* 55 Roman   05472"/>
                <a:cs typeface="12 pt Helvetica* 55 Roman   05472"/>
                <a:sym typeface="12 pt Helvetica* 55 Roman   05472"/>
              </a:rPr>
              <a:t>Have an accounting system in place to track income and expenses.</a:t>
            </a:r>
            <a:endParaRPr sz="2800">
              <a:solidFill>
                <a:srgbClr val="132F5A"/>
              </a:solidFill>
              <a:latin typeface="12 pt Helvetica* 55 Roman   05472"/>
              <a:ea typeface="12 pt Helvetica* 55 Roman   05472"/>
              <a:cs typeface="12 pt Helvetica* 55 Roman   05472"/>
              <a:sym typeface="12 pt Helvetica* 55 Roman   05472"/>
            </a:endParaRPr>
          </a:p>
          <a:p>
            <a:pPr lvl="0" marL="480059" indent="-480059">
              <a:spcBef>
                <a:spcPts val="600"/>
              </a:spcBef>
              <a:buFontTx/>
              <a:buAutoNum type="arabicPeriod" startAt="1"/>
              <a:defRPr sz="1800">
                <a:solidFill>
                  <a:srgbClr val="000000"/>
                </a:solidFill>
              </a:defRPr>
            </a:pPr>
            <a:r>
              <a:rPr sz="2800">
                <a:solidFill>
                  <a:srgbClr val="132F5A"/>
                </a:solidFill>
                <a:latin typeface="12 pt Helvetica* 55 Roman   05472"/>
                <a:ea typeface="12 pt Helvetica* 55 Roman   05472"/>
                <a:cs typeface="12 pt Helvetica* 55 Roman   05472"/>
                <a:sym typeface="12 pt Helvetica* 55 Roman   05472"/>
              </a:rPr>
              <a:t>An accountant can help you manage your business.</a:t>
            </a:r>
          </a:p>
        </p:txBody>
      </p:sp>
    </p:spTree>
  </p:cSld>
  <p:clrMapOvr>
    <a:masterClrMapping/>
  </p:clrMapOvr>
  <p:transition spd="med" advClick="1"/>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0" name="Shape 120"/>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Summary</a:t>
            </a:r>
          </a:p>
        </p:txBody>
      </p:sp>
      <p:sp>
        <p:nvSpPr>
          <p:cNvPr id="121" name="Shape 121"/>
          <p:cNvSpPr/>
          <p:nvPr>
            <p:ph type="body" idx="1"/>
          </p:nvPr>
        </p:nvSpPr>
        <p:spPr>
          <a:xfrm>
            <a:off x="457200" y="1066800"/>
            <a:ext cx="8229600" cy="4267200"/>
          </a:xfrm>
          <a:prstGeom prst="rect">
            <a:avLst/>
          </a:prstGeom>
        </p:spPr>
        <p:txBody>
          <a:bodyPr lIns="0" tIns="0" rIns="0" bIns="0">
            <a:normAutofit fontScale="100000" lnSpcReduction="0"/>
          </a:bodyPr>
          <a:lstStyle/>
          <a:p>
            <a:pPr lvl="0" indent="-338138">
              <a:defRPr sz="1800">
                <a:solidFill>
                  <a:srgbClr val="000000"/>
                </a:solidFill>
              </a:defRPr>
            </a:pPr>
            <a:r>
              <a:rPr sz="3000">
                <a:solidFill>
                  <a:srgbClr val="132F5A"/>
                </a:solidFill>
              </a:rPr>
              <a:t>What final questions do you have?</a:t>
            </a:r>
            <a:endParaRPr sz="3000">
              <a:solidFill>
                <a:srgbClr val="132F5A"/>
              </a:solidFill>
            </a:endParaRPr>
          </a:p>
          <a:p>
            <a:pPr lvl="0" indent="-338138">
              <a:defRPr sz="1800">
                <a:solidFill>
                  <a:srgbClr val="000000"/>
                </a:solidFill>
              </a:defRPr>
            </a:pPr>
            <a:endParaRPr sz="3000">
              <a:solidFill>
                <a:srgbClr val="132F5A"/>
              </a:solidFill>
            </a:endParaRPr>
          </a:p>
          <a:p>
            <a:pPr lvl="0" indent="-338138">
              <a:defRPr sz="1800">
                <a:solidFill>
                  <a:srgbClr val="000000"/>
                </a:solidFill>
              </a:defRPr>
            </a:pPr>
            <a:r>
              <a:rPr sz="3000">
                <a:solidFill>
                  <a:srgbClr val="132F5A"/>
                </a:solidFill>
              </a:rPr>
              <a:t>What have you learned?</a:t>
            </a:r>
            <a:endParaRPr sz="3000">
              <a:solidFill>
                <a:srgbClr val="132F5A"/>
              </a:solidFill>
            </a:endParaRPr>
          </a:p>
          <a:p>
            <a:pPr lvl="0" indent="-338138">
              <a:defRPr sz="1800">
                <a:solidFill>
                  <a:srgbClr val="000000"/>
                </a:solidFill>
              </a:defRPr>
            </a:pPr>
            <a:endParaRPr sz="3000">
              <a:solidFill>
                <a:srgbClr val="132F5A"/>
              </a:solidFill>
            </a:endParaRPr>
          </a:p>
          <a:p>
            <a:pPr lvl="0" indent="-338138">
              <a:defRPr sz="1800">
                <a:solidFill>
                  <a:srgbClr val="000000"/>
                </a:solidFill>
              </a:defRPr>
            </a:pPr>
            <a:r>
              <a:rPr sz="3000">
                <a:solidFill>
                  <a:srgbClr val="132F5A"/>
                </a:solidFill>
              </a:rPr>
              <a:t>How would you evaluate the training?</a:t>
            </a:r>
          </a:p>
        </p:txBody>
      </p:sp>
      <p:pic>
        <p:nvPicPr>
          <p:cNvPr id="122" name="image15.png" descr="Clipboard and pencil"/>
          <p:cNvPicPr/>
          <p:nvPr/>
        </p:nvPicPr>
        <p:blipFill>
          <a:blip r:embed="rId2">
            <a:extLst/>
          </a:blip>
          <a:srcRect l="0" t="22000" r="0" b="0"/>
          <a:stretch>
            <a:fillRect/>
          </a:stretch>
        </p:blipFill>
        <p:spPr>
          <a:xfrm>
            <a:off x="6705600" y="4038599"/>
            <a:ext cx="2063750" cy="1609727"/>
          </a:xfrm>
          <a:prstGeom prst="rect">
            <a:avLst/>
          </a:prstGeom>
          <a:ln w="12700">
            <a:miter lim="400000"/>
          </a:ln>
        </p:spPr>
      </p:pic>
    </p:spTree>
  </p:cSld>
  <p:clrMapOvr>
    <a:masterClrMapping/>
  </p:clrMapOvr>
  <p:transition spd="med" advClick="1"/>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4" name="Shape 124"/>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Conclusion</a:t>
            </a:r>
          </a:p>
        </p:txBody>
      </p:sp>
      <p:sp>
        <p:nvSpPr>
          <p:cNvPr id="125" name="Shape 125"/>
          <p:cNvSpPr/>
          <p:nvPr>
            <p:ph type="body" idx="1"/>
          </p:nvPr>
        </p:nvSpPr>
        <p:spPr>
          <a:xfrm>
            <a:off x="457200" y="914400"/>
            <a:ext cx="83820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You have learned about:</a:t>
            </a:r>
            <a:endParaRPr sz="3000">
              <a:solidFill>
                <a:srgbClr val="132F5A"/>
              </a:solidFill>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Managing your tax obligations</a:t>
            </a:r>
            <a:endParaRPr sz="2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Typical taxes a business pays: Income, Self Employment, Sales, Employment, Local. </a:t>
            </a:r>
            <a:endParaRPr sz="3800">
              <a:solidFill>
                <a:srgbClr val="002060"/>
              </a:solidFill>
              <a:latin typeface="12 pt Helvetica* 55 Roman   05472"/>
              <a:ea typeface="12 pt Helvetica* 55 Roman   05472"/>
              <a:cs typeface="12 pt Helvetica* 55 Roman   05472"/>
              <a:sym typeface="12 pt Helvetica* 55 Roman   05472"/>
            </a:endParaRPr>
          </a:p>
          <a:p>
            <a:pPr lvl="1" marL="742950" indent="-285750">
              <a:spcBef>
                <a:spcPts val="600"/>
              </a:spcBef>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The forms and processes used to pay business taxes</a:t>
            </a:r>
          </a:p>
        </p:txBody>
      </p:sp>
    </p:spTree>
  </p:cSld>
  <p:clrMapOvr>
    <a:masterClrMapping/>
  </p:clrMapOvr>
  <p:transitio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1" name="Shape 31"/>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Welcome</a:t>
            </a:r>
          </a:p>
        </p:txBody>
      </p:sp>
      <p:sp>
        <p:nvSpPr>
          <p:cNvPr id="32" name="Shape 32"/>
          <p:cNvSpPr/>
          <p:nvPr>
            <p:ph type="body" idx="1"/>
          </p:nvPr>
        </p:nvSpPr>
        <p:spPr>
          <a:xfrm>
            <a:off x="3962400" y="1295400"/>
            <a:ext cx="4343400" cy="3276600"/>
          </a:xfrm>
          <a:prstGeom prst="rect">
            <a:avLst/>
          </a:prstGeom>
        </p:spPr>
        <p:txBody>
          <a:bodyPr lIns="0" tIns="0" rIns="0" bIns="0" anchor="ctr">
            <a:normAutofit fontScale="100000" lnSpcReduction="0"/>
          </a:bodyPr>
          <a:lstStyle/>
          <a:p>
            <a:pPr lvl="0" marL="514350" indent="-514350">
              <a:spcBef>
                <a:spcPts val="2400"/>
              </a:spcBef>
              <a:buFontTx/>
              <a:buAutoNum type="arabicPeriod" startAt="1"/>
              <a:defRPr sz="1800">
                <a:solidFill>
                  <a:srgbClr val="000000"/>
                </a:solidFill>
              </a:defRPr>
            </a:pPr>
            <a:r>
              <a:rPr sz="3000">
                <a:solidFill>
                  <a:srgbClr val="132F5A"/>
                </a:solidFill>
              </a:rPr>
              <a:t>Agenda</a:t>
            </a:r>
            <a:endParaRPr sz="3000">
              <a:solidFill>
                <a:srgbClr val="132F5A"/>
              </a:solidFill>
            </a:endParaRPr>
          </a:p>
          <a:p>
            <a:pPr lvl="0" marL="514350" indent="-514350">
              <a:spcBef>
                <a:spcPts val="2400"/>
              </a:spcBef>
              <a:buFontTx/>
              <a:buAutoNum type="arabicPeriod" startAt="1"/>
              <a:defRPr sz="1800">
                <a:solidFill>
                  <a:srgbClr val="000000"/>
                </a:solidFill>
              </a:defRPr>
            </a:pPr>
            <a:r>
              <a:rPr sz="3000">
                <a:solidFill>
                  <a:srgbClr val="132F5A"/>
                </a:solidFill>
              </a:rPr>
              <a:t>Ground Rules</a:t>
            </a:r>
            <a:endParaRPr sz="3000">
              <a:solidFill>
                <a:srgbClr val="132F5A"/>
              </a:solidFill>
            </a:endParaRPr>
          </a:p>
          <a:p>
            <a:pPr lvl="0" marL="514350" indent="-514350">
              <a:spcBef>
                <a:spcPts val="2400"/>
              </a:spcBef>
              <a:buFontTx/>
              <a:buAutoNum type="arabicPeriod" startAt="1"/>
              <a:defRPr sz="1800">
                <a:solidFill>
                  <a:srgbClr val="000000"/>
                </a:solidFill>
              </a:defRPr>
            </a:pPr>
            <a:r>
              <a:rPr sz="3000">
                <a:solidFill>
                  <a:srgbClr val="132F5A"/>
                </a:solidFill>
              </a:rPr>
              <a:t>Introductions</a:t>
            </a:r>
          </a:p>
        </p:txBody>
      </p:sp>
      <p:pic>
        <p:nvPicPr>
          <p:cNvPr id="33" name="image4.png" descr="Handshake"/>
          <p:cNvPicPr/>
          <p:nvPr/>
        </p:nvPicPr>
        <p:blipFill>
          <a:blip r:embed="rId3">
            <a:extLst/>
          </a:blip>
          <a:stretch>
            <a:fillRect/>
          </a:stretch>
        </p:blipFill>
        <p:spPr>
          <a:xfrm>
            <a:off x="304800" y="1524000"/>
            <a:ext cx="3810000" cy="3810000"/>
          </a:xfrm>
          <a:prstGeom prst="rect">
            <a:avLst/>
          </a:prstGeom>
          <a:ln w="12700">
            <a:miter lim="400000"/>
          </a:ln>
        </p:spPr>
      </p:pic>
    </p:spTree>
  </p:cSld>
  <p:clrMapOvr>
    <a:masterClrMapping/>
  </p:clrMapOvr>
  <p:transition spd="med" advClick="1"/>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7" name="Shape 37"/>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Objectives</a:t>
            </a:r>
          </a:p>
        </p:txBody>
      </p:sp>
      <p:sp>
        <p:nvSpPr>
          <p:cNvPr id="38" name="Shape 38"/>
          <p:cNvSpPr/>
          <p:nvPr>
            <p:ph type="body" idx="1"/>
          </p:nvPr>
        </p:nvSpPr>
        <p:spPr>
          <a:xfrm>
            <a:off x="457200" y="1143000"/>
            <a:ext cx="8229600" cy="4267200"/>
          </a:xfrm>
          <a:prstGeom prst="rect">
            <a:avLst/>
          </a:prstGeom>
        </p:spPr>
        <p:txBody>
          <a:bodyPr lIns="0" tIns="0" rIns="0" bIns="0">
            <a:normAutofit fontScale="100000" lnSpcReduction="0"/>
          </a:bodyPr>
          <a:lstStyle/>
          <a:p>
            <a:pPr lvl="0" marL="0" indent="0">
              <a:spcBef>
                <a:spcPts val="1800"/>
              </a:spcBef>
              <a:buSzTx/>
              <a:buNone/>
              <a:defRPr sz="1800">
                <a:solidFill>
                  <a:srgbClr val="000000"/>
                </a:solidFill>
              </a:defRPr>
            </a:pPr>
            <a:r>
              <a:rPr sz="3000">
                <a:solidFill>
                  <a:srgbClr val="132F5A"/>
                </a:solidFill>
              </a:rPr>
              <a:t>After completing this training, you will be able to:</a:t>
            </a:r>
            <a:endParaRPr sz="3000">
              <a:solidFill>
                <a:srgbClr val="132F5A"/>
              </a:solidFill>
            </a:endParaRPr>
          </a:p>
          <a:p>
            <a:pPr lvl="0" marL="320039" indent="-320039">
              <a:spcBef>
                <a:spcPts val="1800"/>
              </a:spcBef>
              <a:defRPr sz="1800">
                <a:solidFill>
                  <a:srgbClr val="000000"/>
                </a:solidFill>
              </a:defRPr>
            </a:pPr>
            <a:r>
              <a:rPr sz="2800">
                <a:solidFill>
                  <a:srgbClr val="132F5A"/>
                </a:solidFill>
                <a:latin typeface="12 pt Helvetica* 55 Roman   05472"/>
                <a:ea typeface="12 pt Helvetica* 55 Roman   05472"/>
                <a:cs typeface="12 pt Helvetica* 55 Roman   05472"/>
                <a:sym typeface="12 pt Helvetica* 55 Roman   05472"/>
              </a:rPr>
              <a:t>Identify the federal, state, and local tax reporting requirements of a small business and its owner, and establish a plan to account and pay them.</a:t>
            </a:r>
            <a:endParaRPr sz="2800">
              <a:solidFill>
                <a:srgbClr val="132F5A"/>
              </a:solidFill>
              <a:latin typeface="12 pt Helvetica* 55 Roman   05472"/>
              <a:ea typeface="12 pt Helvetica* 55 Roman   05472"/>
              <a:cs typeface="12 pt Helvetica* 55 Roman   05472"/>
              <a:sym typeface="12 pt Helvetica* 55 Roman   05472"/>
            </a:endParaRPr>
          </a:p>
          <a:p>
            <a:pPr lvl="0" marL="320039" indent="-320039">
              <a:spcBef>
                <a:spcPts val="1800"/>
              </a:spcBef>
              <a:defRPr sz="1800">
                <a:solidFill>
                  <a:srgbClr val="000000"/>
                </a:solidFill>
              </a:defRPr>
            </a:pPr>
            <a:r>
              <a:rPr sz="2800">
                <a:solidFill>
                  <a:srgbClr val="132F5A"/>
                </a:solidFill>
                <a:latin typeface="12 pt Helvetica* 55 Roman   05472"/>
                <a:ea typeface="12 pt Helvetica* 55 Roman   05472"/>
                <a:cs typeface="12 pt Helvetica* 55 Roman   05472"/>
                <a:sym typeface="12 pt Helvetica* 55 Roman   05472"/>
              </a:rPr>
              <a:t>Identify methods for researching the local, municipal, and county reporting/licensing requirements for a small business.</a:t>
            </a:r>
          </a:p>
        </p:txBody>
      </p:sp>
    </p:spTree>
  </p:cSld>
  <p:clrMapOvr>
    <a:masterClrMapping/>
  </p:clrMapOvr>
  <p:transition spd="med" advClick="1"/>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42" name="image5.jpeg" descr="question_mark.jpg"/>
          <p:cNvPicPr/>
          <p:nvPr/>
        </p:nvPicPr>
        <p:blipFill>
          <a:blip r:embed="rId2">
            <a:extLst/>
          </a:blip>
          <a:stretch>
            <a:fillRect/>
          </a:stretch>
        </p:blipFill>
        <p:spPr>
          <a:xfrm>
            <a:off x="4114800" y="2286000"/>
            <a:ext cx="4953000" cy="3911600"/>
          </a:xfrm>
          <a:prstGeom prst="rect">
            <a:avLst/>
          </a:prstGeom>
          <a:ln w="12700">
            <a:miter lim="400000"/>
          </a:ln>
        </p:spPr>
      </p:pic>
      <p:sp>
        <p:nvSpPr>
          <p:cNvPr id="43" name="Shape 43"/>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What Do You Know?</a:t>
            </a:r>
          </a:p>
        </p:txBody>
      </p:sp>
      <p:sp>
        <p:nvSpPr>
          <p:cNvPr id="44" name="Shape 44"/>
          <p:cNvSpPr/>
          <p:nvPr>
            <p:ph type="body" idx="1"/>
          </p:nvPr>
        </p:nvSpPr>
        <p:spPr>
          <a:xfrm>
            <a:off x="533400" y="1295400"/>
            <a:ext cx="5867400" cy="3048000"/>
          </a:xfrm>
          <a:prstGeom prst="rect">
            <a:avLst/>
          </a:prstGeom>
        </p:spPr>
        <p:txBody>
          <a:bodyPr lIns="0" tIns="0" rIns="0" bIns="0" anchor="ctr">
            <a:normAutofit fontScale="100000" lnSpcReduction="0"/>
          </a:bodyPr>
          <a:lstStyle>
            <a:lvl1pPr marL="0" indent="0">
              <a:buSzTx/>
              <a:buNone/>
            </a:lvl1pPr>
          </a:lstStyle>
          <a:p>
            <a:pPr lvl="0">
              <a:defRPr sz="1800">
                <a:solidFill>
                  <a:srgbClr val="000000"/>
                </a:solidFill>
              </a:defRPr>
            </a:pPr>
            <a:r>
              <a:rPr sz="3000">
                <a:solidFill>
                  <a:srgbClr val="132F5A"/>
                </a:solidFill>
              </a:rPr>
              <a:t>What do you know or want to learn about tax planning and reporting?</a:t>
            </a:r>
            <a:endParaRPr sz="3000">
              <a:solidFill>
                <a:srgbClr val="132F5A"/>
              </a:solidFill>
            </a:endParaRPr>
          </a:p>
        </p:txBody>
      </p:sp>
    </p:spTree>
  </p:cSld>
  <p:clrMapOvr>
    <a:masterClrMapping/>
  </p:clrMapOvr>
  <p:transition spd="med" advClick="1"/>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6" name="Shape 46"/>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Managing Your Tax Obligations</a:t>
            </a:r>
          </a:p>
        </p:txBody>
      </p:sp>
      <p:sp>
        <p:nvSpPr>
          <p:cNvPr id="47" name="Shape 47"/>
          <p:cNvSpPr/>
          <p:nvPr>
            <p:ph type="body" idx="1"/>
          </p:nvPr>
        </p:nvSpPr>
        <p:spPr>
          <a:xfrm>
            <a:off x="457200" y="990600"/>
            <a:ext cx="4419600" cy="4267200"/>
          </a:xfrm>
          <a:prstGeom prst="rect">
            <a:avLst/>
          </a:prstGeom>
        </p:spPr>
        <p:txBody>
          <a:bodyPr lIns="0" tIns="0" rIns="0" bIns="0">
            <a:normAutofit fontScale="100000" lnSpcReduction="0"/>
          </a:bodyPr>
          <a:lstStyle/>
          <a:p>
            <a:pPr lvl="0" marL="0" indent="0">
              <a:buSzTx/>
              <a:buNone/>
              <a:defRPr sz="1800">
                <a:solidFill>
                  <a:srgbClr val="000000"/>
                </a:solidFill>
              </a:defRPr>
            </a:pPr>
            <a:endParaRPr sz="3000">
              <a:solidFill>
                <a:srgbClr val="132F5A"/>
              </a:solidFill>
            </a:endParaRPr>
          </a:p>
          <a:p>
            <a:pPr lvl="0" marL="320039" indent="-320039">
              <a:spcBef>
                <a:spcPts val="600"/>
              </a:spcBef>
              <a:defRPr sz="1800">
                <a:solidFill>
                  <a:srgbClr val="000000"/>
                </a:solidFill>
              </a:defRPr>
            </a:pPr>
            <a:r>
              <a:rPr sz="2800">
                <a:solidFill>
                  <a:srgbClr val="132F5A"/>
                </a:solidFill>
                <a:latin typeface="12 pt Helvetica* 55 Roman   05472"/>
                <a:ea typeface="12 pt Helvetica* 55 Roman   05472"/>
                <a:cs typeface="12 pt Helvetica* 55 Roman   05472"/>
                <a:sym typeface="12 pt Helvetica* 55 Roman   05472"/>
              </a:rPr>
              <a:t>Get informed</a:t>
            </a:r>
            <a:endParaRPr sz="2800">
              <a:solidFill>
                <a:srgbClr val="132F5A"/>
              </a:solidFill>
              <a:latin typeface="12 pt Helvetica* 55 Roman   05472"/>
              <a:ea typeface="12 pt Helvetica* 55 Roman   05472"/>
              <a:cs typeface="12 pt Helvetica* 55 Roman   05472"/>
              <a:sym typeface="12 pt Helvetica* 55 Roman   05472"/>
            </a:endParaRPr>
          </a:p>
          <a:p>
            <a:pPr lvl="0" marL="320039" indent="-320039">
              <a:spcBef>
                <a:spcPts val="600"/>
              </a:spcBef>
              <a:defRPr sz="1800">
                <a:solidFill>
                  <a:srgbClr val="000000"/>
                </a:solidFill>
              </a:defRPr>
            </a:pPr>
            <a:r>
              <a:rPr sz="2800">
                <a:solidFill>
                  <a:srgbClr val="132F5A"/>
                </a:solidFill>
                <a:latin typeface="12 pt Helvetica* 55 Roman   05472"/>
                <a:ea typeface="12 pt Helvetica* 55 Roman   05472"/>
                <a:cs typeface="12 pt Helvetica* 55 Roman   05472"/>
                <a:sym typeface="12 pt Helvetica* 55 Roman   05472"/>
              </a:rPr>
              <a:t>Plan</a:t>
            </a:r>
            <a:endParaRPr sz="2800">
              <a:solidFill>
                <a:srgbClr val="132F5A"/>
              </a:solidFill>
              <a:latin typeface="12 pt Helvetica* 55 Roman   05472"/>
              <a:ea typeface="12 pt Helvetica* 55 Roman   05472"/>
              <a:cs typeface="12 pt Helvetica* 55 Roman   05472"/>
              <a:sym typeface="12 pt Helvetica* 55 Roman   05472"/>
            </a:endParaRPr>
          </a:p>
          <a:p>
            <a:pPr lvl="0" marL="320039" indent="-320039">
              <a:spcBef>
                <a:spcPts val="600"/>
              </a:spcBef>
              <a:defRPr sz="1800">
                <a:solidFill>
                  <a:srgbClr val="000000"/>
                </a:solidFill>
              </a:defRPr>
            </a:pPr>
            <a:r>
              <a:rPr sz="2800">
                <a:solidFill>
                  <a:srgbClr val="132F5A"/>
                </a:solidFill>
                <a:latin typeface="12 pt Helvetica* 55 Roman   05472"/>
                <a:ea typeface="12 pt Helvetica* 55 Roman   05472"/>
                <a:cs typeface="12 pt Helvetica* 55 Roman   05472"/>
                <a:sym typeface="12 pt Helvetica* 55 Roman   05472"/>
              </a:rPr>
              <a:t>Save</a:t>
            </a:r>
          </a:p>
        </p:txBody>
      </p:sp>
      <p:pic>
        <p:nvPicPr>
          <p:cNvPr id="48" name="image6.jpg" descr="C:\Users\ryan aller\Documents\My Dropbox\DRC\FDIC Finals\PPT Development\Ryan\Unit 6\images\96052.jpg"/>
          <p:cNvPicPr/>
          <p:nvPr/>
        </p:nvPicPr>
        <p:blipFill>
          <a:blip r:embed="rId3">
            <a:extLst/>
          </a:blip>
          <a:stretch>
            <a:fillRect/>
          </a:stretch>
        </p:blipFill>
        <p:spPr>
          <a:xfrm>
            <a:off x="5105400" y="1524000"/>
            <a:ext cx="3810000" cy="3810000"/>
          </a:xfrm>
          <a:prstGeom prst="rect">
            <a:avLst/>
          </a:prstGeom>
          <a:ln>
            <a:solidFill/>
          </a:ln>
          <a:effectLst>
            <a:outerShdw sx="100000" sy="100000" kx="0" ky="0" algn="b" rotWithShape="0" blurRad="50800" dist="38100" dir="2700000">
              <a:srgbClr val="000000">
                <a:alpha val="40000"/>
              </a:srgbClr>
            </a:outerShdw>
          </a:effectLst>
        </p:spPr>
      </p:pic>
      <p:pic>
        <p:nvPicPr>
          <p:cNvPr id="49" name="image7.png" descr="C:\Users\ryan aller\Documents\My Dropbox\DRC\FDIC Finals\PPT Development\Ryan\Unit 6\images\money.png"/>
          <p:cNvPicPr/>
          <p:nvPr/>
        </p:nvPicPr>
        <p:blipFill>
          <a:blip r:embed="rId4">
            <a:extLst/>
          </a:blip>
          <a:stretch>
            <a:fillRect/>
          </a:stretch>
        </p:blipFill>
        <p:spPr>
          <a:xfrm>
            <a:off x="4495800" y="4267200"/>
            <a:ext cx="1905000" cy="1905000"/>
          </a:xfrm>
          <a:prstGeom prst="rect">
            <a:avLst/>
          </a:prstGeom>
          <a:ln w="12700">
            <a:miter lim="400000"/>
          </a:ln>
        </p:spPr>
      </p:pic>
    </p:spTree>
  </p:cSld>
  <p:clrMapOvr>
    <a:masterClrMapping/>
  </p:clrMapOvr>
  <p:transition spd="med" advClick="1"/>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3" name="Shape 53"/>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Primary Business Taxes</a:t>
            </a:r>
          </a:p>
        </p:txBody>
      </p:sp>
      <p:sp>
        <p:nvSpPr>
          <p:cNvPr id="54" name="Shape 54"/>
          <p:cNvSpPr/>
          <p:nvPr>
            <p:ph type="body" idx="1"/>
          </p:nvPr>
        </p:nvSpPr>
        <p:spPr>
          <a:xfrm>
            <a:off x="457200" y="990600"/>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Income Tax</a:t>
            </a:r>
            <a:endParaRPr sz="3000">
              <a:solidFill>
                <a:srgbClr val="132F5A"/>
              </a:solidFill>
            </a:endParaRPr>
          </a:p>
          <a:p>
            <a:pPr lvl="0">
              <a:defRPr sz="1800">
                <a:solidFill>
                  <a:srgbClr val="000000"/>
                </a:solidFill>
              </a:defRPr>
            </a:pPr>
            <a:r>
              <a:rPr sz="3000">
                <a:solidFill>
                  <a:srgbClr val="132F5A"/>
                </a:solidFill>
              </a:rPr>
              <a:t>Self-Employment Tax </a:t>
            </a:r>
            <a:endParaRPr sz="3000">
              <a:solidFill>
                <a:srgbClr val="132F5A"/>
              </a:solidFill>
            </a:endParaRPr>
          </a:p>
          <a:p>
            <a:pPr lvl="0">
              <a:defRPr sz="1800">
                <a:solidFill>
                  <a:srgbClr val="000000"/>
                </a:solidFill>
              </a:defRPr>
            </a:pPr>
            <a:r>
              <a:rPr sz="3000">
                <a:solidFill>
                  <a:srgbClr val="132F5A"/>
                </a:solidFill>
              </a:rPr>
              <a:t>State Income Taxes</a:t>
            </a:r>
            <a:endParaRPr sz="3000">
              <a:solidFill>
                <a:srgbClr val="132F5A"/>
              </a:solidFill>
            </a:endParaRPr>
          </a:p>
          <a:p>
            <a:pPr lvl="0">
              <a:defRPr sz="1800">
                <a:solidFill>
                  <a:srgbClr val="000000"/>
                </a:solidFill>
              </a:defRPr>
            </a:pPr>
            <a:r>
              <a:rPr sz="3000">
                <a:solidFill>
                  <a:srgbClr val="132F5A"/>
                </a:solidFill>
              </a:rPr>
              <a:t>Employment Taxes</a:t>
            </a:r>
            <a:endParaRPr sz="3000">
              <a:solidFill>
                <a:srgbClr val="132F5A"/>
              </a:solidFill>
            </a:endParaRPr>
          </a:p>
          <a:p>
            <a:pPr lvl="0">
              <a:defRPr sz="1800">
                <a:solidFill>
                  <a:srgbClr val="000000"/>
                </a:solidFill>
              </a:defRPr>
            </a:pPr>
            <a:r>
              <a:rPr sz="3000">
                <a:solidFill>
                  <a:srgbClr val="132F5A"/>
                </a:solidFill>
              </a:rPr>
              <a:t>Sales Tax</a:t>
            </a:r>
            <a:endParaRPr sz="3000">
              <a:solidFill>
                <a:srgbClr val="132F5A"/>
              </a:solidFill>
            </a:endParaRPr>
          </a:p>
          <a:p>
            <a:pPr lvl="0">
              <a:defRPr sz="1800">
                <a:solidFill>
                  <a:srgbClr val="000000"/>
                </a:solidFill>
              </a:defRPr>
            </a:pPr>
            <a:r>
              <a:rPr sz="3000">
                <a:solidFill>
                  <a:srgbClr val="132F5A"/>
                </a:solidFill>
              </a:rPr>
              <a:t>Local taxes</a:t>
            </a:r>
          </a:p>
        </p:txBody>
      </p:sp>
      <p:pic>
        <p:nvPicPr>
          <p:cNvPr id="55" name="image8.jpeg" descr="C:\Users\ryan aller\Documents\My Dropbox\DRC\FDIC Finals\PPT Development\Ryan\Unit 6\images\iStock_000008013607XSmall.jpg"/>
          <p:cNvPicPr/>
          <p:nvPr/>
        </p:nvPicPr>
        <p:blipFill>
          <a:blip r:embed="rId3">
            <a:extLst/>
          </a:blip>
          <a:stretch>
            <a:fillRect/>
          </a:stretch>
        </p:blipFill>
        <p:spPr>
          <a:xfrm>
            <a:off x="4953000" y="1066800"/>
            <a:ext cx="4048125" cy="2686050"/>
          </a:xfrm>
          <a:prstGeom prst="rect">
            <a:avLst/>
          </a:prstGeom>
          <a:ln>
            <a:solidFill/>
          </a:ln>
          <a:effectLst>
            <a:outerShdw sx="100000" sy="100000" kx="0" ky="0" algn="b" rotWithShape="0" blurRad="50800" dist="38100" dir="2700000">
              <a:srgbClr val="000000">
                <a:alpha val="40000"/>
              </a:srgbClr>
            </a:outerShdw>
          </a:effectLst>
        </p:spPr>
      </p:pic>
    </p:spTree>
  </p:cSld>
  <p:clrMapOvr>
    <a:masterClrMapping/>
  </p:clrMapOvr>
  <p:transition spd="med" advClick="1"/>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59" name="image9.jpg" descr="C:\Users\ryan aller\Documents\My Dropbox\DRC\FDIC Finals\PPT Development\Ryan\Unit 6\images\tax_forms.jpg"/>
          <p:cNvPicPr/>
          <p:nvPr/>
        </p:nvPicPr>
        <p:blipFill>
          <a:blip r:embed="rId3">
            <a:extLst/>
          </a:blip>
          <a:stretch>
            <a:fillRect/>
          </a:stretch>
        </p:blipFill>
        <p:spPr>
          <a:xfrm>
            <a:off x="5105400" y="3181350"/>
            <a:ext cx="3810000" cy="2609850"/>
          </a:xfrm>
          <a:prstGeom prst="rect">
            <a:avLst/>
          </a:prstGeom>
          <a:ln w="12700">
            <a:miter lim="400000"/>
          </a:ln>
        </p:spPr>
      </p:pic>
      <p:sp>
        <p:nvSpPr>
          <p:cNvPr id="60" name="Shape 60"/>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Federal Income Tax</a:t>
            </a:r>
          </a:p>
        </p:txBody>
      </p:sp>
      <p:sp>
        <p:nvSpPr>
          <p:cNvPr id="61" name="Shape 61"/>
          <p:cNvSpPr/>
          <p:nvPr>
            <p:ph type="body" idx="1"/>
          </p:nvPr>
        </p:nvSpPr>
        <p:spPr>
          <a:xfrm>
            <a:off x="457200" y="990600"/>
            <a:ext cx="8229600" cy="4267200"/>
          </a:xfrm>
          <a:prstGeom prst="rect">
            <a:avLst/>
          </a:prstGeom>
        </p:spPr>
        <p:txBody>
          <a:bodyPr lIns="0" tIns="0" rIns="0" bIns="0">
            <a:normAutofit fontScale="100000" lnSpcReduction="0"/>
          </a:bodyPr>
          <a:lstStyle/>
          <a:p>
            <a:pPr lvl="0">
              <a:defRPr sz="1800">
                <a:solidFill>
                  <a:srgbClr val="000000"/>
                </a:solidFill>
              </a:defRPr>
            </a:pPr>
            <a:r>
              <a:rPr sz="3000">
                <a:solidFill>
                  <a:srgbClr val="132F5A"/>
                </a:solidFill>
              </a:rPr>
              <a:t>Sole Proprietorship</a:t>
            </a:r>
            <a:endParaRPr sz="3000">
              <a:solidFill>
                <a:srgbClr val="132F5A"/>
              </a:solidFill>
            </a:endParaRPr>
          </a:p>
          <a:p>
            <a:pPr lvl="0">
              <a:defRPr sz="1800">
                <a:solidFill>
                  <a:srgbClr val="000000"/>
                </a:solidFill>
              </a:defRPr>
            </a:pPr>
            <a:r>
              <a:rPr sz="3000">
                <a:solidFill>
                  <a:srgbClr val="132F5A"/>
                </a:solidFill>
              </a:rPr>
              <a:t>Partnerships</a:t>
            </a:r>
            <a:endParaRPr sz="3000">
              <a:solidFill>
                <a:srgbClr val="132F5A"/>
              </a:solidFill>
            </a:endParaRPr>
          </a:p>
          <a:p>
            <a:pPr lvl="0">
              <a:defRPr sz="1800">
                <a:solidFill>
                  <a:srgbClr val="000000"/>
                </a:solidFill>
              </a:defRPr>
            </a:pPr>
            <a:r>
              <a:rPr sz="3000">
                <a:solidFill>
                  <a:srgbClr val="132F5A"/>
                </a:solidFill>
              </a:rPr>
              <a:t>S-corporation</a:t>
            </a:r>
            <a:endParaRPr sz="3000">
              <a:solidFill>
                <a:srgbClr val="132F5A"/>
              </a:solidFill>
            </a:endParaRPr>
          </a:p>
          <a:p>
            <a:pPr lvl="0">
              <a:defRPr sz="1800">
                <a:solidFill>
                  <a:srgbClr val="000000"/>
                </a:solidFill>
              </a:defRPr>
            </a:pPr>
            <a:r>
              <a:rPr sz="3000">
                <a:solidFill>
                  <a:srgbClr val="132F5A"/>
                </a:solidFill>
              </a:rPr>
              <a:t>C-corporation</a:t>
            </a:r>
            <a:endParaRPr sz="3000">
              <a:solidFill>
                <a:srgbClr val="132F5A"/>
              </a:solidFill>
            </a:endParaRPr>
          </a:p>
          <a:p>
            <a:pPr lvl="0">
              <a:defRPr sz="1800">
                <a:solidFill>
                  <a:srgbClr val="000000"/>
                </a:solidFill>
              </a:defRPr>
            </a:pPr>
            <a:r>
              <a:rPr sz="3000">
                <a:solidFill>
                  <a:srgbClr val="132F5A"/>
                </a:solidFill>
              </a:rPr>
              <a:t>Limited Liability Company</a:t>
            </a:r>
          </a:p>
        </p:txBody>
      </p:sp>
    </p:spTree>
  </p:cSld>
  <p:clrMapOvr>
    <a:masterClrMapping/>
  </p:clrMapOvr>
  <p:transition spd="med" advClick="1"/>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5" name="Shape 65"/>
          <p:cNvSpPr/>
          <p:nvPr>
            <p:ph type="title"/>
          </p:nvPr>
        </p:nvSpPr>
        <p:spPr>
          <a:xfrm>
            <a:off x="457200" y="381000"/>
            <a:ext cx="8229600" cy="609600"/>
          </a:xfrm>
          <a:prstGeom prst="rect">
            <a:avLst/>
          </a:prstGeom>
        </p:spPr>
        <p:txBody>
          <a:bodyPr lIns="0" tIns="0" rIns="0" bIns="0">
            <a:normAutofit fontScale="100000" lnSpcReduction="0"/>
          </a:bodyPr>
          <a:lstStyle/>
          <a:p>
            <a:pPr lvl="0" defTabSz="548640">
              <a:defRPr sz="1800">
                <a:solidFill>
                  <a:srgbClr val="000000"/>
                </a:solidFill>
              </a:defRPr>
            </a:pPr>
            <a:r>
              <a:rPr sz="2160">
                <a:solidFill>
                  <a:srgbClr val="C1961C"/>
                </a:solidFill>
              </a:rPr>
              <a:t>Discussion Point #1:</a:t>
            </a:r>
            <a:br>
              <a:rPr sz="2160">
                <a:solidFill>
                  <a:srgbClr val="C1961C"/>
                </a:solidFill>
              </a:rPr>
            </a:br>
            <a:r>
              <a:rPr sz="2160">
                <a:solidFill>
                  <a:srgbClr val="C1961C"/>
                </a:solidFill>
              </a:rPr>
              <a:t>Federal Tax Forms</a:t>
            </a:r>
          </a:p>
        </p:txBody>
      </p:sp>
      <p:sp>
        <p:nvSpPr>
          <p:cNvPr id="66" name="Shape 66"/>
          <p:cNvSpPr/>
          <p:nvPr>
            <p:ph type="body" idx="1"/>
          </p:nvPr>
        </p:nvSpPr>
        <p:spPr>
          <a:xfrm>
            <a:off x="457200" y="1524000"/>
            <a:ext cx="8229600" cy="4267200"/>
          </a:xfrm>
          <a:prstGeom prst="rect">
            <a:avLst/>
          </a:prstGeom>
        </p:spPr>
        <p:txBody>
          <a:bodyPr lIns="0" tIns="0" rIns="0" bIns="0">
            <a:normAutofit fontScale="100000" lnSpcReduction="0"/>
          </a:bodyPr>
          <a:lstStyle/>
          <a:p>
            <a:pPr lvl="0">
              <a:buSzTx/>
              <a:buNone/>
              <a:defRPr sz="1800">
                <a:solidFill>
                  <a:srgbClr val="000000"/>
                </a:solidFill>
              </a:defRPr>
            </a:pPr>
            <a:endParaRPr sz="3000">
              <a:solidFill>
                <a:srgbClr val="132F5A"/>
              </a:solidFill>
            </a:endParaRPr>
          </a:p>
          <a:p>
            <a:pPr lvl="3" marL="0" indent="1314450">
              <a:spcBef>
                <a:spcPts val="600"/>
              </a:spcBef>
              <a:buSzTx/>
              <a:buNone/>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Complete Discussion Point #1 in the Participant Guide.</a:t>
            </a:r>
            <a:endParaRPr sz="2800">
              <a:solidFill>
                <a:srgbClr val="002060"/>
              </a:solidFill>
            </a:endParaRPr>
          </a:p>
          <a:p>
            <a:pPr lvl="3" marL="0" indent="1314450">
              <a:spcBef>
                <a:spcPts val="600"/>
              </a:spcBef>
              <a:buSzTx/>
              <a:buNone/>
              <a:defRPr sz="1800">
                <a:solidFill>
                  <a:srgbClr val="000000"/>
                </a:solidFill>
              </a:defRPr>
            </a:pPr>
            <a:r>
              <a:rPr sz="2800">
                <a:solidFill>
                  <a:srgbClr val="002060"/>
                </a:solidFill>
                <a:latin typeface="12 pt Helvetica* 55 Roman   05472"/>
                <a:ea typeface="12 pt Helvetica* 55 Roman   05472"/>
                <a:cs typeface="12 pt Helvetica* 55 Roman   05472"/>
                <a:sym typeface="12 pt Helvetica* 55 Roman   05472"/>
              </a:rPr>
              <a:t>What federal tax forms will you need for your business?</a:t>
            </a:r>
          </a:p>
        </p:txBody>
      </p:sp>
      <p:pic>
        <p:nvPicPr>
          <p:cNvPr id="67" name="image10.png" descr="Pencil"/>
          <p:cNvPicPr/>
          <p:nvPr/>
        </p:nvPicPr>
        <p:blipFill>
          <a:blip r:embed="rId3">
            <a:extLst/>
          </a:blip>
          <a:stretch>
            <a:fillRect/>
          </a:stretch>
        </p:blipFill>
        <p:spPr>
          <a:xfrm>
            <a:off x="0" y="2895600"/>
            <a:ext cx="1619250" cy="2714625"/>
          </a:xfrm>
          <a:prstGeom prst="rect">
            <a:avLst/>
          </a:prstGeom>
          <a:ln w="12700">
            <a:miter lim="400000"/>
          </a:ln>
        </p:spPr>
      </p:pic>
    </p:spTree>
  </p:cSld>
  <p:clrMapOvr>
    <a:masterClrMapping/>
  </p:clrMapOvr>
  <p:transition spd="med" advClick="1"/>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1" name="Shape 71"/>
          <p:cNvSpPr/>
          <p:nvPr>
            <p:ph type="title"/>
          </p:nvPr>
        </p:nvSpPr>
        <p:spPr>
          <a:xfrm>
            <a:off x="457200" y="381000"/>
            <a:ext cx="8229600" cy="609600"/>
          </a:xfrm>
          <a:prstGeom prst="rect">
            <a:avLst/>
          </a:prstGeom>
        </p:spPr>
        <p:txBody>
          <a:bodyPr lIns="0" tIns="0" rIns="0" bIns="0">
            <a:normAutofit fontScale="100000" lnSpcReduction="0"/>
          </a:bodyPr>
          <a:lstStyle/>
          <a:p>
            <a:pPr lvl="0">
              <a:defRPr sz="1800">
                <a:solidFill>
                  <a:srgbClr val="000000"/>
                </a:solidFill>
              </a:defRPr>
            </a:pPr>
            <a:r>
              <a:rPr sz="3600">
                <a:solidFill>
                  <a:srgbClr val="C1961C"/>
                </a:solidFill>
              </a:rPr>
              <a:t>Employment Tax and Forms</a:t>
            </a:r>
          </a:p>
        </p:txBody>
      </p:sp>
      <p:sp>
        <p:nvSpPr>
          <p:cNvPr id="72" name="Shape 72"/>
          <p:cNvSpPr/>
          <p:nvPr>
            <p:ph type="body" idx="1"/>
          </p:nvPr>
        </p:nvSpPr>
        <p:spPr>
          <a:xfrm>
            <a:off x="457200" y="990600"/>
            <a:ext cx="8229600" cy="4267200"/>
          </a:xfrm>
          <a:prstGeom prst="rect">
            <a:avLst/>
          </a:prstGeom>
        </p:spPr>
        <p:txBody>
          <a:bodyPr lIns="0" tIns="0" rIns="0" bIns="0">
            <a:normAutofit fontScale="100000" lnSpcReduction="0"/>
          </a:bodyPr>
          <a:lstStyle/>
          <a:p>
            <a:pPr lvl="0" marL="297179" indent="-297179">
              <a:spcBef>
                <a:spcPts val="600"/>
              </a:spcBef>
              <a:defRPr sz="1800">
                <a:solidFill>
                  <a:srgbClr val="000000"/>
                </a:solidFill>
              </a:defRPr>
            </a:pPr>
            <a:r>
              <a:rPr sz="2600">
                <a:solidFill>
                  <a:srgbClr val="132F5A"/>
                </a:solidFill>
              </a:rPr>
              <a:t>Federal Employment Taxes</a:t>
            </a:r>
            <a:endParaRPr sz="2600">
              <a:solidFill>
                <a:srgbClr val="132F5A"/>
              </a:solidFill>
            </a:endParaRPr>
          </a:p>
          <a:p>
            <a:pPr lvl="1" marL="702128" indent="-244928">
              <a:spcBef>
                <a:spcPts val="600"/>
              </a:spcBef>
              <a:defRPr sz="1800">
                <a:solidFill>
                  <a:srgbClr val="000000"/>
                </a:solidFill>
              </a:defRPr>
            </a:pPr>
            <a:r>
              <a:rPr sz="2400">
                <a:solidFill>
                  <a:srgbClr val="002060"/>
                </a:solidFill>
                <a:latin typeface="12 pt Helvetica* 55 Roman   05472"/>
                <a:ea typeface="12 pt Helvetica* 55 Roman   05472"/>
                <a:cs typeface="12 pt Helvetica* 55 Roman   05472"/>
                <a:sym typeface="12 pt Helvetica* 55 Roman   05472"/>
              </a:rPr>
              <a:t>Employer’s Annual Federal Unemployment Tax Return, Form 940</a:t>
            </a:r>
            <a:endParaRPr sz="2800">
              <a:solidFill>
                <a:srgbClr val="002060"/>
              </a:solidFill>
              <a:latin typeface="12 pt Helvetica* 55 Roman   05472"/>
              <a:ea typeface="12 pt Helvetica* 55 Roman   05472"/>
              <a:cs typeface="12 pt Helvetica* 55 Roman   05472"/>
              <a:sym typeface="12 pt Helvetica* 55 Roman   05472"/>
            </a:endParaRPr>
          </a:p>
          <a:p>
            <a:pPr lvl="1" marL="702128" indent="-244928">
              <a:spcBef>
                <a:spcPts val="600"/>
              </a:spcBef>
              <a:defRPr sz="1800">
                <a:solidFill>
                  <a:srgbClr val="000000"/>
                </a:solidFill>
              </a:defRPr>
            </a:pPr>
            <a:r>
              <a:rPr sz="2400">
                <a:solidFill>
                  <a:srgbClr val="002060"/>
                </a:solidFill>
                <a:latin typeface="12 pt Helvetica* 55 Roman   05472"/>
                <a:ea typeface="12 pt Helvetica* 55 Roman   05472"/>
                <a:cs typeface="12 pt Helvetica* 55 Roman   05472"/>
                <a:sym typeface="12 pt Helvetica* 55 Roman   05472"/>
              </a:rPr>
              <a:t>Employer’s QUARTERLY Federal Tax Return,</a:t>
            </a:r>
            <a:br>
              <a:rPr sz="2400">
                <a:solidFill>
                  <a:srgbClr val="002060"/>
                </a:solidFill>
                <a:latin typeface="12 pt Helvetica* 55 Roman   05472"/>
                <a:ea typeface="12 pt Helvetica* 55 Roman   05472"/>
                <a:cs typeface="12 pt Helvetica* 55 Roman   05472"/>
                <a:sym typeface="12 pt Helvetica* 55 Roman   05472"/>
              </a:rPr>
            </a:br>
            <a:r>
              <a:rPr sz="2400">
                <a:solidFill>
                  <a:srgbClr val="002060"/>
                </a:solidFill>
                <a:latin typeface="12 pt Helvetica* 55 Roman   05472"/>
                <a:ea typeface="12 pt Helvetica* 55 Roman   05472"/>
                <a:cs typeface="12 pt Helvetica* 55 Roman   05472"/>
                <a:sym typeface="12 pt Helvetica* 55 Roman   05472"/>
              </a:rPr>
              <a:t>Form 941</a:t>
            </a:r>
            <a:endParaRPr sz="2800">
              <a:solidFill>
                <a:srgbClr val="002060"/>
              </a:solidFill>
              <a:latin typeface="12 pt Helvetica* 55 Roman   05472"/>
              <a:ea typeface="12 pt Helvetica* 55 Roman   05472"/>
              <a:cs typeface="12 pt Helvetica* 55 Roman   05472"/>
              <a:sym typeface="12 pt Helvetica* 55 Roman   05472"/>
            </a:endParaRPr>
          </a:p>
          <a:p>
            <a:pPr lvl="0" marL="297179" indent="-297179">
              <a:spcBef>
                <a:spcPts val="600"/>
              </a:spcBef>
              <a:defRPr sz="1800">
                <a:solidFill>
                  <a:srgbClr val="000000"/>
                </a:solidFill>
              </a:defRPr>
            </a:pPr>
            <a:r>
              <a:rPr sz="2600">
                <a:solidFill>
                  <a:srgbClr val="132F5A"/>
                </a:solidFill>
              </a:rPr>
              <a:t>Forms</a:t>
            </a:r>
            <a:endParaRPr sz="2600">
              <a:solidFill>
                <a:srgbClr val="132F5A"/>
              </a:solidFill>
            </a:endParaRPr>
          </a:p>
          <a:p>
            <a:pPr lvl="1" marL="702128" indent="-244928">
              <a:spcBef>
                <a:spcPts val="600"/>
              </a:spcBef>
              <a:defRPr sz="1800">
                <a:solidFill>
                  <a:srgbClr val="000000"/>
                </a:solidFill>
              </a:defRPr>
            </a:pPr>
            <a:r>
              <a:rPr sz="2400">
                <a:solidFill>
                  <a:srgbClr val="002060"/>
                </a:solidFill>
                <a:latin typeface="12 pt Helvetica* 55 Roman   05472"/>
                <a:ea typeface="12 pt Helvetica* 55 Roman   05472"/>
                <a:cs typeface="12 pt Helvetica* 55 Roman   05472"/>
                <a:sym typeface="12 pt Helvetica* 55 Roman   05472"/>
              </a:rPr>
              <a:t>Employee’s Withholding, W-4 Form</a:t>
            </a:r>
            <a:endParaRPr sz="2800">
              <a:solidFill>
                <a:srgbClr val="002060"/>
              </a:solidFill>
              <a:latin typeface="12 pt Helvetica* 55 Roman   05472"/>
              <a:ea typeface="12 pt Helvetica* 55 Roman   05472"/>
              <a:cs typeface="12 pt Helvetica* 55 Roman   05472"/>
              <a:sym typeface="12 pt Helvetica* 55 Roman   05472"/>
            </a:endParaRPr>
          </a:p>
          <a:p>
            <a:pPr lvl="1" marL="702128" indent="-244928">
              <a:spcBef>
                <a:spcPts val="600"/>
              </a:spcBef>
              <a:defRPr sz="1800">
                <a:solidFill>
                  <a:srgbClr val="000000"/>
                </a:solidFill>
              </a:defRPr>
            </a:pPr>
            <a:r>
              <a:rPr sz="2400">
                <a:solidFill>
                  <a:srgbClr val="002060"/>
                </a:solidFill>
                <a:latin typeface="12 pt Helvetica* 55 Roman   05472"/>
                <a:ea typeface="12 pt Helvetica* 55 Roman   05472"/>
                <a:cs typeface="12 pt Helvetica* 55 Roman   05472"/>
                <a:sym typeface="12 pt Helvetica* 55 Roman   05472"/>
              </a:rPr>
              <a:t>Wage and Tax Statement, W-2 Form</a:t>
            </a:r>
            <a:endParaRPr sz="2800">
              <a:solidFill>
                <a:srgbClr val="002060"/>
              </a:solidFill>
              <a:latin typeface="12 pt Helvetica* 55 Roman   05472"/>
              <a:ea typeface="12 pt Helvetica* 55 Roman   05472"/>
              <a:cs typeface="12 pt Helvetica* 55 Roman   05472"/>
              <a:sym typeface="12 pt Helvetica* 55 Roman   05472"/>
            </a:endParaRPr>
          </a:p>
          <a:p>
            <a:pPr lvl="1" marL="702128" indent="-244928">
              <a:spcBef>
                <a:spcPts val="600"/>
              </a:spcBef>
              <a:defRPr sz="1800">
                <a:solidFill>
                  <a:srgbClr val="000000"/>
                </a:solidFill>
              </a:defRPr>
            </a:pPr>
            <a:r>
              <a:rPr sz="2400">
                <a:solidFill>
                  <a:srgbClr val="002060"/>
                </a:solidFill>
                <a:latin typeface="12 pt Helvetica* 55 Roman   05472"/>
                <a:ea typeface="12 pt Helvetica* 55 Roman   05472"/>
                <a:cs typeface="12 pt Helvetica* 55 Roman   05472"/>
                <a:sym typeface="12 pt Helvetica* 55 Roman   05472"/>
              </a:rPr>
              <a:t>Miscellaneous Income, Form 1099-MISC</a:t>
            </a:r>
          </a:p>
        </p:txBody>
      </p:sp>
    </p:spTree>
  </p:cSld>
  <p:clrMapOvr>
    <a:masterClrMapping/>
  </p:clrMapOvr>
  <p:transition spd="med" advClick="1"/>
</p:sld>
</file>

<file path=ppt/theme/theme1.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F81BD"/>
          </a:solidFill>
          <a:prstDash val="solid"/>
          <a:bevel/>
        </a:ln>
        <a:effectLst>
          <a:outerShdw sx="100000" sy="100000" kx="0" ky="0" algn="b" rotWithShape="0" blurRad="38100" dist="23000" dir="5400000">
            <a:srgbClr val="000000">
              <a:alpha val="35000"/>
            </a:srgbClr>
          </a:outerShdw>
        </a:effectLst>
      </a:spPr>
      <a:bodyPr rot="0" spcFirstLastPara="1" vertOverflow="overflow" horzOverflow="overflow" vert="horz" wrap="square" lIns="45719" tIns="45719" rIns="45719" bIns="45719" numCol="1" spcCol="38100" rtlCol="0" anchor="ctr"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4F81BD"/>
          </a:solidFill>
          <a:prstDash val="solid"/>
          <a:bevel/>
        </a:ln>
        <a:effectLst>
          <a:outerShdw sx="100000" sy="100000" kx="0" ky="0" algn="b" rotWithShape="0" blurRad="38100" dist="20000" dir="5400000">
            <a:srgbClr val="000000">
              <a:alpha val="38000"/>
            </a:srgbClr>
          </a:outerShdw>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3000" dir="5400000">
              <a:srgbClr val="000000">
                <a:alpha val="35000"/>
              </a:srgbClr>
            </a:outerShdw>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4F81BD"/>
          </a:solidFill>
          <a:prstDash val="solid"/>
          <a:bevel/>
        </a:ln>
        <a:effectLst>
          <a:outerShdw sx="100000" sy="100000" kx="0" ky="0" algn="b" rotWithShape="0" blurRad="38100" dist="23000" dir="5400000">
            <a:srgbClr val="000000">
              <a:alpha val="35000"/>
            </a:srgbClr>
          </a:outerShdw>
        </a:effectLst>
      </a:spPr>
      <a:bodyPr rot="0" spcFirstLastPara="1" vertOverflow="overflow" horzOverflow="overflow" vert="horz" wrap="square" lIns="45719" tIns="45719" rIns="45719" bIns="45719" numCol="1" spcCol="38100" rtlCol="0" anchor="ctr"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4F81BD"/>
          </a:solidFill>
          <a:prstDash val="solid"/>
          <a:bevel/>
        </a:ln>
        <a:effectLst>
          <a:outerShdw sx="100000" sy="100000" kx="0" ky="0" algn="b" rotWithShape="0" blurRad="38100" dist="20000" dir="5400000">
            <a:srgbClr val="000000">
              <a:alpha val="38000"/>
            </a:srgbClr>
          </a:outerShdw>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B97CAD3D49634BECB254722C354D7C37008FEABD6F9D4CF04C91B009375C867A56" ma:contentTypeVersion="3" ma:contentTypeDescription="Create a new document." ma:contentTypeScope="" ma:versionID="a766e3e382edcc5b931fc2d1e2d2326f">
  <xsd:schema xmlns:xsd="http://www.w3.org/2001/XMLSchema" xmlns:p="http://schemas.microsoft.com/office/2006/metadata/properties" xmlns:ns1="http://schemas.microsoft.com/sharepoint/v3" xmlns:ns2="EC068496-1DB6-4D20-B837-B04B199985E5" targetNamespace="http://schemas.microsoft.com/office/2006/metadata/properties" ma:root="true" ma:fieldsID="ce3bd1c53d1ed47b2cf110ed00a06db0" ns1:_="" ns2:_="">
    <xsd:import namespace="http://schemas.microsoft.com/sharepoint/v3"/>
    <xsd:import namespace="EC068496-1DB6-4D20-B837-B04B199985E5"/>
    <xsd:element name="properties">
      <xsd:complexType>
        <xsd:sequence>
          <xsd:element name="documentManagement">
            <xsd:complexType>
              <xsd:all>
                <xsd:element ref="ns2:Sensitivity"/>
                <xsd:element ref="ns1:Editor" minOccurs="0"/>
                <xsd:element ref="ns1:CheckoutUser" minOccurs="0"/>
                <xsd:element ref="ns1:Author"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Editor" ma:index="10" nillable="true" ma:displayName="Modified By" ma:list="UserInfo" ma:internalName="Edit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CheckoutUser" ma:index="11" nillable="true" ma:displayName="Checked Out To" ma:list="UserInfo" ma:internalName="CheckoutUse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uthor" ma:index="12" nillable="true" ma:displayName="Created By" ma:list="UserInfo" ma:internalName="Auth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dms="http://schemas.microsoft.com/office/2006/documentManagement/types" targetNamespace="EC068496-1DB6-4D20-B837-B04B199985E5" elementFormDefault="qualified">
    <xsd:import namespace="http://schemas.microsoft.com/office/2006/documentManagement/types"/>
    <xsd:element name="Sensitivity" ma:index="8" ma:displayName="Sensitivity" ma:description="Sensitive Data = Any data that, if lost, stolen or misused, could adversely impact FDIC, insured institutions or individuals.&#10;http://fdic01/division/doa/adminservices/records/directives/1000/1360-9.doc&#10;&#10;Sensitive PII = SSN alone and/or an individual’s full name plus 1 or more additional items of personal data.&#10;http://fdic01/division/dit/ITGovernance/PrivacyProgram/PersonallyIdentifiableInformation/index.html&#10;Non-Sensitive Data = Data that can be shared or viewed with no restrictions internal or external to FDIC.&#10;http://www.fdic.gov/regulations/laws/rules/2000-3800.html" ma:format="Dropdown" ma:internalName="Sensitivity">
      <xsd:simpleType>
        <xsd:restriction base="dms:Choice">
          <xsd:enumeration value="Sensitive Data"/>
          <xsd:enumeration value="Sensitive PII"/>
          <xsd:enumeration value="Non-Sensitive Data"/>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Sensitivity xmlns="EC068496-1DB6-4D20-B837-B04B199985E5">Non-Sensitive Data</Sensitivity>
  </documentManagement>
</p:properties>
</file>

<file path=customXml/itemProps1.xml><?xml version="1.0" encoding="utf-8"?>
<ds:datastoreItem xmlns:ds="http://schemas.openxmlformats.org/officeDocument/2006/customXml" ds:itemID="{25F3501B-1865-498B-9FFF-893998833841}"/>
</file>

<file path=customXml/itemProps2.xml><?xml version="1.0" encoding="utf-8"?>
<ds:datastoreItem xmlns:ds="http://schemas.openxmlformats.org/officeDocument/2006/customXml" ds:itemID="{AE93DECC-91D7-43BE-A006-1F3B6F2A36BB}"/>
</file>

<file path=customXml/itemProps3.xml><?xml version="1.0" encoding="utf-8"?>
<ds:datastoreItem xmlns:ds="http://schemas.openxmlformats.org/officeDocument/2006/customXml" ds:itemID="{9A32FD0C-30C0-4393-8D3F-55DA6D488458}"/>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0x0101B97CAD3D49634BECB254722C354D7C37008FEABD6F9D4CF04C91B009375C867A56</vt:lpwstr>
  </property>
  <property fmtid="{D5CDD505-2E9C-101B-9397-08002B2CF9AE}" pid="3" name="Order">
    <vt:r8>95300</vt:r8>
  </property>
</Properties>
</file>