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Default Extension="gif" ContentType="image/gif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diagrams/drawing1.xml" ContentType="application/vnd.ms-office.drawingml.diagramDrawing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diagrams/quickStyle1.xml" ContentType="application/vnd.openxmlformats-officedocument.drawingml.diagramStyle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notesMasterIdLst>
    <p:notesMasterId r:id="rId28"/>
  </p:notesMasterIdLst>
  <p:handoutMasterIdLst>
    <p:handoutMasterId r:id="rId29"/>
  </p:handoutMasterIdLst>
  <p:sldIdLst>
    <p:sldId id="290" r:id="rId5"/>
    <p:sldId id="349" r:id="rId6"/>
    <p:sldId id="257" r:id="rId7"/>
    <p:sldId id="287" r:id="rId8"/>
    <p:sldId id="326" r:id="rId9"/>
    <p:sldId id="329" r:id="rId10"/>
    <p:sldId id="334" r:id="rId11"/>
    <p:sldId id="342" r:id="rId12"/>
    <p:sldId id="324" r:id="rId13"/>
    <p:sldId id="343" r:id="rId14"/>
    <p:sldId id="325" r:id="rId15"/>
    <p:sldId id="347" r:id="rId16"/>
    <p:sldId id="344" r:id="rId17"/>
    <p:sldId id="336" r:id="rId18"/>
    <p:sldId id="348" r:id="rId19"/>
    <p:sldId id="338" r:id="rId20"/>
    <p:sldId id="340" r:id="rId21"/>
    <p:sldId id="337" r:id="rId22"/>
    <p:sldId id="339" r:id="rId23"/>
    <p:sldId id="323" r:id="rId24"/>
    <p:sldId id="346" r:id="rId25"/>
    <p:sldId id="285" r:id="rId26"/>
    <p:sldId id="350" r:id="rId27"/>
  </p:sldIdLst>
  <p:sldSz cx="9144000" cy="6858000" type="screen4x3"/>
  <p:notesSz cx="9236075" cy="6950075"/>
  <p:custDataLst>
    <p:tags r:id="rId30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551">
          <p15:clr>
            <a:srgbClr val="A4A3A4"/>
          </p15:clr>
        </p15:guide>
        <p15:guide id="2" orient="horz" pos="3408" userDrawn="1">
          <p15:clr>
            <a:srgbClr val="A4A3A4"/>
          </p15:clr>
        </p15:guide>
        <p15:guide id="3" orient="horz" pos="744" userDrawn="1">
          <p15:clr>
            <a:srgbClr val="A4A3A4"/>
          </p15:clr>
        </p15:guide>
        <p15:guide id="4" pos="245">
          <p15:clr>
            <a:srgbClr val="A4A3A4"/>
          </p15:clr>
        </p15:guide>
        <p15:guide id="5" pos="5503">
          <p15:clr>
            <a:srgbClr val="A4A3A4"/>
          </p15:clr>
        </p15:guide>
        <p15:guide id="6" pos="118">
          <p15:clr>
            <a:srgbClr val="A4A3A4"/>
          </p15:clr>
        </p15:guide>
        <p15:guide id="7" pos="3962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189">
          <p15:clr>
            <a:srgbClr val="A4A3A4"/>
          </p15:clr>
        </p15:guide>
        <p15:guide id="2" pos="2909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thor" initials="A" lastIdx="13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1A3159"/>
    <a:srgbClr val="CC9900"/>
    <a:srgbClr val="CCCC00"/>
    <a:srgbClr val="C1961C"/>
    <a:srgbClr val="FF66FF"/>
    <a:srgbClr val="FF0000"/>
    <a:srgbClr val="002060"/>
    <a:srgbClr val="132F5A"/>
    <a:srgbClr val="63252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3689" autoAdjust="0"/>
    <p:restoredTop sz="77143" autoAdjust="0"/>
  </p:normalViewPr>
  <p:slideViewPr>
    <p:cSldViewPr snapToGrid="0" snapToObjects="1">
      <p:cViewPr>
        <p:scale>
          <a:sx n="70" d="100"/>
          <a:sy n="70" d="100"/>
        </p:scale>
        <p:origin x="-1764" y="-936"/>
      </p:cViewPr>
      <p:guideLst>
        <p:guide orient="horz" pos="551"/>
        <p:guide orient="horz" pos="3408"/>
        <p:guide orient="horz" pos="744"/>
        <p:guide pos="245"/>
        <p:guide pos="5503"/>
        <p:guide pos="118"/>
        <p:guide pos="396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16" d="100"/>
        <a:sy n="116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65" d="100"/>
          <a:sy n="65" d="100"/>
        </p:scale>
        <p:origin x="-1824" y="-72"/>
      </p:cViewPr>
      <p:guideLst>
        <p:guide orient="horz" pos="2189"/>
        <p:guide pos="2909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tags" Target="tags/tag1.xml"/><Relationship Id="rId35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A44906B-8608-4567-BB65-C4B9BC9367D5}" type="doc">
      <dgm:prSet loTypeId="urn:microsoft.com/office/officeart/2005/8/layout/vList6" loCatId="process" qsTypeId="urn:microsoft.com/office/officeart/2009/2/quickstyle/3d8" qsCatId="3D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CA48EAF7-C71D-472D-B67E-6F69AFD69CC0}">
      <dgm:prSet phldrT="[Text]"/>
      <dgm:spPr/>
      <dgm:t>
        <a:bodyPr/>
        <a:lstStyle/>
        <a:p>
          <a:r>
            <a:rPr lang="en-US" dirty="0" smtClean="0">
              <a:latin typeface="Arial Black" panose="020B0A04020102020204" pitchFamily="34" charset="0"/>
            </a:rPr>
            <a:t>Step 1: Back-of-the-Napkin Plan: GO or NO GO? </a:t>
          </a:r>
          <a:endParaRPr lang="en-US" dirty="0">
            <a:latin typeface="Arial Black" panose="020B0A04020102020204" pitchFamily="34" charset="0"/>
          </a:endParaRPr>
        </a:p>
      </dgm:t>
    </dgm:pt>
    <dgm:pt modelId="{DC6A387A-5EDF-4D54-8BC8-E188A59C766B}" type="parTrans" cxnId="{485DC6EA-280E-4335-BE5A-496D04EDA7B7}">
      <dgm:prSet/>
      <dgm:spPr/>
      <dgm:t>
        <a:bodyPr/>
        <a:lstStyle/>
        <a:p>
          <a:endParaRPr lang="en-US"/>
        </a:p>
      </dgm:t>
    </dgm:pt>
    <dgm:pt modelId="{8D67444D-86CA-4403-B2C4-B99684BA1FD6}" type="sibTrans" cxnId="{485DC6EA-280E-4335-BE5A-496D04EDA7B7}">
      <dgm:prSet/>
      <dgm:spPr/>
      <dgm:t>
        <a:bodyPr/>
        <a:lstStyle/>
        <a:p>
          <a:endParaRPr lang="en-US"/>
        </a:p>
      </dgm:t>
    </dgm:pt>
    <dgm:pt modelId="{3EE547DE-2AC8-4545-89D4-0CB1FE38BAAB}">
      <dgm:prSet phldrT="[Text]"/>
      <dgm:spPr/>
      <dgm:t>
        <a:bodyPr/>
        <a:lstStyle/>
        <a:p>
          <a:r>
            <a:rPr lang="en-US" dirty="0" smtClean="0">
              <a:latin typeface="Arial Black" panose="020B0A04020102020204" pitchFamily="34" charset="0"/>
            </a:rPr>
            <a:t>Step 4: Action Plan: How will I manage a healthy business?</a:t>
          </a:r>
          <a:endParaRPr lang="en-US" dirty="0">
            <a:latin typeface="Arial Black" panose="020B0A04020102020204" pitchFamily="34" charset="0"/>
          </a:endParaRPr>
        </a:p>
      </dgm:t>
    </dgm:pt>
    <dgm:pt modelId="{84F06B97-A6D3-4D13-82EF-75C3828D243E}" type="parTrans" cxnId="{EA3106A8-EA4E-448A-A828-BF7DA56D51E2}">
      <dgm:prSet/>
      <dgm:spPr/>
      <dgm:t>
        <a:bodyPr/>
        <a:lstStyle/>
        <a:p>
          <a:endParaRPr lang="en-US"/>
        </a:p>
      </dgm:t>
    </dgm:pt>
    <dgm:pt modelId="{EB72A4BC-C436-4557-94AF-BF0583DE6F80}" type="sibTrans" cxnId="{EA3106A8-EA4E-448A-A828-BF7DA56D51E2}">
      <dgm:prSet/>
      <dgm:spPr/>
      <dgm:t>
        <a:bodyPr/>
        <a:lstStyle/>
        <a:p>
          <a:endParaRPr lang="en-US"/>
        </a:p>
      </dgm:t>
    </dgm:pt>
    <dgm:pt modelId="{42AD1852-7FE2-4E96-BD22-128B801E75D2}">
      <dgm:prSet phldrT="[Text]"/>
      <dgm:spPr/>
      <dgm:t>
        <a:bodyPr/>
        <a:lstStyle/>
        <a:p>
          <a:r>
            <a:rPr lang="en-US" dirty="0" smtClean="0">
              <a:latin typeface="Arial Black" panose="020B0A04020102020204" pitchFamily="34" charset="0"/>
            </a:rPr>
            <a:t>Step 3:  Business Plan: How will I finance my business?</a:t>
          </a:r>
          <a:endParaRPr lang="en-US" dirty="0">
            <a:latin typeface="Arial Black" panose="020B0A04020102020204" pitchFamily="34" charset="0"/>
          </a:endParaRPr>
        </a:p>
      </dgm:t>
    </dgm:pt>
    <dgm:pt modelId="{B265553B-D10D-4C7F-BBB1-61E7EB292EBC}" type="parTrans" cxnId="{46C6CC0C-72DD-43BD-B539-25F0AEEFF13D}">
      <dgm:prSet/>
      <dgm:spPr/>
      <dgm:t>
        <a:bodyPr/>
        <a:lstStyle/>
        <a:p>
          <a:endParaRPr lang="en-US"/>
        </a:p>
      </dgm:t>
    </dgm:pt>
    <dgm:pt modelId="{3951D9D0-551A-42F2-BAEA-24A936199468}" type="sibTrans" cxnId="{46C6CC0C-72DD-43BD-B539-25F0AEEFF13D}">
      <dgm:prSet/>
      <dgm:spPr/>
      <dgm:t>
        <a:bodyPr/>
        <a:lstStyle/>
        <a:p>
          <a:endParaRPr lang="en-US"/>
        </a:p>
      </dgm:t>
    </dgm:pt>
    <dgm:pt modelId="{509081CD-1830-48EC-B47A-C25B19968719}">
      <dgm:prSet phldrT="[Text]"/>
      <dgm:spPr/>
      <dgm:t>
        <a:bodyPr/>
        <a:lstStyle/>
        <a:p>
          <a:r>
            <a:rPr lang="en-US" dirty="0" smtClean="0">
              <a:latin typeface="Arial Black" panose="020B0A04020102020204" pitchFamily="34" charset="0"/>
            </a:rPr>
            <a:t>Step 2: Resource Plan: What do I need to GO?</a:t>
          </a:r>
          <a:endParaRPr lang="en-US" dirty="0">
            <a:latin typeface="Arial Black" panose="020B0A04020102020204" pitchFamily="34" charset="0"/>
          </a:endParaRPr>
        </a:p>
      </dgm:t>
    </dgm:pt>
    <dgm:pt modelId="{D9196BCC-1400-4821-8CBA-7154CF991EBA}" type="sibTrans" cxnId="{AC0569CB-46DB-4B20-A2BA-3DAB5F372020}">
      <dgm:prSet/>
      <dgm:spPr/>
      <dgm:t>
        <a:bodyPr/>
        <a:lstStyle/>
        <a:p>
          <a:endParaRPr lang="en-US"/>
        </a:p>
      </dgm:t>
    </dgm:pt>
    <dgm:pt modelId="{8582692A-9A31-4CC9-9FAD-E303782F16F7}" type="parTrans" cxnId="{AC0569CB-46DB-4B20-A2BA-3DAB5F372020}">
      <dgm:prSet/>
      <dgm:spPr/>
      <dgm:t>
        <a:bodyPr/>
        <a:lstStyle/>
        <a:p>
          <a:endParaRPr lang="en-US"/>
        </a:p>
      </dgm:t>
    </dgm:pt>
    <dgm:pt modelId="{D1D0F6D3-856E-493E-9E0B-8E000EE0B007}">
      <dgm:prSet/>
      <dgm:spPr/>
      <dgm:t>
        <a:bodyPr/>
        <a:lstStyle/>
        <a:p>
          <a:r>
            <a:rPr lang="en-US" dirty="0" smtClean="0"/>
            <a:t>Create an opening balance worksheet</a:t>
          </a:r>
          <a:endParaRPr lang="en-US" dirty="0"/>
        </a:p>
      </dgm:t>
    </dgm:pt>
    <dgm:pt modelId="{C15CDB84-06A9-41C8-8065-7435A43CEADC}" type="parTrans" cxnId="{E4D3E279-3B27-456A-AB36-78C068DA7A34}">
      <dgm:prSet/>
      <dgm:spPr/>
      <dgm:t>
        <a:bodyPr/>
        <a:lstStyle/>
        <a:p>
          <a:endParaRPr lang="en-US"/>
        </a:p>
      </dgm:t>
    </dgm:pt>
    <dgm:pt modelId="{CC756701-D8BE-475B-86C8-AEA5B91D5E2A}" type="sibTrans" cxnId="{E4D3E279-3B27-456A-AB36-78C068DA7A34}">
      <dgm:prSet/>
      <dgm:spPr/>
      <dgm:t>
        <a:bodyPr/>
        <a:lstStyle/>
        <a:p>
          <a:endParaRPr lang="en-US"/>
        </a:p>
      </dgm:t>
    </dgm:pt>
    <dgm:pt modelId="{FEA1F190-3AE4-4028-9C9E-81D3A589AF1A}">
      <dgm:prSet/>
      <dgm:spPr/>
      <dgm:t>
        <a:bodyPr anchor="ctr"/>
        <a:lstStyle/>
        <a:p>
          <a:r>
            <a:rPr lang="en-US" dirty="0" smtClean="0"/>
            <a:t>Self-Assessment: Is business ownership a good fit?</a:t>
          </a:r>
          <a:endParaRPr lang="en-US" dirty="0"/>
        </a:p>
      </dgm:t>
    </dgm:pt>
    <dgm:pt modelId="{2F34787B-BA2B-4C04-9F3C-F61041778F22}" type="parTrans" cxnId="{1C5EC746-08F2-4BE1-BC79-683B0F0A40E3}">
      <dgm:prSet/>
      <dgm:spPr/>
      <dgm:t>
        <a:bodyPr/>
        <a:lstStyle/>
        <a:p>
          <a:endParaRPr lang="en-US"/>
        </a:p>
      </dgm:t>
    </dgm:pt>
    <dgm:pt modelId="{5A57DEA8-B4FA-4165-AEA1-462CCD6246E4}" type="sibTrans" cxnId="{1C5EC746-08F2-4BE1-BC79-683B0F0A40E3}">
      <dgm:prSet/>
      <dgm:spPr/>
      <dgm:t>
        <a:bodyPr/>
        <a:lstStyle/>
        <a:p>
          <a:endParaRPr lang="en-US"/>
        </a:p>
      </dgm:t>
    </dgm:pt>
    <dgm:pt modelId="{4BEDCEA2-2828-49BA-84EE-F8595847E50F}">
      <dgm:prSet/>
      <dgm:spPr/>
      <dgm:t>
        <a:bodyPr anchor="ctr"/>
        <a:lstStyle/>
        <a:p>
          <a:r>
            <a:rPr lang="en-US" dirty="0" smtClean="0"/>
            <a:t>More research, planning, and detailed financials</a:t>
          </a:r>
          <a:endParaRPr lang="en-US" dirty="0"/>
        </a:p>
      </dgm:t>
    </dgm:pt>
    <dgm:pt modelId="{6AAB77C1-6FF8-433D-9ED9-0150CF5CE761}" type="sibTrans" cxnId="{422408D5-5A23-427C-BA09-1C3048B701A9}">
      <dgm:prSet/>
      <dgm:spPr/>
      <dgm:t>
        <a:bodyPr/>
        <a:lstStyle/>
        <a:p>
          <a:endParaRPr lang="en-US"/>
        </a:p>
      </dgm:t>
    </dgm:pt>
    <dgm:pt modelId="{24224EAA-0C50-4F3A-A30E-E61F93310B5E}" type="parTrans" cxnId="{422408D5-5A23-427C-BA09-1C3048B701A9}">
      <dgm:prSet/>
      <dgm:spPr/>
      <dgm:t>
        <a:bodyPr/>
        <a:lstStyle/>
        <a:p>
          <a:endParaRPr lang="en-US"/>
        </a:p>
      </dgm:t>
    </dgm:pt>
    <dgm:pt modelId="{3626C2EE-86AB-48B1-8F49-A563F19D8E0C}">
      <dgm:prSet/>
      <dgm:spPr/>
      <dgm:t>
        <a:bodyPr/>
        <a:lstStyle/>
        <a:p>
          <a:r>
            <a:rPr lang="en-US" dirty="0" smtClean="0"/>
            <a:t>Begin a long term relationship with a banker</a:t>
          </a:r>
          <a:endParaRPr lang="en-US" dirty="0"/>
        </a:p>
      </dgm:t>
    </dgm:pt>
    <dgm:pt modelId="{C1169548-92F5-430B-A612-72F3934131C5}" type="parTrans" cxnId="{EBCC798F-6207-4486-981F-8382BFA2DDEC}">
      <dgm:prSet/>
      <dgm:spPr/>
      <dgm:t>
        <a:bodyPr/>
        <a:lstStyle/>
        <a:p>
          <a:endParaRPr lang="en-US"/>
        </a:p>
      </dgm:t>
    </dgm:pt>
    <dgm:pt modelId="{573B6A5A-A675-4D20-B08B-A55ADAA46602}" type="sibTrans" cxnId="{EBCC798F-6207-4486-981F-8382BFA2DDEC}">
      <dgm:prSet/>
      <dgm:spPr/>
      <dgm:t>
        <a:bodyPr/>
        <a:lstStyle/>
        <a:p>
          <a:endParaRPr lang="en-US"/>
        </a:p>
      </dgm:t>
    </dgm:pt>
    <dgm:pt modelId="{4215C894-80D4-4599-83AD-1DBB95D52CA6}">
      <dgm:prSet/>
      <dgm:spPr/>
      <dgm:t>
        <a:bodyPr anchor="ctr"/>
        <a:lstStyle/>
        <a:p>
          <a:r>
            <a:rPr lang="en-US" dirty="0" smtClean="0"/>
            <a:t>Collaborate with bankers and investors</a:t>
          </a:r>
          <a:endParaRPr lang="en-US" dirty="0"/>
        </a:p>
      </dgm:t>
    </dgm:pt>
    <dgm:pt modelId="{C7CC8994-DEFD-47EF-AFFD-394530331959}" type="parTrans" cxnId="{10131BF9-865E-4B0D-BD75-846EB1E7DB25}">
      <dgm:prSet/>
      <dgm:spPr/>
      <dgm:t>
        <a:bodyPr/>
        <a:lstStyle/>
        <a:p>
          <a:endParaRPr lang="en-US"/>
        </a:p>
      </dgm:t>
    </dgm:pt>
    <dgm:pt modelId="{415DE33C-9D92-49ED-B5ED-6507C8218C4D}" type="sibTrans" cxnId="{10131BF9-865E-4B0D-BD75-846EB1E7DB25}">
      <dgm:prSet/>
      <dgm:spPr/>
      <dgm:t>
        <a:bodyPr/>
        <a:lstStyle/>
        <a:p>
          <a:endParaRPr lang="en-US"/>
        </a:p>
      </dgm:t>
    </dgm:pt>
    <dgm:pt modelId="{E4C08938-8A10-4DE8-9372-EEEE71A05DD5}">
      <dgm:prSet/>
      <dgm:spPr/>
      <dgm:t>
        <a:bodyPr anchor="ctr"/>
        <a:lstStyle/>
        <a:p>
          <a:r>
            <a:rPr lang="en-US" dirty="0" smtClean="0"/>
            <a:t>Preliminary research and planning</a:t>
          </a:r>
          <a:endParaRPr lang="en-US" dirty="0"/>
        </a:p>
      </dgm:t>
    </dgm:pt>
    <dgm:pt modelId="{669AF447-2157-4F2B-BFCE-66966E1535E6}" type="sibTrans" cxnId="{507203EE-6C59-44B3-9EE4-346C9680038A}">
      <dgm:prSet/>
      <dgm:spPr/>
      <dgm:t>
        <a:bodyPr/>
        <a:lstStyle/>
        <a:p>
          <a:endParaRPr lang="en-US"/>
        </a:p>
      </dgm:t>
    </dgm:pt>
    <dgm:pt modelId="{36ADCC75-1DFB-4A44-A69E-AE19527852E5}" type="parTrans" cxnId="{507203EE-6C59-44B3-9EE4-346C9680038A}">
      <dgm:prSet/>
      <dgm:spPr/>
      <dgm:t>
        <a:bodyPr/>
        <a:lstStyle/>
        <a:p>
          <a:endParaRPr lang="en-US"/>
        </a:p>
      </dgm:t>
    </dgm:pt>
    <dgm:pt modelId="{1FDA9AE7-53C3-414B-9F42-6CA848CB734F}">
      <dgm:prSet/>
      <dgm:spPr/>
      <dgm:t>
        <a:bodyPr anchor="ctr"/>
        <a:lstStyle/>
        <a:p>
          <a:r>
            <a:rPr lang="en-US" dirty="0" smtClean="0"/>
            <a:t>Update a living document that changes with the times</a:t>
          </a:r>
          <a:endParaRPr lang="en-US" dirty="0"/>
        </a:p>
      </dgm:t>
    </dgm:pt>
    <dgm:pt modelId="{11B515C0-1A15-43BC-9CAE-837E69663EC3}" type="sibTrans" cxnId="{15DEDC27-EC99-4A20-941D-B83B5C9EFB87}">
      <dgm:prSet/>
      <dgm:spPr/>
      <dgm:t>
        <a:bodyPr/>
        <a:lstStyle/>
        <a:p>
          <a:endParaRPr lang="en-US"/>
        </a:p>
      </dgm:t>
    </dgm:pt>
    <dgm:pt modelId="{049FC1E4-D862-4364-A54C-D2BFBA73F057}" type="parTrans" cxnId="{15DEDC27-EC99-4A20-941D-B83B5C9EFB87}">
      <dgm:prSet/>
      <dgm:spPr/>
      <dgm:t>
        <a:bodyPr/>
        <a:lstStyle/>
        <a:p>
          <a:endParaRPr lang="en-US"/>
        </a:p>
      </dgm:t>
    </dgm:pt>
    <dgm:pt modelId="{74126FC1-80B8-45B1-A6D4-7078F99676F5}" type="pres">
      <dgm:prSet presAssocID="{CA44906B-8608-4567-BB65-C4B9BC9367D5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BB27C8ED-544C-4D1B-B911-9556CD8E0927}" type="pres">
      <dgm:prSet presAssocID="{CA48EAF7-C71D-472D-B67E-6F69AFD69CC0}" presName="linNode" presStyleCnt="0"/>
      <dgm:spPr/>
      <dgm:t>
        <a:bodyPr/>
        <a:lstStyle/>
        <a:p>
          <a:endParaRPr lang="en-US"/>
        </a:p>
      </dgm:t>
    </dgm:pt>
    <dgm:pt modelId="{5BE7C128-07BD-43ED-A8A1-4492590438FB}" type="pres">
      <dgm:prSet presAssocID="{CA48EAF7-C71D-472D-B67E-6F69AFD69CC0}" presName="parentShp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95CED08-BC3A-4A78-9930-71BB5515F145}" type="pres">
      <dgm:prSet presAssocID="{CA48EAF7-C71D-472D-B67E-6F69AFD69CC0}" presName="childShp" presStyleLbl="b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F4A2AA-2F47-466B-9064-4C64E004B3AB}" type="pres">
      <dgm:prSet presAssocID="{8D67444D-86CA-4403-B2C4-B99684BA1FD6}" presName="spacing" presStyleCnt="0"/>
      <dgm:spPr/>
      <dgm:t>
        <a:bodyPr/>
        <a:lstStyle/>
        <a:p>
          <a:endParaRPr lang="en-US"/>
        </a:p>
      </dgm:t>
    </dgm:pt>
    <dgm:pt modelId="{4BEE804A-B3C5-4783-9C42-77E9CA413AFA}" type="pres">
      <dgm:prSet presAssocID="{509081CD-1830-48EC-B47A-C25B19968719}" presName="linNode" presStyleCnt="0"/>
      <dgm:spPr/>
      <dgm:t>
        <a:bodyPr/>
        <a:lstStyle/>
        <a:p>
          <a:endParaRPr lang="en-US"/>
        </a:p>
      </dgm:t>
    </dgm:pt>
    <dgm:pt modelId="{35A2B303-5F10-4F70-A028-D5C09B51AA8F}" type="pres">
      <dgm:prSet presAssocID="{509081CD-1830-48EC-B47A-C25B19968719}" presName="parentShp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25BCF9-AF77-4D4D-9072-DF3D89AA8C8A}" type="pres">
      <dgm:prSet presAssocID="{509081CD-1830-48EC-B47A-C25B19968719}" presName="childShp" presStyleLbl="b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E89A933-D717-4164-9A87-FFAE79ED28DD}" type="pres">
      <dgm:prSet presAssocID="{D9196BCC-1400-4821-8CBA-7154CF991EBA}" presName="spacing" presStyleCnt="0"/>
      <dgm:spPr/>
      <dgm:t>
        <a:bodyPr/>
        <a:lstStyle/>
        <a:p>
          <a:endParaRPr lang="en-US"/>
        </a:p>
      </dgm:t>
    </dgm:pt>
    <dgm:pt modelId="{2AEE9306-148E-4F57-B246-7563AA769E2C}" type="pres">
      <dgm:prSet presAssocID="{42AD1852-7FE2-4E96-BD22-128B801E75D2}" presName="linNode" presStyleCnt="0"/>
      <dgm:spPr/>
      <dgm:t>
        <a:bodyPr/>
        <a:lstStyle/>
        <a:p>
          <a:endParaRPr lang="en-US"/>
        </a:p>
      </dgm:t>
    </dgm:pt>
    <dgm:pt modelId="{0854B5A2-259B-45E8-934B-EA3DCE8BCC7A}" type="pres">
      <dgm:prSet presAssocID="{42AD1852-7FE2-4E96-BD22-128B801E75D2}" presName="parentShp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AC87FD5-2621-47F9-8D24-D4390CFA9D3B}" type="pres">
      <dgm:prSet presAssocID="{42AD1852-7FE2-4E96-BD22-128B801E75D2}" presName="childShp" presStyleLbl="b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1026364-BD32-4B5F-9159-F4F9C8252364}" type="pres">
      <dgm:prSet presAssocID="{3951D9D0-551A-42F2-BAEA-24A936199468}" presName="spacing" presStyleCnt="0"/>
      <dgm:spPr/>
      <dgm:t>
        <a:bodyPr/>
        <a:lstStyle/>
        <a:p>
          <a:endParaRPr lang="en-US"/>
        </a:p>
      </dgm:t>
    </dgm:pt>
    <dgm:pt modelId="{7973527A-3864-49B7-B403-BD8AB3740559}" type="pres">
      <dgm:prSet presAssocID="{3EE547DE-2AC8-4545-89D4-0CB1FE38BAAB}" presName="linNode" presStyleCnt="0"/>
      <dgm:spPr/>
      <dgm:t>
        <a:bodyPr/>
        <a:lstStyle/>
        <a:p>
          <a:endParaRPr lang="en-US"/>
        </a:p>
      </dgm:t>
    </dgm:pt>
    <dgm:pt modelId="{9EDB2EB5-63AC-41F8-A6DE-BAFAD3DDFE2E}" type="pres">
      <dgm:prSet presAssocID="{3EE547DE-2AC8-4545-89D4-0CB1FE38BAAB}" presName="parentShp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6D9049C-C6AC-4DCC-95BA-4EC8CBEF63B7}" type="pres">
      <dgm:prSet presAssocID="{3EE547DE-2AC8-4545-89D4-0CB1FE38BAAB}" presName="childShp" presStyleLbl="b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957C0D2-5179-4551-AD9D-ABDD7F59E7B3}" type="presOf" srcId="{CA44906B-8608-4567-BB65-C4B9BC9367D5}" destId="{74126FC1-80B8-45B1-A6D4-7078F99676F5}" srcOrd="0" destOrd="0" presId="urn:microsoft.com/office/officeart/2005/8/layout/vList6"/>
    <dgm:cxn modelId="{10131BF9-865E-4B0D-BD75-846EB1E7DB25}" srcId="{42AD1852-7FE2-4E96-BD22-128B801E75D2}" destId="{4215C894-80D4-4599-83AD-1DBB95D52CA6}" srcOrd="1" destOrd="0" parTransId="{C7CC8994-DEFD-47EF-AFFD-394530331959}" sibTransId="{415DE33C-9D92-49ED-B5ED-6507C8218C4D}"/>
    <dgm:cxn modelId="{5974B097-4D34-407F-9F62-0632779DC860}" type="presOf" srcId="{1FDA9AE7-53C3-414B-9F42-6CA848CB734F}" destId="{26D9049C-C6AC-4DCC-95BA-4EC8CBEF63B7}" srcOrd="0" destOrd="0" presId="urn:microsoft.com/office/officeart/2005/8/layout/vList6"/>
    <dgm:cxn modelId="{15DEDC27-EC99-4A20-941D-B83B5C9EFB87}" srcId="{3EE547DE-2AC8-4545-89D4-0CB1FE38BAAB}" destId="{1FDA9AE7-53C3-414B-9F42-6CA848CB734F}" srcOrd="0" destOrd="0" parTransId="{049FC1E4-D862-4364-A54C-D2BFBA73F057}" sibTransId="{11B515C0-1A15-43BC-9CAE-837E69663EC3}"/>
    <dgm:cxn modelId="{EBCC798F-6207-4486-981F-8382BFA2DDEC}" srcId="{509081CD-1830-48EC-B47A-C25B19968719}" destId="{3626C2EE-86AB-48B1-8F49-A563F19D8E0C}" srcOrd="1" destOrd="0" parTransId="{C1169548-92F5-430B-A612-72F3934131C5}" sibTransId="{573B6A5A-A675-4D20-B08B-A55ADAA46602}"/>
    <dgm:cxn modelId="{46C6CC0C-72DD-43BD-B539-25F0AEEFF13D}" srcId="{CA44906B-8608-4567-BB65-C4B9BC9367D5}" destId="{42AD1852-7FE2-4E96-BD22-128B801E75D2}" srcOrd="2" destOrd="0" parTransId="{B265553B-D10D-4C7F-BBB1-61E7EB292EBC}" sibTransId="{3951D9D0-551A-42F2-BAEA-24A936199468}"/>
    <dgm:cxn modelId="{92808309-178E-4E40-8D13-FE152DA117E6}" type="presOf" srcId="{FEA1F190-3AE4-4028-9C9E-81D3A589AF1A}" destId="{395CED08-BC3A-4A78-9930-71BB5515F145}" srcOrd="0" destOrd="1" presId="urn:microsoft.com/office/officeart/2005/8/layout/vList6"/>
    <dgm:cxn modelId="{C4795A4B-6BD2-417B-ACB1-D319C1C4B175}" type="presOf" srcId="{4BEDCEA2-2828-49BA-84EE-F8595847E50F}" destId="{FAC87FD5-2621-47F9-8D24-D4390CFA9D3B}" srcOrd="0" destOrd="0" presId="urn:microsoft.com/office/officeart/2005/8/layout/vList6"/>
    <dgm:cxn modelId="{EA3106A8-EA4E-448A-A828-BF7DA56D51E2}" srcId="{CA44906B-8608-4567-BB65-C4B9BC9367D5}" destId="{3EE547DE-2AC8-4545-89D4-0CB1FE38BAAB}" srcOrd="3" destOrd="0" parTransId="{84F06B97-A6D3-4D13-82EF-75C3828D243E}" sibTransId="{EB72A4BC-C436-4557-94AF-BF0583DE6F80}"/>
    <dgm:cxn modelId="{1C5EC746-08F2-4BE1-BC79-683B0F0A40E3}" srcId="{CA48EAF7-C71D-472D-B67E-6F69AFD69CC0}" destId="{FEA1F190-3AE4-4028-9C9E-81D3A589AF1A}" srcOrd="1" destOrd="0" parTransId="{2F34787B-BA2B-4C04-9F3C-F61041778F22}" sibTransId="{5A57DEA8-B4FA-4165-AEA1-462CCD6246E4}"/>
    <dgm:cxn modelId="{BEE879F4-517C-43F8-B6F8-ACC6423657C3}" type="presOf" srcId="{3626C2EE-86AB-48B1-8F49-A563F19D8E0C}" destId="{8D25BCF9-AF77-4D4D-9072-DF3D89AA8C8A}" srcOrd="0" destOrd="1" presId="urn:microsoft.com/office/officeart/2005/8/layout/vList6"/>
    <dgm:cxn modelId="{BA05053F-4FFC-41FD-AB9F-8A659DD476D0}" type="presOf" srcId="{3EE547DE-2AC8-4545-89D4-0CB1FE38BAAB}" destId="{9EDB2EB5-63AC-41F8-A6DE-BAFAD3DDFE2E}" srcOrd="0" destOrd="0" presId="urn:microsoft.com/office/officeart/2005/8/layout/vList6"/>
    <dgm:cxn modelId="{278BC0E0-38E1-4B68-88B5-106607290BF0}" type="presOf" srcId="{D1D0F6D3-856E-493E-9E0B-8E000EE0B007}" destId="{8D25BCF9-AF77-4D4D-9072-DF3D89AA8C8A}" srcOrd="0" destOrd="0" presId="urn:microsoft.com/office/officeart/2005/8/layout/vList6"/>
    <dgm:cxn modelId="{E4D3E279-3B27-456A-AB36-78C068DA7A34}" srcId="{509081CD-1830-48EC-B47A-C25B19968719}" destId="{D1D0F6D3-856E-493E-9E0B-8E000EE0B007}" srcOrd="0" destOrd="0" parTransId="{C15CDB84-06A9-41C8-8065-7435A43CEADC}" sibTransId="{CC756701-D8BE-475B-86C8-AEA5B91D5E2A}"/>
    <dgm:cxn modelId="{422408D5-5A23-427C-BA09-1C3048B701A9}" srcId="{42AD1852-7FE2-4E96-BD22-128B801E75D2}" destId="{4BEDCEA2-2828-49BA-84EE-F8595847E50F}" srcOrd="0" destOrd="0" parTransId="{24224EAA-0C50-4F3A-A30E-E61F93310B5E}" sibTransId="{6AAB77C1-6FF8-433D-9ED9-0150CF5CE761}"/>
    <dgm:cxn modelId="{CE723658-9C99-424C-8E82-BCC5C3B984B0}" type="presOf" srcId="{CA48EAF7-C71D-472D-B67E-6F69AFD69CC0}" destId="{5BE7C128-07BD-43ED-A8A1-4492590438FB}" srcOrd="0" destOrd="0" presId="urn:microsoft.com/office/officeart/2005/8/layout/vList6"/>
    <dgm:cxn modelId="{507203EE-6C59-44B3-9EE4-346C9680038A}" srcId="{CA48EAF7-C71D-472D-B67E-6F69AFD69CC0}" destId="{E4C08938-8A10-4DE8-9372-EEEE71A05DD5}" srcOrd="0" destOrd="0" parTransId="{36ADCC75-1DFB-4A44-A69E-AE19527852E5}" sibTransId="{669AF447-2157-4F2B-BFCE-66966E1535E6}"/>
    <dgm:cxn modelId="{D80203F2-E6A8-48C3-A496-8BB54817FA53}" type="presOf" srcId="{42AD1852-7FE2-4E96-BD22-128B801E75D2}" destId="{0854B5A2-259B-45E8-934B-EA3DCE8BCC7A}" srcOrd="0" destOrd="0" presId="urn:microsoft.com/office/officeart/2005/8/layout/vList6"/>
    <dgm:cxn modelId="{51FCB93C-03C1-43DB-B12A-35345F6EC12D}" type="presOf" srcId="{4215C894-80D4-4599-83AD-1DBB95D52CA6}" destId="{FAC87FD5-2621-47F9-8D24-D4390CFA9D3B}" srcOrd="0" destOrd="1" presId="urn:microsoft.com/office/officeart/2005/8/layout/vList6"/>
    <dgm:cxn modelId="{2381A090-EF40-4398-AF7A-B166FEAA5A70}" type="presOf" srcId="{E4C08938-8A10-4DE8-9372-EEEE71A05DD5}" destId="{395CED08-BC3A-4A78-9930-71BB5515F145}" srcOrd="0" destOrd="0" presId="urn:microsoft.com/office/officeart/2005/8/layout/vList6"/>
    <dgm:cxn modelId="{AC0569CB-46DB-4B20-A2BA-3DAB5F372020}" srcId="{CA44906B-8608-4567-BB65-C4B9BC9367D5}" destId="{509081CD-1830-48EC-B47A-C25B19968719}" srcOrd="1" destOrd="0" parTransId="{8582692A-9A31-4CC9-9FAD-E303782F16F7}" sibTransId="{D9196BCC-1400-4821-8CBA-7154CF991EBA}"/>
    <dgm:cxn modelId="{8247A400-BD8C-4D01-8BB4-9B6CBA3CB1B0}" type="presOf" srcId="{509081CD-1830-48EC-B47A-C25B19968719}" destId="{35A2B303-5F10-4F70-A028-D5C09B51AA8F}" srcOrd="0" destOrd="0" presId="urn:microsoft.com/office/officeart/2005/8/layout/vList6"/>
    <dgm:cxn modelId="{485DC6EA-280E-4335-BE5A-496D04EDA7B7}" srcId="{CA44906B-8608-4567-BB65-C4B9BC9367D5}" destId="{CA48EAF7-C71D-472D-B67E-6F69AFD69CC0}" srcOrd="0" destOrd="0" parTransId="{DC6A387A-5EDF-4D54-8BC8-E188A59C766B}" sibTransId="{8D67444D-86CA-4403-B2C4-B99684BA1FD6}"/>
    <dgm:cxn modelId="{5800EB70-1146-4C86-8D64-99654970CE3B}" type="presParOf" srcId="{74126FC1-80B8-45B1-A6D4-7078F99676F5}" destId="{BB27C8ED-544C-4D1B-B911-9556CD8E0927}" srcOrd="0" destOrd="0" presId="urn:microsoft.com/office/officeart/2005/8/layout/vList6"/>
    <dgm:cxn modelId="{496D94E1-88F9-4FCA-9A5F-F9E9C1A0CCF2}" type="presParOf" srcId="{BB27C8ED-544C-4D1B-B911-9556CD8E0927}" destId="{5BE7C128-07BD-43ED-A8A1-4492590438FB}" srcOrd="0" destOrd="0" presId="urn:microsoft.com/office/officeart/2005/8/layout/vList6"/>
    <dgm:cxn modelId="{92046286-A99C-44D1-A0FC-F52C382E9054}" type="presParOf" srcId="{BB27C8ED-544C-4D1B-B911-9556CD8E0927}" destId="{395CED08-BC3A-4A78-9930-71BB5515F145}" srcOrd="1" destOrd="0" presId="urn:microsoft.com/office/officeart/2005/8/layout/vList6"/>
    <dgm:cxn modelId="{AD7C6907-F2C6-45F9-B732-5BC14BA70652}" type="presParOf" srcId="{74126FC1-80B8-45B1-A6D4-7078F99676F5}" destId="{17F4A2AA-2F47-466B-9064-4C64E004B3AB}" srcOrd="1" destOrd="0" presId="urn:microsoft.com/office/officeart/2005/8/layout/vList6"/>
    <dgm:cxn modelId="{DC00909E-62AD-4135-8079-C246934D8A7D}" type="presParOf" srcId="{74126FC1-80B8-45B1-A6D4-7078F99676F5}" destId="{4BEE804A-B3C5-4783-9C42-77E9CA413AFA}" srcOrd="2" destOrd="0" presId="urn:microsoft.com/office/officeart/2005/8/layout/vList6"/>
    <dgm:cxn modelId="{163D3994-B38B-4EA9-8B19-0A3A1856BE88}" type="presParOf" srcId="{4BEE804A-B3C5-4783-9C42-77E9CA413AFA}" destId="{35A2B303-5F10-4F70-A028-D5C09B51AA8F}" srcOrd="0" destOrd="0" presId="urn:microsoft.com/office/officeart/2005/8/layout/vList6"/>
    <dgm:cxn modelId="{B7DBB864-92BB-4127-81B7-18BF9F8626F0}" type="presParOf" srcId="{4BEE804A-B3C5-4783-9C42-77E9CA413AFA}" destId="{8D25BCF9-AF77-4D4D-9072-DF3D89AA8C8A}" srcOrd="1" destOrd="0" presId="urn:microsoft.com/office/officeart/2005/8/layout/vList6"/>
    <dgm:cxn modelId="{2210FF4B-2893-4896-83BD-9323AABCCA61}" type="presParOf" srcId="{74126FC1-80B8-45B1-A6D4-7078F99676F5}" destId="{7E89A933-D717-4164-9A87-FFAE79ED28DD}" srcOrd="3" destOrd="0" presId="urn:microsoft.com/office/officeart/2005/8/layout/vList6"/>
    <dgm:cxn modelId="{5C858B73-EB87-49E6-A576-227E22DA8E94}" type="presParOf" srcId="{74126FC1-80B8-45B1-A6D4-7078F99676F5}" destId="{2AEE9306-148E-4F57-B246-7563AA769E2C}" srcOrd="4" destOrd="0" presId="urn:microsoft.com/office/officeart/2005/8/layout/vList6"/>
    <dgm:cxn modelId="{92EF962B-984E-4A4A-B63F-EECFD5F9B135}" type="presParOf" srcId="{2AEE9306-148E-4F57-B246-7563AA769E2C}" destId="{0854B5A2-259B-45E8-934B-EA3DCE8BCC7A}" srcOrd="0" destOrd="0" presId="urn:microsoft.com/office/officeart/2005/8/layout/vList6"/>
    <dgm:cxn modelId="{07378828-B4FB-4A97-8A62-4E8FBFB7D63B}" type="presParOf" srcId="{2AEE9306-148E-4F57-B246-7563AA769E2C}" destId="{FAC87FD5-2621-47F9-8D24-D4390CFA9D3B}" srcOrd="1" destOrd="0" presId="urn:microsoft.com/office/officeart/2005/8/layout/vList6"/>
    <dgm:cxn modelId="{D34F55E6-5E10-463C-81B2-2071758FC20D}" type="presParOf" srcId="{74126FC1-80B8-45B1-A6D4-7078F99676F5}" destId="{81026364-BD32-4B5F-9159-F4F9C8252364}" srcOrd="5" destOrd="0" presId="urn:microsoft.com/office/officeart/2005/8/layout/vList6"/>
    <dgm:cxn modelId="{F8F9F7A5-3C82-45AF-983C-2D72CEAF87F0}" type="presParOf" srcId="{74126FC1-80B8-45B1-A6D4-7078F99676F5}" destId="{7973527A-3864-49B7-B403-BD8AB3740559}" srcOrd="6" destOrd="0" presId="urn:microsoft.com/office/officeart/2005/8/layout/vList6"/>
    <dgm:cxn modelId="{3D1BD2FE-1127-4311-80AF-025A83BBFF4E}" type="presParOf" srcId="{7973527A-3864-49B7-B403-BD8AB3740559}" destId="{9EDB2EB5-63AC-41F8-A6DE-BAFAD3DDFE2E}" srcOrd="0" destOrd="0" presId="urn:microsoft.com/office/officeart/2005/8/layout/vList6"/>
    <dgm:cxn modelId="{15E2BB74-DEAD-4947-8312-A398175B70B3}" type="presParOf" srcId="{7973527A-3864-49B7-B403-BD8AB3740559}" destId="{26D9049C-C6AC-4DCC-95BA-4EC8CBEF63B7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95CED08-BC3A-4A78-9930-71BB5515F145}">
      <dsp:nvSpPr>
        <dsp:cNvPr id="0" name=""/>
        <dsp:cNvSpPr/>
      </dsp:nvSpPr>
      <dsp:spPr>
        <a:xfrm>
          <a:off x="2647822" y="1362"/>
          <a:ext cx="3971734" cy="1081059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z="-152400" extrusionH="63500" prstMaterial="matte">
          <a:bevelT w="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Preliminary research and planning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Self-Assessment: Is business ownership a good fit?</a:t>
          </a:r>
          <a:endParaRPr lang="en-US" sz="1600" kern="1200" dirty="0"/>
        </a:p>
      </dsp:txBody>
      <dsp:txXfrm>
        <a:off x="2647822" y="1362"/>
        <a:ext cx="3971734" cy="1081059"/>
      </dsp:txXfrm>
    </dsp:sp>
    <dsp:sp modelId="{5BE7C128-07BD-43ED-A8A1-4492590438FB}">
      <dsp:nvSpPr>
        <dsp:cNvPr id="0" name=""/>
        <dsp:cNvSpPr/>
      </dsp:nvSpPr>
      <dsp:spPr>
        <a:xfrm>
          <a:off x="0" y="1362"/>
          <a:ext cx="2647822" cy="1081059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Arial Black" panose="020B0A04020102020204" pitchFamily="34" charset="0"/>
            </a:rPr>
            <a:t>Step 1: Back-of-the-Napkin Plan: GO or NO GO? </a:t>
          </a:r>
          <a:endParaRPr lang="en-US" sz="1600" kern="1200" dirty="0">
            <a:latin typeface="Arial Black" panose="020B0A04020102020204" pitchFamily="34" charset="0"/>
          </a:endParaRPr>
        </a:p>
      </dsp:txBody>
      <dsp:txXfrm>
        <a:off x="0" y="1362"/>
        <a:ext cx="2647822" cy="1081059"/>
      </dsp:txXfrm>
    </dsp:sp>
    <dsp:sp modelId="{8D25BCF9-AF77-4D4D-9072-DF3D89AA8C8A}">
      <dsp:nvSpPr>
        <dsp:cNvPr id="0" name=""/>
        <dsp:cNvSpPr/>
      </dsp:nvSpPr>
      <dsp:spPr>
        <a:xfrm>
          <a:off x="2647822" y="1190528"/>
          <a:ext cx="3971734" cy="1081059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tint val="40000"/>
            <a:alpha val="90000"/>
            <a:hueOff val="1675274"/>
            <a:satOff val="-1459"/>
            <a:lumOff val="-2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z="-152400" extrusionH="63500" prstMaterial="matte">
          <a:bevelT w="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Create an opening balance worksheet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Begin a long term relationship with a banker</a:t>
          </a:r>
          <a:endParaRPr lang="en-US" sz="1600" kern="1200" dirty="0"/>
        </a:p>
      </dsp:txBody>
      <dsp:txXfrm>
        <a:off x="2647822" y="1190528"/>
        <a:ext cx="3971734" cy="1081059"/>
      </dsp:txXfrm>
    </dsp:sp>
    <dsp:sp modelId="{35A2B303-5F10-4F70-A028-D5C09B51AA8F}">
      <dsp:nvSpPr>
        <dsp:cNvPr id="0" name=""/>
        <dsp:cNvSpPr/>
      </dsp:nvSpPr>
      <dsp:spPr>
        <a:xfrm>
          <a:off x="0" y="1190528"/>
          <a:ext cx="2647822" cy="1081059"/>
        </a:xfrm>
        <a:prstGeom prst="roundRect">
          <a:avLst/>
        </a:prstGeom>
        <a:solidFill>
          <a:schemeClr val="accent2">
            <a:hueOff val="1560506"/>
            <a:satOff val="-1946"/>
            <a:lumOff val="458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Arial Black" panose="020B0A04020102020204" pitchFamily="34" charset="0"/>
            </a:rPr>
            <a:t>Step 2: Resource Plan: What do I need to GO?</a:t>
          </a:r>
          <a:endParaRPr lang="en-US" sz="1600" kern="1200" dirty="0">
            <a:latin typeface="Arial Black" panose="020B0A04020102020204" pitchFamily="34" charset="0"/>
          </a:endParaRPr>
        </a:p>
      </dsp:txBody>
      <dsp:txXfrm>
        <a:off x="0" y="1190528"/>
        <a:ext cx="2647822" cy="1081059"/>
      </dsp:txXfrm>
    </dsp:sp>
    <dsp:sp modelId="{FAC87FD5-2621-47F9-8D24-D4390CFA9D3B}">
      <dsp:nvSpPr>
        <dsp:cNvPr id="0" name=""/>
        <dsp:cNvSpPr/>
      </dsp:nvSpPr>
      <dsp:spPr>
        <a:xfrm>
          <a:off x="2647822" y="2379694"/>
          <a:ext cx="3971734" cy="1081059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tint val="40000"/>
            <a:alpha val="90000"/>
            <a:hueOff val="3350547"/>
            <a:satOff val="-2919"/>
            <a:lumOff val="-4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z="-152400" extrusionH="63500" prstMaterial="matte">
          <a:bevelT w="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More research, planning, and detailed financials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Collaborate with bankers and investors</a:t>
          </a:r>
          <a:endParaRPr lang="en-US" sz="1600" kern="1200" dirty="0"/>
        </a:p>
      </dsp:txBody>
      <dsp:txXfrm>
        <a:off x="2647822" y="2379694"/>
        <a:ext cx="3971734" cy="1081059"/>
      </dsp:txXfrm>
    </dsp:sp>
    <dsp:sp modelId="{0854B5A2-259B-45E8-934B-EA3DCE8BCC7A}">
      <dsp:nvSpPr>
        <dsp:cNvPr id="0" name=""/>
        <dsp:cNvSpPr/>
      </dsp:nvSpPr>
      <dsp:spPr>
        <a:xfrm>
          <a:off x="0" y="2379694"/>
          <a:ext cx="2647822" cy="1081059"/>
        </a:xfrm>
        <a:prstGeom prst="roundRect">
          <a:avLst/>
        </a:prstGeom>
        <a:solidFill>
          <a:schemeClr val="accent2">
            <a:hueOff val="3121013"/>
            <a:satOff val="-3893"/>
            <a:lumOff val="915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Arial Black" panose="020B0A04020102020204" pitchFamily="34" charset="0"/>
            </a:rPr>
            <a:t>Step 3:  Business Plan: How will I finance my business?</a:t>
          </a:r>
          <a:endParaRPr lang="en-US" sz="1600" kern="1200" dirty="0">
            <a:latin typeface="Arial Black" panose="020B0A04020102020204" pitchFamily="34" charset="0"/>
          </a:endParaRPr>
        </a:p>
      </dsp:txBody>
      <dsp:txXfrm>
        <a:off x="0" y="2379694"/>
        <a:ext cx="2647822" cy="1081059"/>
      </dsp:txXfrm>
    </dsp:sp>
    <dsp:sp modelId="{26D9049C-C6AC-4DCC-95BA-4EC8CBEF63B7}">
      <dsp:nvSpPr>
        <dsp:cNvPr id="0" name=""/>
        <dsp:cNvSpPr/>
      </dsp:nvSpPr>
      <dsp:spPr>
        <a:xfrm>
          <a:off x="2647822" y="3568860"/>
          <a:ext cx="3971734" cy="1081059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tint val="40000"/>
            <a:alpha val="90000"/>
            <a:hueOff val="5025821"/>
            <a:satOff val="-4378"/>
            <a:lumOff val="-6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z="-152400" extrusionH="63500" prstMaterial="matte">
          <a:bevelT w="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Update a living document that changes with the times</a:t>
          </a:r>
          <a:endParaRPr lang="en-US" sz="1600" kern="1200" dirty="0"/>
        </a:p>
      </dsp:txBody>
      <dsp:txXfrm>
        <a:off x="2647822" y="3568860"/>
        <a:ext cx="3971734" cy="1081059"/>
      </dsp:txXfrm>
    </dsp:sp>
    <dsp:sp modelId="{9EDB2EB5-63AC-41F8-A6DE-BAFAD3DDFE2E}">
      <dsp:nvSpPr>
        <dsp:cNvPr id="0" name=""/>
        <dsp:cNvSpPr/>
      </dsp:nvSpPr>
      <dsp:spPr>
        <a:xfrm>
          <a:off x="0" y="3568860"/>
          <a:ext cx="2647822" cy="1081059"/>
        </a:xfrm>
        <a:prstGeom prst="roundRect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Arial Black" panose="020B0A04020102020204" pitchFamily="34" charset="0"/>
            </a:rPr>
            <a:t>Step 4: Action Plan: How will I manage a healthy business?</a:t>
          </a:r>
          <a:endParaRPr lang="en-US" sz="1600" kern="1200" dirty="0">
            <a:latin typeface="Arial Black" panose="020B0A04020102020204" pitchFamily="34" charset="0"/>
          </a:endParaRPr>
        </a:p>
      </dsp:txBody>
      <dsp:txXfrm>
        <a:off x="0" y="3568860"/>
        <a:ext cx="2647822" cy="10810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9/2/quickstyle/3d8">
  <dgm:title val=""/>
  <dgm:desc val=""/>
  <dgm:catLst>
    <dgm:cat type="3D" pri="11800"/>
  </dgm:catLst>
  <dgm:scene3d>
    <a:camera prst="perspectiveHeroicExtremeRightFacing" zoom="82000">
      <a:rot lat="21300000" lon="20400000" rev="180000"/>
    </a:camera>
    <a:lightRig rig="morning" dir="t">
      <a:rot lat="0" lon="0" rev="20400000"/>
    </a:lightRig>
  </dgm:scene3d>
  <dgm:styleLbl name="node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0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60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635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152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90500" prstMaterial="matte">
      <a:bevelT w="120650" h="38100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4002299" cy="347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 eaLnBrk="0" hangingPunct="0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231640" y="0"/>
            <a:ext cx="4002299" cy="347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 eaLnBrk="0" hangingPunct="0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0AC9553F-8325-48F3-88F8-20F92DFA5E78}" type="datetimeFigureOut">
              <a:rPr lang="en-US"/>
              <a:pPr>
                <a:defRPr/>
              </a:pPr>
              <a:t>7/22/2015</a:t>
            </a:fld>
            <a:endParaRPr lang="en-US" dirty="0"/>
          </a:p>
        </p:txBody>
      </p:sp>
      <p:sp>
        <p:nvSpPr>
          <p:cNvPr id="563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6601146"/>
            <a:ext cx="4002299" cy="347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 eaLnBrk="0" hangingPunct="0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63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231640" y="6601146"/>
            <a:ext cx="4002299" cy="347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 eaLnBrk="0" hangingPunct="0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FB047D20-1039-4F42-A041-A23D1B3D5F8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821918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1" y="0"/>
            <a:ext cx="4002299" cy="347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 bwMode="auto">
          <a:xfrm>
            <a:off x="5231640" y="0"/>
            <a:ext cx="4002299" cy="347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2739E7EF-DD00-4771-9338-3E617D22D772}" type="datetimeFigureOut">
              <a:rPr lang="en-US"/>
              <a:pPr>
                <a:defRPr/>
              </a:pPr>
              <a:t>7/22/2015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79725" y="520700"/>
            <a:ext cx="3476625" cy="26066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923608" y="3301761"/>
            <a:ext cx="7388860" cy="3127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1" y="6601146"/>
            <a:ext cx="4002299" cy="347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 bwMode="auto">
          <a:xfrm>
            <a:off x="5231640" y="6601146"/>
            <a:ext cx="4002299" cy="347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EA4401F7-0D4C-4C9B-8DF3-9D8D69B4687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085630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8DCA4D0-FB96-4EB8-A160-4629F0A34476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1089435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DE331A1-0829-4438-9058-154CD6FDA2B2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3596246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DE331A1-0829-4438-9058-154CD6FDA2B2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1088797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DE331A1-0829-4438-9058-154CD6FDA2B2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4714092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>
              <a:buFont typeface="Calibri" pitchFamily="34" charset="0"/>
              <a:buAutoNum type="arabicPeriod"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F511FEB-7080-48A1-B6C9-BE179CA741BB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8258585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8192848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DE331A1-0829-4438-9058-154CD6FDA2B2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469403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0388444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>
              <a:buFont typeface="Calibri" pitchFamily="34" charset="0"/>
              <a:buAutoNum type="arabicPeriod"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F511FEB-7080-48A1-B6C9-BE179CA741BB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783901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802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95255313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1E4CA33-C9F9-43DE-80A9-45C80082B540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9409877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D22C2B6-1921-4C8E-9054-6AB894E4E9AC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11628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03190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873728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309434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309434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DE331A1-0829-4438-9058-154CD6FDA2B2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544350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ryan aller\Documents\My Dropbox\DRC\FDIC Finals\Final Package\SOURCE\PPT Template Images\title_bkdg_sbasm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9050" y="0"/>
            <a:ext cx="9163050" cy="687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33F677-02B4-4418-AD8E-E97B791D8EDF}" type="datetime1">
              <a:rPr lang="en-US"/>
              <a:pPr>
                <a:defRPr/>
              </a:pPr>
              <a:t>7/22/2015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7CA994-CC67-4277-8BEB-4FF7E95ED93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ryan aller\Documents\My Dropbox\DRC\FDIC Finals\Final Package\SOURCE\PPT Template Images\pages_bkdg_sbasm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3050" cy="687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 userDrawn="1"/>
        </p:nvSpPr>
        <p:spPr>
          <a:xfrm>
            <a:off x="6019800" y="6400800"/>
            <a:ext cx="2438400" cy="25391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b="1" dirty="0" smtClean="0">
                <a:solidFill>
                  <a:schemeClr val="bg1"/>
                </a:solidFill>
                <a:latin typeface="Helvetica Neue"/>
                <a:ea typeface="+mn-ea"/>
                <a:cs typeface="Helvetica Neue"/>
              </a:rPr>
              <a:t>Planning </a:t>
            </a:r>
            <a:r>
              <a:rPr lang="en-US" sz="1050" b="1" baseline="0" dirty="0" smtClean="0">
                <a:solidFill>
                  <a:schemeClr val="bg1"/>
                </a:solidFill>
                <a:latin typeface="Helvetica Neue"/>
                <a:ea typeface="+mn-ea"/>
                <a:cs typeface="Helvetica Neue"/>
              </a:rPr>
              <a:t> </a:t>
            </a:r>
            <a:r>
              <a:rPr lang="en-US" sz="1050" b="1" dirty="0" smtClean="0">
                <a:solidFill>
                  <a:schemeClr val="bg1"/>
                </a:solidFill>
                <a:latin typeface="Helvetica Neue"/>
                <a:ea typeface="+mn-ea"/>
                <a:cs typeface="Helvetica Neue"/>
              </a:rPr>
              <a:t>for a Healthy Business</a:t>
            </a:r>
            <a:endParaRPr lang="en-US" sz="1050" b="1" dirty="0">
              <a:solidFill>
                <a:srgbClr val="132F5A"/>
              </a:solidFill>
              <a:latin typeface="Helvetica Neue"/>
              <a:ea typeface="+mn-ea"/>
              <a:cs typeface="Helvetica Neue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8305800" y="6400800"/>
            <a:ext cx="381000" cy="2444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fld id="{C99ACE61-E773-4F66-9D50-18F023141B8F}" type="slidenum">
              <a:rPr lang="en-US" sz="1000" b="1">
                <a:solidFill>
                  <a:srgbClr val="132F5A"/>
                </a:solidFill>
                <a:latin typeface="Helvetica Neue"/>
                <a:ea typeface="Helvetica Neue"/>
                <a:cs typeface="Helvetica Neue"/>
              </a:rPr>
              <a:pPr algn="r">
                <a:defRPr/>
              </a:pPr>
              <a:t>‹#›</a:t>
            </a:fld>
            <a:endParaRPr lang="en-US" sz="1000" b="1" dirty="0">
              <a:solidFill>
                <a:srgbClr val="132F5A"/>
              </a:solidFill>
              <a:latin typeface="Helvetica Neue"/>
              <a:ea typeface="Helvetica Neue"/>
              <a:cs typeface="Helvetica Neue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4140" y="381001"/>
            <a:ext cx="8229600" cy="609600"/>
          </a:xfrm>
        </p:spPr>
        <p:txBody>
          <a:bodyPr anchor="t">
            <a:noAutofit/>
          </a:bodyPr>
          <a:lstStyle>
            <a:lvl1pPr algn="l">
              <a:spcAft>
                <a:spcPts val="0"/>
              </a:spcAft>
              <a:defRPr sz="3600" b="1" spc="0" baseline="0">
                <a:solidFill>
                  <a:srgbClr val="C1961C"/>
                </a:solidFill>
                <a:effectLst/>
                <a:latin typeface="Helvetica Neue"/>
                <a:cs typeface="Helvetica Neu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4650" y="1053661"/>
            <a:ext cx="8229600" cy="4267200"/>
          </a:xfrm>
        </p:spPr>
        <p:txBody>
          <a:bodyPr/>
          <a:lstStyle>
            <a:lvl1pPr marL="342900" indent="-342900">
              <a:spcAft>
                <a:spcPts val="600"/>
              </a:spcAft>
              <a:buFont typeface="Arial" pitchFamily="34" charset="0"/>
              <a:buChar char="•"/>
              <a:defRPr sz="3000" b="1">
                <a:solidFill>
                  <a:srgbClr val="132F5A"/>
                </a:solidFill>
                <a:latin typeface="Helvetica Neue"/>
                <a:cs typeface="Helvetica Neue"/>
              </a:defRPr>
            </a:lvl1pPr>
            <a:lvl2pPr>
              <a:spcAft>
                <a:spcPts val="600"/>
              </a:spcAft>
              <a:buFont typeface="Arial" pitchFamily="34" charset="0"/>
              <a:buChar char="•"/>
              <a:defRPr sz="2800" b="0" i="0">
                <a:solidFill>
                  <a:srgbClr val="002060"/>
                </a:solidFill>
                <a:latin typeface="Helvetica Neue"/>
                <a:cs typeface="Helvetica Neue"/>
              </a:defRPr>
            </a:lvl2pPr>
            <a:lvl3pPr>
              <a:spcAft>
                <a:spcPts val="600"/>
              </a:spcAft>
              <a:defRPr sz="2800" b="1" i="0">
                <a:solidFill>
                  <a:srgbClr val="002060"/>
                </a:solidFill>
                <a:latin typeface="Helvetica Neue"/>
                <a:cs typeface="Helvetica Neue"/>
              </a:defRPr>
            </a:lvl3pPr>
            <a:lvl4pPr>
              <a:defRPr sz="2800" b="1" i="0">
                <a:solidFill>
                  <a:srgbClr val="002060"/>
                </a:solidFill>
                <a:latin typeface="Helvetica Neue"/>
                <a:cs typeface="Helvetica Neue"/>
              </a:defRPr>
            </a:lvl4pPr>
            <a:lvl5pPr>
              <a:defRPr sz="2800">
                <a:solidFill>
                  <a:srgbClr val="002060"/>
                </a:solidFill>
                <a:latin typeface="Helvetica Neue"/>
                <a:cs typeface="Helvetica Neue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45414C-C142-4B47-94ED-C33FE018684A}" type="datetime1">
              <a:rPr lang="en-US"/>
              <a:pPr>
                <a:defRPr/>
              </a:pPr>
              <a:t>7/22/2015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  <a:ea typeface="ＭＳ Ｐゴシック" pitchFamily="-110" charset="-128"/>
                <a:cs typeface="+mn-cs"/>
              </a:defRPr>
            </a:lvl1pPr>
          </a:lstStyle>
          <a:p>
            <a:pPr>
              <a:defRPr/>
            </a:pPr>
            <a:fld id="{3A2461AD-FB71-48F7-92AE-60ADAA4F6B89}" type="datetime1">
              <a:rPr lang="en-US"/>
              <a:pPr>
                <a:defRPr/>
              </a:pPr>
              <a:t>7/22/2015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  <a:ea typeface="ＭＳ Ｐゴシック" pitchFamily="-110" charset="-128"/>
                <a:cs typeface="+mn-cs"/>
              </a:defRPr>
            </a:lvl1pPr>
          </a:lstStyle>
          <a:p>
            <a:pPr>
              <a:defRPr/>
            </a:pPr>
            <a:fld id="{CA958597-FD28-41CC-B201-CE91FB9D10E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Geneva" pitchFamily="-110" charset="-128"/>
          <a:cs typeface="Geneva" pitchFamily="-110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Geneva" pitchFamily="-110" charset="-128"/>
          <a:cs typeface="Geneva" pitchFamily="-11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Geneva" pitchFamily="-110" charset="-128"/>
          <a:cs typeface="Geneva" pitchFamily="-11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Geneva" pitchFamily="-110" charset="-128"/>
          <a:cs typeface="Geneva" pitchFamily="-11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Geneva" pitchFamily="-110" charset="-128"/>
          <a:cs typeface="Geneva" pitchFamily="-11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Geneva" pitchFamily="-110" charset="-128"/>
          <a:cs typeface="Geneva" pitchFamily="-110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Geneva" pitchFamily="-110" charset="-128"/>
          <a:cs typeface="Geneva" pitchFamily="-110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/>
          <a:cs typeface="Geneva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/>
          <a:cs typeface="Genev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/>
          <a:cs typeface="Genev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195703" y="874713"/>
            <a:ext cx="3717076" cy="2123658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4400" b="1" spc="-150" dirty="0" smtClean="0">
                <a:solidFill>
                  <a:srgbClr val="C1961C"/>
                </a:solidFill>
                <a:latin typeface="Helvetica Neue"/>
                <a:ea typeface="+mn-ea"/>
                <a:cs typeface="Helvetica Neue"/>
              </a:rPr>
              <a:t>Planning </a:t>
            </a:r>
            <a:r>
              <a:rPr lang="en-US" sz="4400" b="1" spc="-150" dirty="0" smtClean="0">
                <a:solidFill>
                  <a:schemeClr val="bg1"/>
                </a:solidFill>
                <a:latin typeface="Helvetica Neue"/>
                <a:ea typeface="+mn-ea"/>
                <a:cs typeface="Helvetica Neue"/>
              </a:rPr>
              <a:t>for a Healthy Business </a:t>
            </a:r>
            <a:endParaRPr lang="en-US" sz="3400" spc="-150" dirty="0">
              <a:solidFill>
                <a:schemeClr val="bg1"/>
              </a:solidFill>
              <a:latin typeface="Garamond" panose="02020404030301010803" pitchFamily="18" charset="0"/>
              <a:ea typeface="+mn-ea"/>
              <a:cs typeface="Helvetica Neue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768" t="6344" r="3690"/>
          <a:stretch/>
        </p:blipFill>
        <p:spPr>
          <a:xfrm>
            <a:off x="3972741" y="712692"/>
            <a:ext cx="5127178" cy="53035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solidFill>
                  <a:srgbClr val="CC9900"/>
                </a:solidFill>
              </a:rPr>
              <a:t>Step 1: Key Questions</a:t>
            </a:r>
            <a:endParaRPr lang="en-US" sz="3200" dirty="0">
              <a:solidFill>
                <a:srgbClr val="CC99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4650" y="1134342"/>
            <a:ext cx="8331363" cy="4904227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sz="2600" b="0" dirty="0"/>
              <a:t>What benefits (monetary and </a:t>
            </a:r>
            <a:r>
              <a:rPr lang="en-US" sz="2600" b="0" dirty="0" smtClean="0"/>
              <a:t>non-monetary</a:t>
            </a:r>
            <a:r>
              <a:rPr lang="en-US" sz="2600" b="0" dirty="0"/>
              <a:t>) do I want to get from my business?</a:t>
            </a:r>
          </a:p>
          <a:p>
            <a:pPr>
              <a:spcBef>
                <a:spcPts val="0"/>
              </a:spcBef>
            </a:pPr>
            <a:r>
              <a:rPr lang="en-US" sz="2600" b="0" dirty="0"/>
              <a:t>What size business do I need to build to achieve those benefits?</a:t>
            </a:r>
          </a:p>
          <a:p>
            <a:pPr>
              <a:spcBef>
                <a:spcPts val="0"/>
              </a:spcBef>
            </a:pPr>
            <a:r>
              <a:rPr lang="en-US" sz="2600" b="0" dirty="0"/>
              <a:t>Have I identified a real business opportunity on which I can capitalize?</a:t>
            </a:r>
          </a:p>
          <a:p>
            <a:pPr>
              <a:spcBef>
                <a:spcPts val="0"/>
              </a:spcBef>
            </a:pPr>
            <a:r>
              <a:rPr lang="en-US" sz="2600" b="0" dirty="0"/>
              <a:t>What assets do I need to purchase, rent, or lease? Who will I need to hire?</a:t>
            </a:r>
          </a:p>
        </p:txBody>
      </p:sp>
      <p:sp>
        <p:nvSpPr>
          <p:cNvPr id="6" name="Rectangle 5"/>
          <p:cNvSpPr/>
          <p:nvPr/>
        </p:nvSpPr>
        <p:spPr>
          <a:xfrm>
            <a:off x="2657821" y="4965644"/>
            <a:ext cx="6078192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CC9900"/>
                </a:solidFill>
              </a:rPr>
              <a:t>See page 7 in your workbook for some questions </a:t>
            </a:r>
            <a:r>
              <a:rPr lang="en-US" sz="2000" b="1" dirty="0">
                <a:solidFill>
                  <a:srgbClr val="CC9900"/>
                </a:solidFill>
              </a:rPr>
              <a:t>to answer at the beginning of the planning process</a:t>
            </a:r>
            <a:r>
              <a:rPr lang="en-US" sz="2200" b="1" dirty="0">
                <a:solidFill>
                  <a:srgbClr val="CC9900"/>
                </a:solidFill>
              </a:rPr>
              <a:t>.</a:t>
            </a:r>
          </a:p>
        </p:txBody>
      </p:sp>
      <p:sp>
        <p:nvSpPr>
          <p:cNvPr id="7" name="Rectangle 6"/>
          <p:cNvSpPr/>
          <p:nvPr/>
        </p:nvSpPr>
        <p:spPr>
          <a:xfrm>
            <a:off x="404650" y="4818013"/>
            <a:ext cx="2103120" cy="1280160"/>
          </a:xfrm>
          <a:prstGeom prst="rect">
            <a:avLst/>
          </a:prstGeom>
          <a:solidFill>
            <a:srgbClr val="CC9900"/>
          </a:solidFill>
        </p:spPr>
        <p:txBody>
          <a:bodyPr wrap="square" anchor="ctr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DO YOUR HOMEWORK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04030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89040" y="25488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dirty="0" smtClean="0">
                <a:ea typeface="Helvetica Neue"/>
              </a:rPr>
              <a:t>Step 2: Sophia’s Resource Plan</a:t>
            </a:r>
          </a:p>
        </p:txBody>
      </p:sp>
      <p:pic>
        <p:nvPicPr>
          <p:cNvPr id="12" name="Picture 11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8707" t="27866" r="40000" b="50044"/>
          <a:stretch/>
        </p:blipFill>
        <p:spPr bwMode="auto">
          <a:xfrm>
            <a:off x="7543802" y="320489"/>
            <a:ext cx="1005840" cy="146304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18" name="Rectangle 17"/>
          <p:cNvSpPr/>
          <p:nvPr/>
        </p:nvSpPr>
        <p:spPr>
          <a:xfrm>
            <a:off x="329381" y="1093079"/>
            <a:ext cx="844697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CC9900"/>
                </a:solidFill>
              </a:rPr>
              <a:t>See pages 8–9 </a:t>
            </a:r>
            <a:r>
              <a:rPr lang="en-US" sz="2000" b="1" dirty="0">
                <a:solidFill>
                  <a:srgbClr val="CC9900"/>
                </a:solidFill>
              </a:rPr>
              <a:t>in your workbook. </a:t>
            </a:r>
          </a:p>
        </p:txBody>
      </p:sp>
      <p:sp>
        <p:nvSpPr>
          <p:cNvPr id="2" name="Rectangle 1"/>
          <p:cNvSpPr/>
          <p:nvPr/>
        </p:nvSpPr>
        <p:spPr>
          <a:xfrm>
            <a:off x="388938" y="1743020"/>
            <a:ext cx="8252144" cy="32778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spcBef>
                <a:spcPts val="0"/>
              </a:spcBef>
              <a:spcAft>
                <a:spcPts val="600"/>
              </a:spcAft>
            </a:pPr>
            <a:r>
              <a:rPr lang="en-US" sz="2600" dirty="0">
                <a:solidFill>
                  <a:srgbClr val="132F5A"/>
                </a:solidFill>
                <a:latin typeface="Helvetica Neue"/>
                <a:ea typeface="Geneva" pitchFamily="-110" charset="-128"/>
                <a:cs typeface="Helvetica Neue"/>
              </a:rPr>
              <a:t>Sophia estimates </a:t>
            </a:r>
            <a:r>
              <a:rPr lang="en-US" sz="2600" dirty="0" smtClean="0">
                <a:solidFill>
                  <a:srgbClr val="132F5A"/>
                </a:solidFill>
                <a:latin typeface="Helvetica Neue"/>
                <a:ea typeface="Geneva" pitchFamily="-110" charset="-128"/>
                <a:cs typeface="Helvetica Neue"/>
              </a:rPr>
              <a:t>start-up </a:t>
            </a:r>
            <a:r>
              <a:rPr lang="en-US" sz="2600" dirty="0">
                <a:solidFill>
                  <a:srgbClr val="132F5A"/>
                </a:solidFill>
                <a:latin typeface="Helvetica Neue"/>
                <a:ea typeface="Geneva" pitchFamily="-110" charset="-128"/>
                <a:cs typeface="Helvetica Neue"/>
              </a:rPr>
              <a:t>costs for her first six months of business will be: </a:t>
            </a:r>
          </a:p>
          <a:p>
            <a:pPr marL="342900" indent="-342900" eaLnBrk="0" hangingPunct="0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  <a:tabLst>
                <a:tab pos="7032625" algn="dec"/>
              </a:tabLst>
            </a:pPr>
            <a:r>
              <a:rPr lang="en-US" sz="2600" dirty="0">
                <a:solidFill>
                  <a:srgbClr val="132F5A"/>
                </a:solidFill>
                <a:latin typeface="Helvetica Neue"/>
                <a:ea typeface="Geneva" pitchFamily="-110" charset="-128"/>
                <a:cs typeface="Helvetica Neue"/>
              </a:rPr>
              <a:t>Space, </a:t>
            </a:r>
            <a:r>
              <a:rPr lang="en-US" sz="2600" dirty="0" smtClean="0">
                <a:solidFill>
                  <a:srgbClr val="132F5A"/>
                </a:solidFill>
                <a:latin typeface="Helvetica Neue"/>
                <a:ea typeface="Geneva" pitchFamily="-110" charset="-128"/>
                <a:cs typeface="Helvetica Neue"/>
              </a:rPr>
              <a:t>equipment</a:t>
            </a:r>
            <a:r>
              <a:rPr lang="en-US" sz="2600" dirty="0">
                <a:solidFill>
                  <a:srgbClr val="132F5A"/>
                </a:solidFill>
                <a:latin typeface="Helvetica Neue"/>
                <a:ea typeface="Geneva" pitchFamily="-110" charset="-128"/>
                <a:cs typeface="Helvetica Neue"/>
              </a:rPr>
              <a:t>, and </a:t>
            </a:r>
            <a:r>
              <a:rPr lang="en-US" sz="2600" dirty="0" smtClean="0">
                <a:solidFill>
                  <a:srgbClr val="132F5A"/>
                </a:solidFill>
                <a:latin typeface="Helvetica Neue"/>
                <a:ea typeface="Geneva" pitchFamily="-110" charset="-128"/>
                <a:cs typeface="Helvetica Neue"/>
              </a:rPr>
              <a:t>supplies </a:t>
            </a:r>
            <a:r>
              <a:rPr lang="en-US" sz="2600" dirty="0">
                <a:solidFill>
                  <a:srgbClr val="132F5A"/>
                </a:solidFill>
                <a:latin typeface="Helvetica Neue"/>
                <a:ea typeface="Geneva" pitchFamily="-110" charset="-128"/>
                <a:cs typeface="Helvetica Neue"/>
              </a:rPr>
              <a:t>	$18,250</a:t>
            </a:r>
          </a:p>
          <a:p>
            <a:pPr marL="342900" indent="-342900" eaLnBrk="0" hangingPunct="0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  <a:tabLst>
                <a:tab pos="7032625" algn="dec"/>
              </a:tabLst>
            </a:pPr>
            <a:r>
              <a:rPr lang="en-US" sz="2600" dirty="0">
                <a:solidFill>
                  <a:srgbClr val="132F5A"/>
                </a:solidFill>
                <a:latin typeface="Helvetica Neue"/>
                <a:ea typeface="Geneva" pitchFamily="-110" charset="-128"/>
                <a:cs typeface="Helvetica Neue"/>
              </a:rPr>
              <a:t>Skill </a:t>
            </a:r>
            <a:r>
              <a:rPr lang="en-US" sz="2600" dirty="0" smtClean="0">
                <a:solidFill>
                  <a:srgbClr val="132F5A"/>
                </a:solidFill>
                <a:latin typeface="Helvetica Neue"/>
                <a:ea typeface="Geneva" pitchFamily="-110" charset="-128"/>
                <a:cs typeface="Helvetica Neue"/>
              </a:rPr>
              <a:t>development                      </a:t>
            </a:r>
            <a:r>
              <a:rPr lang="en-US" sz="2600" dirty="0">
                <a:solidFill>
                  <a:srgbClr val="132F5A"/>
                </a:solidFill>
                <a:latin typeface="Helvetica Neue"/>
                <a:ea typeface="Geneva" pitchFamily="-110" charset="-128"/>
                <a:cs typeface="Helvetica Neue"/>
              </a:rPr>
              <a:t>	    </a:t>
            </a:r>
            <a:r>
              <a:rPr lang="en-US" sz="2600" dirty="0" smtClean="0">
                <a:solidFill>
                  <a:srgbClr val="132F5A"/>
                </a:solidFill>
                <a:latin typeface="Helvetica Neue"/>
                <a:ea typeface="Geneva" pitchFamily="-110" charset="-128"/>
                <a:cs typeface="Helvetica Neue"/>
              </a:rPr>
              <a:t>   1,100</a:t>
            </a:r>
            <a:endParaRPr lang="en-US" sz="2600" dirty="0">
              <a:solidFill>
                <a:srgbClr val="132F5A"/>
              </a:solidFill>
              <a:latin typeface="Helvetica Neue"/>
              <a:ea typeface="Geneva" pitchFamily="-110" charset="-128"/>
              <a:cs typeface="Helvetica Neue"/>
            </a:endParaRPr>
          </a:p>
          <a:p>
            <a:pPr marL="342900" indent="-342900" eaLnBrk="0" hangingPunct="0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  <a:tabLst>
                <a:tab pos="7032625" algn="dec"/>
              </a:tabLst>
            </a:pPr>
            <a:r>
              <a:rPr lang="en-US" sz="2600" dirty="0">
                <a:solidFill>
                  <a:srgbClr val="132F5A"/>
                </a:solidFill>
                <a:latin typeface="Helvetica Neue"/>
                <a:ea typeface="Geneva" pitchFamily="-110" charset="-128"/>
                <a:cs typeface="Helvetica Neue"/>
              </a:rPr>
              <a:t>Staff </a:t>
            </a:r>
            <a:r>
              <a:rPr lang="en-US" sz="2600" dirty="0" smtClean="0">
                <a:solidFill>
                  <a:srgbClr val="132F5A"/>
                </a:solidFill>
                <a:latin typeface="Helvetica Neue"/>
                <a:ea typeface="Geneva" pitchFamily="-110" charset="-128"/>
                <a:cs typeface="Helvetica Neue"/>
              </a:rPr>
              <a:t>(accountant </a:t>
            </a:r>
            <a:r>
              <a:rPr lang="en-US" sz="2600" dirty="0">
                <a:solidFill>
                  <a:srgbClr val="132F5A"/>
                </a:solidFill>
                <a:latin typeface="Helvetica Neue"/>
                <a:ea typeface="Geneva" pitchFamily="-110" charset="-128"/>
                <a:cs typeface="Helvetica Neue"/>
              </a:rPr>
              <a:t>and </a:t>
            </a:r>
            <a:r>
              <a:rPr lang="en-US" sz="2600" dirty="0" smtClean="0">
                <a:solidFill>
                  <a:srgbClr val="132F5A"/>
                </a:solidFill>
                <a:latin typeface="Helvetica Neue"/>
                <a:ea typeface="Geneva" pitchFamily="-110" charset="-128"/>
                <a:cs typeface="Helvetica Neue"/>
              </a:rPr>
              <a:t>bookkeeper</a:t>
            </a:r>
            <a:r>
              <a:rPr lang="en-US" sz="2600" dirty="0">
                <a:solidFill>
                  <a:srgbClr val="132F5A"/>
                </a:solidFill>
                <a:latin typeface="Helvetica Neue"/>
                <a:ea typeface="Geneva" pitchFamily="-110" charset="-128"/>
                <a:cs typeface="Helvetica Neue"/>
              </a:rPr>
              <a:t>)	  </a:t>
            </a:r>
            <a:r>
              <a:rPr lang="en-US" sz="2600" dirty="0" smtClean="0">
                <a:solidFill>
                  <a:srgbClr val="132F5A"/>
                </a:solidFill>
                <a:latin typeface="Helvetica Neue"/>
                <a:ea typeface="Geneva" pitchFamily="-110" charset="-128"/>
                <a:cs typeface="Helvetica Neue"/>
              </a:rPr>
              <a:t>1,200</a:t>
            </a:r>
            <a:endParaRPr lang="en-US" sz="2600" dirty="0">
              <a:solidFill>
                <a:srgbClr val="132F5A"/>
              </a:solidFill>
              <a:latin typeface="Helvetica Neue"/>
              <a:ea typeface="Geneva" pitchFamily="-110" charset="-128"/>
              <a:cs typeface="Helvetica Neue"/>
            </a:endParaRPr>
          </a:p>
          <a:p>
            <a:pPr marL="342900" indent="-342900" eaLnBrk="0" hangingPunct="0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  <a:tabLst>
                <a:tab pos="7032625" algn="dec"/>
              </a:tabLst>
            </a:pPr>
            <a:r>
              <a:rPr lang="en-US" sz="2600" dirty="0">
                <a:solidFill>
                  <a:srgbClr val="132F5A"/>
                </a:solidFill>
                <a:latin typeface="Helvetica Neue"/>
                <a:ea typeface="Geneva" pitchFamily="-110" charset="-128"/>
                <a:cs typeface="Helvetica Neue"/>
              </a:rPr>
              <a:t>Other </a:t>
            </a:r>
            <a:r>
              <a:rPr lang="en-US" sz="2600" dirty="0" smtClean="0">
                <a:solidFill>
                  <a:srgbClr val="132F5A"/>
                </a:solidFill>
                <a:latin typeface="Helvetica Neue"/>
                <a:ea typeface="Geneva" pitchFamily="-110" charset="-128"/>
                <a:cs typeface="Helvetica Neue"/>
              </a:rPr>
              <a:t>(insurance </a:t>
            </a:r>
            <a:r>
              <a:rPr lang="en-US" sz="2600" dirty="0">
                <a:solidFill>
                  <a:srgbClr val="132F5A"/>
                </a:solidFill>
                <a:latin typeface="Helvetica Neue"/>
                <a:ea typeface="Geneva" pitchFamily="-110" charset="-128"/>
                <a:cs typeface="Helvetica Neue"/>
              </a:rPr>
              <a:t>and taxes)	        </a:t>
            </a:r>
            <a:r>
              <a:rPr lang="en-US" sz="2600" dirty="0" smtClean="0">
                <a:solidFill>
                  <a:srgbClr val="132F5A"/>
                </a:solidFill>
                <a:latin typeface="Helvetica Neue"/>
                <a:ea typeface="Geneva" pitchFamily="-110" charset="-128"/>
                <a:cs typeface="Helvetica Neue"/>
              </a:rPr>
              <a:t>             450</a:t>
            </a:r>
            <a:endParaRPr lang="en-US" sz="2600" dirty="0">
              <a:solidFill>
                <a:srgbClr val="132F5A"/>
              </a:solidFill>
              <a:latin typeface="Helvetica Neue"/>
              <a:ea typeface="Geneva" pitchFamily="-110" charset="-128"/>
              <a:cs typeface="Helvetica Neue"/>
            </a:endParaRPr>
          </a:p>
          <a:p>
            <a:pPr marL="342900" indent="-342900" eaLnBrk="0" hangingPunct="0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  <a:tabLst>
                <a:tab pos="7032625" algn="dec"/>
              </a:tabLst>
            </a:pPr>
            <a:r>
              <a:rPr lang="en-US" sz="2600" b="1" dirty="0">
                <a:solidFill>
                  <a:srgbClr val="132F5A"/>
                </a:solidFill>
                <a:latin typeface="Helvetica Neue"/>
                <a:ea typeface="Geneva" pitchFamily="-110" charset="-128"/>
                <a:cs typeface="Helvetica Neue"/>
              </a:rPr>
              <a:t>Estimated </a:t>
            </a:r>
            <a:r>
              <a:rPr lang="en-US" sz="2600" b="1" dirty="0" smtClean="0">
                <a:solidFill>
                  <a:srgbClr val="132F5A"/>
                </a:solidFill>
                <a:latin typeface="Helvetica Neue"/>
                <a:ea typeface="Geneva" pitchFamily="-110" charset="-128"/>
                <a:cs typeface="Helvetica Neue"/>
              </a:rPr>
              <a:t>total</a:t>
            </a:r>
            <a:r>
              <a:rPr lang="en-US" sz="2600" b="1" dirty="0">
                <a:solidFill>
                  <a:srgbClr val="132F5A"/>
                </a:solidFill>
                <a:latin typeface="Helvetica Neue"/>
                <a:ea typeface="Geneva" pitchFamily="-110" charset="-128"/>
                <a:cs typeface="Helvetica Neue"/>
              </a:rPr>
              <a:t>:	</a:t>
            </a:r>
            <a:r>
              <a:rPr lang="en-US" sz="2600" b="1" dirty="0" smtClean="0">
                <a:solidFill>
                  <a:srgbClr val="132F5A"/>
                </a:solidFill>
                <a:latin typeface="Helvetica Neue"/>
                <a:ea typeface="Geneva" pitchFamily="-110" charset="-128"/>
                <a:cs typeface="Helvetica Neue"/>
              </a:rPr>
              <a:t>      $21,000</a:t>
            </a:r>
            <a:endParaRPr lang="en-US" sz="2600" b="1" dirty="0">
              <a:solidFill>
                <a:srgbClr val="132F5A"/>
              </a:solidFill>
              <a:latin typeface="Helvetica Neue"/>
              <a:ea typeface="Geneva" pitchFamily="-110" charset="-128"/>
              <a:cs typeface="Helvetica Neue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27993" y="5723350"/>
            <a:ext cx="83250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rgbClr val="CC9900"/>
                </a:solidFill>
              </a:rPr>
              <a:t>Note: Living expenses are </a:t>
            </a:r>
            <a:r>
              <a:rPr lang="en-US" b="1" i="1" dirty="0" smtClean="0">
                <a:solidFill>
                  <a:srgbClr val="CC9900"/>
                </a:solidFill>
              </a:rPr>
              <a:t>not</a:t>
            </a:r>
            <a:r>
              <a:rPr lang="en-US" b="1" dirty="0" smtClean="0">
                <a:solidFill>
                  <a:srgbClr val="CC9900"/>
                </a:solidFill>
              </a:rPr>
              <a:t> included in a resource </a:t>
            </a:r>
            <a:r>
              <a:rPr lang="en-US" b="1" dirty="0">
                <a:solidFill>
                  <a:srgbClr val="CC9900"/>
                </a:solidFill>
              </a:rPr>
              <a:t>p</a:t>
            </a:r>
            <a:r>
              <a:rPr lang="en-US" b="1" dirty="0" smtClean="0">
                <a:solidFill>
                  <a:srgbClr val="CC9900"/>
                </a:solidFill>
              </a:rPr>
              <a:t>lan. </a:t>
            </a:r>
            <a:endParaRPr lang="en-US" b="1" dirty="0">
              <a:solidFill>
                <a:srgbClr val="CC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03275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89040" y="25488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dirty="0" smtClean="0">
                <a:ea typeface="Helvetica Neue"/>
              </a:rPr>
              <a:t>Step 2: The Resource Plan, cont.</a:t>
            </a:r>
          </a:p>
        </p:txBody>
      </p:sp>
      <p:pic>
        <p:nvPicPr>
          <p:cNvPr id="12" name="Picture 11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8707" t="27866" r="40000" b="50044"/>
          <a:stretch/>
        </p:blipFill>
        <p:spPr bwMode="auto">
          <a:xfrm>
            <a:off x="7152808" y="4063718"/>
            <a:ext cx="1554480" cy="210312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18" name="Rectangle 17"/>
          <p:cNvSpPr/>
          <p:nvPr/>
        </p:nvSpPr>
        <p:spPr>
          <a:xfrm>
            <a:off x="315934" y="1087217"/>
            <a:ext cx="844697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CC9900"/>
                </a:solidFill>
              </a:rPr>
              <a:t>See the bottom </a:t>
            </a:r>
            <a:r>
              <a:rPr lang="en-US" sz="2000" b="1" dirty="0">
                <a:solidFill>
                  <a:srgbClr val="CC9900"/>
                </a:solidFill>
              </a:rPr>
              <a:t>of page 9 in your workbook.</a:t>
            </a:r>
          </a:p>
        </p:txBody>
      </p:sp>
      <p:sp>
        <p:nvSpPr>
          <p:cNvPr id="2" name="Rectangle 1"/>
          <p:cNvSpPr/>
          <p:nvPr/>
        </p:nvSpPr>
        <p:spPr>
          <a:xfrm>
            <a:off x="388938" y="1702679"/>
            <a:ext cx="8318350" cy="29392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endParaRPr lang="en-US" sz="2400" u="sng" dirty="0" smtClean="0">
              <a:solidFill>
                <a:srgbClr val="1A3159"/>
              </a:solidFill>
            </a:endParaRPr>
          </a:p>
          <a:p>
            <a:pPr eaLnBrk="0" hangingPunct="0">
              <a:spcBef>
                <a:spcPts val="0"/>
              </a:spcBef>
              <a:spcAft>
                <a:spcPts val="600"/>
              </a:spcAft>
              <a:tabLst>
                <a:tab pos="7207250" algn="dec"/>
              </a:tabLst>
            </a:pPr>
            <a:r>
              <a:rPr lang="en-US" sz="2800" dirty="0">
                <a:solidFill>
                  <a:srgbClr val="132F5A"/>
                </a:solidFill>
                <a:latin typeface="Helvetica Neue"/>
                <a:ea typeface="Geneva" pitchFamily="-110" charset="-128"/>
                <a:cs typeface="Helvetica Neue"/>
              </a:rPr>
              <a:t>Sophia’s </a:t>
            </a:r>
            <a:r>
              <a:rPr lang="en-US" sz="2800" dirty="0" smtClean="0">
                <a:solidFill>
                  <a:srgbClr val="132F5A"/>
                </a:solidFill>
                <a:latin typeface="Helvetica Neue"/>
                <a:ea typeface="Geneva" pitchFamily="-110" charset="-128"/>
                <a:cs typeface="Helvetica Neue"/>
              </a:rPr>
              <a:t>estimated start-up </a:t>
            </a:r>
            <a:r>
              <a:rPr lang="en-US" sz="2800" dirty="0">
                <a:solidFill>
                  <a:srgbClr val="132F5A"/>
                </a:solidFill>
                <a:latin typeface="Helvetica Neue"/>
                <a:ea typeface="Geneva" pitchFamily="-110" charset="-128"/>
                <a:cs typeface="Helvetica Neue"/>
              </a:rPr>
              <a:t>c</a:t>
            </a:r>
            <a:r>
              <a:rPr lang="en-US" sz="2800" dirty="0" smtClean="0">
                <a:solidFill>
                  <a:srgbClr val="132F5A"/>
                </a:solidFill>
                <a:latin typeface="Helvetica Neue"/>
                <a:ea typeface="Geneva" pitchFamily="-110" charset="-128"/>
                <a:cs typeface="Helvetica Neue"/>
              </a:rPr>
              <a:t>osts:	$</a:t>
            </a:r>
            <a:r>
              <a:rPr lang="en-US" sz="2800" dirty="0">
                <a:solidFill>
                  <a:srgbClr val="132F5A"/>
                </a:solidFill>
                <a:latin typeface="Helvetica Neue"/>
                <a:ea typeface="Geneva" pitchFamily="-110" charset="-128"/>
                <a:cs typeface="Helvetica Neue"/>
              </a:rPr>
              <a:t>21,000</a:t>
            </a:r>
          </a:p>
          <a:p>
            <a:pPr eaLnBrk="0" hangingPunct="0">
              <a:spcBef>
                <a:spcPts val="0"/>
              </a:spcBef>
              <a:spcAft>
                <a:spcPts val="600"/>
              </a:spcAft>
              <a:tabLst>
                <a:tab pos="7207250" algn="dec"/>
              </a:tabLst>
            </a:pPr>
            <a:r>
              <a:rPr lang="en-US" sz="2800" dirty="0">
                <a:solidFill>
                  <a:srgbClr val="132F5A"/>
                </a:solidFill>
                <a:latin typeface="Helvetica Neue"/>
                <a:ea typeface="Geneva" pitchFamily="-110" charset="-128"/>
                <a:cs typeface="Helvetica Neue"/>
              </a:rPr>
              <a:t>Sophia’s share </a:t>
            </a:r>
            <a:r>
              <a:rPr lang="en-US" sz="2800" dirty="0" smtClean="0">
                <a:solidFill>
                  <a:srgbClr val="132F5A"/>
                </a:solidFill>
                <a:latin typeface="Helvetica Neue"/>
                <a:ea typeface="Geneva" pitchFamily="-110" charset="-128"/>
                <a:cs typeface="Helvetica Neue"/>
              </a:rPr>
              <a:t>(owner </a:t>
            </a:r>
            <a:r>
              <a:rPr lang="en-US" sz="2800" dirty="0">
                <a:solidFill>
                  <a:srgbClr val="132F5A"/>
                </a:solidFill>
                <a:latin typeface="Helvetica Neue"/>
                <a:ea typeface="Geneva" pitchFamily="-110" charset="-128"/>
                <a:cs typeface="Helvetica Neue"/>
              </a:rPr>
              <a:t>e</a:t>
            </a:r>
            <a:r>
              <a:rPr lang="en-US" sz="2800" dirty="0" smtClean="0">
                <a:solidFill>
                  <a:srgbClr val="132F5A"/>
                </a:solidFill>
                <a:latin typeface="Helvetica Neue"/>
                <a:ea typeface="Geneva" pitchFamily="-110" charset="-128"/>
                <a:cs typeface="Helvetica Neue"/>
              </a:rPr>
              <a:t>quity)          </a:t>
            </a:r>
            <a:r>
              <a:rPr lang="en-US" sz="2800" dirty="0">
                <a:solidFill>
                  <a:srgbClr val="132F5A"/>
                </a:solidFill>
                <a:latin typeface="Helvetica Neue"/>
                <a:ea typeface="Geneva" pitchFamily="-110" charset="-128"/>
                <a:cs typeface="Helvetica Neue"/>
              </a:rPr>
              <a:t>	</a:t>
            </a:r>
            <a:r>
              <a:rPr lang="en-US" sz="2800" dirty="0" smtClean="0">
                <a:solidFill>
                  <a:srgbClr val="132F5A"/>
                </a:solidFill>
                <a:latin typeface="Helvetica Neue"/>
                <a:ea typeface="Geneva" pitchFamily="-110" charset="-128"/>
                <a:cs typeface="Helvetica Neue"/>
              </a:rPr>
              <a:t>- 7,000</a:t>
            </a:r>
            <a:endParaRPr lang="en-US" sz="2800" dirty="0">
              <a:solidFill>
                <a:srgbClr val="132F5A"/>
              </a:solidFill>
              <a:latin typeface="Helvetica Neue"/>
              <a:ea typeface="Geneva" pitchFamily="-110" charset="-128"/>
              <a:cs typeface="Helvetica Neue"/>
            </a:endParaRPr>
          </a:p>
          <a:p>
            <a:pPr eaLnBrk="0" hangingPunct="0">
              <a:spcBef>
                <a:spcPts val="0"/>
              </a:spcBef>
              <a:spcAft>
                <a:spcPts val="600"/>
              </a:spcAft>
              <a:tabLst>
                <a:tab pos="7207250" algn="dec"/>
              </a:tabLst>
            </a:pPr>
            <a:r>
              <a:rPr lang="en-US" sz="2800" b="1" dirty="0">
                <a:solidFill>
                  <a:srgbClr val="132F5A"/>
                </a:solidFill>
                <a:latin typeface="Helvetica Neue"/>
                <a:ea typeface="Geneva" pitchFamily="-110" charset="-128"/>
                <a:cs typeface="Helvetica Neue"/>
              </a:rPr>
              <a:t>What Sophia needs to </a:t>
            </a:r>
            <a:r>
              <a:rPr lang="en-US" sz="2800" b="1" dirty="0" smtClean="0">
                <a:solidFill>
                  <a:srgbClr val="132F5A"/>
                </a:solidFill>
                <a:latin typeface="Helvetica Neue"/>
                <a:ea typeface="Geneva" pitchFamily="-110" charset="-128"/>
                <a:cs typeface="Helvetica Neue"/>
              </a:rPr>
              <a:t>raise:       </a:t>
            </a:r>
            <a:r>
              <a:rPr lang="en-US" sz="2800" b="1" dirty="0">
                <a:solidFill>
                  <a:srgbClr val="132F5A"/>
                </a:solidFill>
                <a:latin typeface="Helvetica Neue"/>
                <a:ea typeface="Geneva" pitchFamily="-110" charset="-128"/>
                <a:cs typeface="Helvetica Neue"/>
              </a:rPr>
              <a:t>	$14,000</a:t>
            </a:r>
          </a:p>
          <a:p>
            <a:pPr eaLnBrk="0" hangingPunct="0">
              <a:spcBef>
                <a:spcPts val="0"/>
              </a:spcBef>
              <a:spcAft>
                <a:spcPts val="600"/>
              </a:spcAft>
              <a:tabLst>
                <a:tab pos="6858000" algn="dec"/>
              </a:tabLst>
            </a:pPr>
            <a:endParaRPr lang="en-US" sz="2800" dirty="0">
              <a:solidFill>
                <a:srgbClr val="132F5A"/>
              </a:solidFill>
              <a:latin typeface="Helvetica Neue"/>
              <a:ea typeface="Geneva" pitchFamily="-110" charset="-128"/>
              <a:cs typeface="Helvetica Neue"/>
            </a:endParaRPr>
          </a:p>
          <a:p>
            <a:pPr>
              <a:tabLst>
                <a:tab pos="6858000" algn="dec"/>
              </a:tabLst>
            </a:pPr>
            <a:endParaRPr lang="en-US" sz="2400" dirty="0">
              <a:solidFill>
                <a:srgbClr val="1A31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19008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2: Resource Planning Ideas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937" y="1053661"/>
            <a:ext cx="8347075" cy="5091645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US" sz="2400" dirty="0" smtClean="0"/>
              <a:t>Interview </a:t>
            </a:r>
            <a:r>
              <a:rPr lang="en-US" sz="2400" dirty="0"/>
              <a:t>stakeholders, competitors, and other business </a:t>
            </a:r>
            <a:r>
              <a:rPr lang="en-US" sz="2400" dirty="0" smtClean="0"/>
              <a:t>owners for ideas. </a:t>
            </a:r>
            <a:endParaRPr lang="en-US" sz="2800" dirty="0"/>
          </a:p>
          <a:p>
            <a:pPr>
              <a:spcBef>
                <a:spcPts val="0"/>
              </a:spcBef>
            </a:pPr>
            <a:r>
              <a:rPr lang="en-US" sz="2300" b="0" dirty="0"/>
              <a:t>Ideal locations</a:t>
            </a:r>
          </a:p>
          <a:p>
            <a:pPr>
              <a:spcBef>
                <a:spcPts val="0"/>
              </a:spcBef>
            </a:pPr>
            <a:r>
              <a:rPr lang="en-US" sz="2300" b="0" dirty="0"/>
              <a:t>Locating discounted equipment and supplies</a:t>
            </a:r>
          </a:p>
          <a:p>
            <a:pPr>
              <a:spcBef>
                <a:spcPts val="0"/>
              </a:spcBef>
            </a:pPr>
            <a:r>
              <a:rPr lang="en-US" sz="2300" b="0" dirty="0" smtClean="0"/>
              <a:t>Pros </a:t>
            </a:r>
            <a:r>
              <a:rPr lang="en-US" sz="2300" b="0" dirty="0"/>
              <a:t>and cons of buying in bulk (too much inventory affects cash flow)</a:t>
            </a:r>
          </a:p>
          <a:p>
            <a:pPr>
              <a:spcBef>
                <a:spcPts val="0"/>
              </a:spcBef>
            </a:pPr>
            <a:r>
              <a:rPr lang="en-US" sz="2300" b="0" dirty="0"/>
              <a:t>Fair wages and benefits for employees </a:t>
            </a:r>
          </a:p>
          <a:p>
            <a:pPr>
              <a:spcBef>
                <a:spcPts val="0"/>
              </a:spcBef>
            </a:pPr>
            <a:r>
              <a:rPr lang="en-US" sz="2300" b="0" dirty="0"/>
              <a:t>Federal, </a:t>
            </a:r>
            <a:r>
              <a:rPr lang="en-US" sz="2300" b="0" dirty="0" smtClean="0"/>
              <a:t>state</a:t>
            </a:r>
            <a:r>
              <a:rPr lang="en-US" sz="2300" b="0" dirty="0"/>
              <a:t>, </a:t>
            </a:r>
            <a:r>
              <a:rPr lang="en-US" sz="2300" b="0" dirty="0" smtClean="0"/>
              <a:t>local, </a:t>
            </a:r>
            <a:r>
              <a:rPr lang="en-US" sz="2300" b="0" dirty="0"/>
              <a:t>and </a:t>
            </a:r>
            <a:r>
              <a:rPr lang="en-US" sz="2300" b="0" dirty="0" smtClean="0"/>
              <a:t>sales </a:t>
            </a:r>
            <a:r>
              <a:rPr lang="en-US" sz="2300" b="0" dirty="0"/>
              <a:t>t</a:t>
            </a:r>
            <a:r>
              <a:rPr lang="en-US" sz="2300" b="0" dirty="0" smtClean="0"/>
              <a:t>axes</a:t>
            </a:r>
            <a:endParaRPr lang="en-US" sz="2300" b="0" dirty="0"/>
          </a:p>
          <a:p>
            <a:pPr>
              <a:spcBef>
                <a:spcPts val="0"/>
              </a:spcBef>
            </a:pPr>
            <a:r>
              <a:rPr lang="en-US" sz="2300" b="0" dirty="0"/>
              <a:t>Insurance</a:t>
            </a:r>
          </a:p>
          <a:p>
            <a:pPr>
              <a:spcBef>
                <a:spcPts val="0"/>
              </a:spcBef>
            </a:pPr>
            <a:r>
              <a:rPr lang="en-US" sz="2300" b="0" dirty="0"/>
              <a:t>Pay for services (such as website design and hosting</a:t>
            </a:r>
            <a:r>
              <a:rPr lang="en-US" sz="2300" b="0" dirty="0" smtClean="0"/>
              <a:t>)- pay </a:t>
            </a:r>
            <a:r>
              <a:rPr lang="en-US" sz="2300" b="0" dirty="0"/>
              <a:t>more up front or pay higher monthly installments? </a:t>
            </a:r>
          </a:p>
          <a:p>
            <a:pPr>
              <a:spcBef>
                <a:spcPts val="0"/>
              </a:spcBef>
            </a:pPr>
            <a:r>
              <a:rPr lang="en-US" sz="2300" b="0" dirty="0"/>
              <a:t>Am I ready to go on to the next step?</a:t>
            </a:r>
          </a:p>
          <a:p>
            <a:pPr>
              <a:spcBef>
                <a:spcPts val="0"/>
              </a:spcBef>
              <a:spcAft>
                <a:spcPts val="900"/>
              </a:spcAft>
            </a:pPr>
            <a:endParaRPr lang="en-US" sz="2400" dirty="0" smtClean="0"/>
          </a:p>
          <a:p>
            <a:pPr>
              <a:spcBef>
                <a:spcPts val="0"/>
              </a:spcBef>
              <a:spcAft>
                <a:spcPts val="900"/>
              </a:spcAft>
            </a:pPr>
            <a:endParaRPr lang="en-US" sz="2400" dirty="0" smtClean="0"/>
          </a:p>
          <a:p>
            <a:pPr>
              <a:spcBef>
                <a:spcPts val="0"/>
              </a:spcBef>
              <a:spcAft>
                <a:spcPts val="900"/>
              </a:spcAft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xmlns="" val="1240899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42828" y="362456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dirty="0" smtClean="0">
                <a:ea typeface="Helvetica Neue"/>
              </a:rPr>
              <a:t>Step 3: The Business Plan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3625" y="1644989"/>
            <a:ext cx="5390095" cy="4029080"/>
          </a:xfrm>
        </p:spPr>
        <p:txBody>
          <a:bodyPr anchor="ctr"/>
          <a:lstStyle/>
          <a:p>
            <a:pPr>
              <a:spcBef>
                <a:spcPts val="0"/>
              </a:spcBef>
            </a:pPr>
            <a:r>
              <a:rPr lang="en-US" sz="2800" b="0" dirty="0"/>
              <a:t>Tells a story that makes your idea come alive</a:t>
            </a:r>
          </a:p>
          <a:p>
            <a:pPr>
              <a:spcBef>
                <a:spcPts val="0"/>
              </a:spcBef>
            </a:pPr>
            <a:r>
              <a:rPr lang="en-US" sz="2800" b="0" dirty="0"/>
              <a:t>Convinces others to make a stake in you </a:t>
            </a:r>
          </a:p>
          <a:p>
            <a:pPr>
              <a:spcBef>
                <a:spcPts val="0"/>
              </a:spcBef>
            </a:pPr>
            <a:r>
              <a:rPr lang="en-US" sz="2800" b="0" dirty="0"/>
              <a:t>Projects three years into future</a:t>
            </a:r>
          </a:p>
          <a:p>
            <a:pPr>
              <a:spcBef>
                <a:spcPts val="0"/>
              </a:spcBef>
            </a:pPr>
            <a:r>
              <a:rPr lang="en-US" sz="2800" b="0" dirty="0"/>
              <a:t>Clearly outlines business development plans in financial terms</a:t>
            </a:r>
          </a:p>
        </p:txBody>
      </p:sp>
      <p:pic>
        <p:nvPicPr>
          <p:cNvPr id="8" name="Picture 2" descr="C:\Users\Bruce Soule\AppData\Local\Microsoft\Windows\Temporary Internet Files\Content.IE5\3DHFEN1G\MP90043129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91213" y="1544992"/>
            <a:ext cx="2844800" cy="2846387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Rectangle 5"/>
          <p:cNvSpPr/>
          <p:nvPr/>
        </p:nvSpPr>
        <p:spPr>
          <a:xfrm>
            <a:off x="315934" y="1093079"/>
            <a:ext cx="844697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CC9900"/>
                </a:solidFill>
              </a:rPr>
              <a:t>See pages 13–14 in your </a:t>
            </a:r>
            <a:r>
              <a:rPr lang="en-US" sz="2000" b="1" dirty="0">
                <a:solidFill>
                  <a:srgbClr val="CC9900"/>
                </a:solidFill>
              </a:rPr>
              <a:t>workbook.</a:t>
            </a:r>
          </a:p>
        </p:txBody>
      </p:sp>
    </p:spTree>
    <p:extLst>
      <p:ext uri="{BB962C8B-B14F-4D97-AF65-F5344CB8AC3E}">
        <p14:creationId xmlns:p14="http://schemas.microsoft.com/office/powerpoint/2010/main" xmlns="" val="805671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3: Sophia’s Business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939" y="1178858"/>
            <a:ext cx="6669740" cy="5074023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sz="2600" b="0" dirty="0"/>
              <a:t>Sophia and her family worked hard to raise her credit </a:t>
            </a:r>
            <a:r>
              <a:rPr lang="en-US" sz="2600" b="0" dirty="0" smtClean="0"/>
              <a:t>score.</a:t>
            </a:r>
            <a:endParaRPr lang="en-US" sz="2600" b="0" dirty="0"/>
          </a:p>
          <a:p>
            <a:pPr>
              <a:spcBef>
                <a:spcPts val="0"/>
              </a:spcBef>
            </a:pPr>
            <a:r>
              <a:rPr lang="en-US" sz="2600" b="0" dirty="0"/>
              <a:t>Sophia met with a banker </a:t>
            </a:r>
            <a:r>
              <a:rPr lang="en-US" sz="2600" b="0" dirty="0" smtClean="0"/>
              <a:t>several times to get feedback and advice. </a:t>
            </a:r>
          </a:p>
          <a:p>
            <a:pPr>
              <a:spcBef>
                <a:spcPts val="0"/>
              </a:spcBef>
            </a:pPr>
            <a:r>
              <a:rPr lang="en-US" sz="2600" b="0" dirty="0" smtClean="0"/>
              <a:t>She took </a:t>
            </a:r>
            <a:r>
              <a:rPr lang="en-US" sz="2600" b="0" dirty="0"/>
              <a:t>a class on business plan </a:t>
            </a:r>
            <a:r>
              <a:rPr lang="en-US" sz="2600" b="0" dirty="0" smtClean="0"/>
              <a:t>writing.</a:t>
            </a:r>
            <a:endParaRPr lang="en-US" sz="2600" b="0" dirty="0"/>
          </a:p>
          <a:p>
            <a:pPr>
              <a:spcBef>
                <a:spcPts val="0"/>
              </a:spcBef>
            </a:pPr>
            <a:r>
              <a:rPr lang="en-US" sz="2600" b="0" dirty="0"/>
              <a:t>Sophia shared her plan with family and friends. </a:t>
            </a:r>
          </a:p>
          <a:p>
            <a:pPr>
              <a:spcBef>
                <a:spcPts val="0"/>
              </a:spcBef>
            </a:pPr>
            <a:r>
              <a:rPr lang="en-US" sz="2600" b="0" dirty="0"/>
              <a:t>This process took time </a:t>
            </a:r>
            <a:r>
              <a:rPr lang="en-US" sz="2600" b="0" dirty="0" smtClean="0"/>
              <a:t>… and </a:t>
            </a:r>
            <a:r>
              <a:rPr lang="en-US" sz="2600" b="0" dirty="0"/>
              <a:t>it paid </a:t>
            </a:r>
            <a:r>
              <a:rPr lang="en-US" sz="2600" b="0" dirty="0" smtClean="0"/>
              <a:t>off! Family </a:t>
            </a:r>
            <a:r>
              <a:rPr lang="en-US" sz="2600" b="0" dirty="0"/>
              <a:t>and friends funded </a:t>
            </a:r>
            <a:r>
              <a:rPr lang="en-US" sz="2600" b="0" dirty="0" smtClean="0"/>
              <a:t>her start-up costs!</a:t>
            </a:r>
            <a:endParaRPr lang="en-US" sz="2600" b="0" dirty="0"/>
          </a:p>
        </p:txBody>
      </p:sp>
      <p:pic>
        <p:nvPicPr>
          <p:cNvPr id="4" name="Picture 3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8707" t="27866" r="40000" b="50044"/>
          <a:stretch/>
        </p:blipFill>
        <p:spPr bwMode="auto">
          <a:xfrm>
            <a:off x="7058679" y="1181100"/>
            <a:ext cx="1828800" cy="27432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945362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Title 1"/>
          <p:cNvSpPr>
            <a:spLocks noGrp="1"/>
          </p:cNvSpPr>
          <p:nvPr>
            <p:ph type="title"/>
          </p:nvPr>
        </p:nvSpPr>
        <p:spPr>
          <a:xfrm>
            <a:off x="397825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n-US" dirty="0" smtClean="0">
                <a:ea typeface="Helvetica Neue"/>
              </a:rPr>
              <a:t>Sources of Financial Support</a:t>
            </a:r>
          </a:p>
        </p:txBody>
      </p:sp>
      <p:sp>
        <p:nvSpPr>
          <p:cNvPr id="73730" name="Content Placeholder 2"/>
          <p:cNvSpPr>
            <a:spLocks noGrp="1"/>
          </p:cNvSpPr>
          <p:nvPr>
            <p:ph idx="1"/>
          </p:nvPr>
        </p:nvSpPr>
        <p:spPr>
          <a:xfrm>
            <a:off x="388938" y="1443317"/>
            <a:ext cx="5737987" cy="4675936"/>
          </a:xfrm>
        </p:spPr>
        <p:txBody>
          <a:bodyPr anchor="t"/>
          <a:lstStyle/>
          <a:p>
            <a:pPr>
              <a:spcBef>
                <a:spcPts val="0"/>
              </a:spcBef>
            </a:pPr>
            <a:r>
              <a:rPr lang="en-US" sz="2600" b="0" dirty="0"/>
              <a:t>Angel </a:t>
            </a:r>
            <a:r>
              <a:rPr lang="en-US" sz="2600" b="0" dirty="0" smtClean="0"/>
              <a:t>investors</a:t>
            </a:r>
            <a:endParaRPr lang="en-US" sz="2600" b="0" dirty="0"/>
          </a:p>
          <a:p>
            <a:pPr>
              <a:spcBef>
                <a:spcPts val="0"/>
              </a:spcBef>
            </a:pPr>
            <a:r>
              <a:rPr lang="en-US" sz="2600" b="0" dirty="0"/>
              <a:t>Bootstrapping</a:t>
            </a:r>
          </a:p>
          <a:p>
            <a:pPr>
              <a:spcBef>
                <a:spcPts val="0"/>
              </a:spcBef>
            </a:pPr>
            <a:r>
              <a:rPr lang="en-US" sz="2600" b="0" dirty="0"/>
              <a:t>Crowdsourcing</a:t>
            </a:r>
          </a:p>
          <a:p>
            <a:pPr>
              <a:spcBef>
                <a:spcPts val="0"/>
              </a:spcBef>
            </a:pPr>
            <a:r>
              <a:rPr lang="en-US" sz="2600" b="0" dirty="0"/>
              <a:t>Friends and </a:t>
            </a:r>
            <a:r>
              <a:rPr lang="en-US" sz="2600" b="0" dirty="0" smtClean="0"/>
              <a:t>family </a:t>
            </a:r>
            <a:r>
              <a:rPr lang="en-US" sz="2600" b="0" dirty="0"/>
              <a:t>m</a:t>
            </a:r>
            <a:r>
              <a:rPr lang="en-US" sz="2600" b="0" dirty="0" smtClean="0"/>
              <a:t>embers</a:t>
            </a:r>
            <a:endParaRPr lang="en-US" sz="2600" b="0" dirty="0"/>
          </a:p>
          <a:p>
            <a:pPr>
              <a:spcBef>
                <a:spcPts val="0"/>
              </a:spcBef>
            </a:pPr>
            <a:r>
              <a:rPr lang="en-US" sz="2600" b="0" dirty="0"/>
              <a:t>Incubators</a:t>
            </a:r>
          </a:p>
          <a:p>
            <a:pPr>
              <a:spcBef>
                <a:spcPts val="0"/>
              </a:spcBef>
            </a:pPr>
            <a:r>
              <a:rPr lang="en-US" sz="2600" b="0" dirty="0"/>
              <a:t>Local and </a:t>
            </a:r>
            <a:r>
              <a:rPr lang="en-US" sz="2600" b="0" dirty="0" smtClean="0"/>
              <a:t>state economic development </a:t>
            </a:r>
            <a:r>
              <a:rPr lang="en-US" sz="2600" b="0" dirty="0"/>
              <a:t>o</a:t>
            </a:r>
            <a:r>
              <a:rPr lang="en-US" sz="2600" b="0" dirty="0" smtClean="0"/>
              <a:t>rganizations</a:t>
            </a:r>
            <a:endParaRPr lang="en-US" sz="2600" b="0" dirty="0"/>
          </a:p>
          <a:p>
            <a:pPr>
              <a:spcBef>
                <a:spcPts val="0"/>
              </a:spcBef>
            </a:pPr>
            <a:r>
              <a:rPr lang="en-US" sz="2600" b="0" dirty="0" smtClean="0"/>
              <a:t>Peer-to-peer lending</a:t>
            </a:r>
            <a:endParaRPr lang="en-US" sz="2600" b="0" dirty="0"/>
          </a:p>
          <a:p>
            <a:pPr>
              <a:spcBef>
                <a:spcPts val="0"/>
              </a:spcBef>
            </a:pPr>
            <a:r>
              <a:rPr lang="en-US" sz="2600" b="0" dirty="0"/>
              <a:t>Small </a:t>
            </a:r>
            <a:r>
              <a:rPr lang="en-US" sz="2600" b="0" dirty="0" smtClean="0"/>
              <a:t>business </a:t>
            </a:r>
            <a:r>
              <a:rPr lang="en-US" sz="2600" b="0" dirty="0"/>
              <a:t>l</a:t>
            </a:r>
            <a:r>
              <a:rPr lang="en-US" sz="2600" b="0" dirty="0" smtClean="0"/>
              <a:t>oans</a:t>
            </a:r>
            <a:endParaRPr lang="en-US" sz="2600" b="0" dirty="0"/>
          </a:p>
          <a:p>
            <a:pPr>
              <a:spcBef>
                <a:spcPts val="0"/>
              </a:spcBef>
            </a:pPr>
            <a:r>
              <a:rPr lang="en-US" sz="2600" b="0" dirty="0"/>
              <a:t>Venture </a:t>
            </a:r>
            <a:r>
              <a:rPr lang="en-US" sz="2600" b="0" dirty="0" smtClean="0"/>
              <a:t>capital</a:t>
            </a:r>
            <a:endParaRPr lang="en-US" sz="2600" b="0" dirty="0"/>
          </a:p>
        </p:txBody>
      </p:sp>
      <p:pic>
        <p:nvPicPr>
          <p:cNvPr id="3077" name="Picture 5" descr="C:\Users\Deborah\AppData\Local\Microsoft\Windows\Temporary Internet Files\Content.IE5\53TKV0ZK\MP900387280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26925" y="1508851"/>
            <a:ext cx="2609088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97825" y="980805"/>
            <a:ext cx="5891850" cy="4001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 b="1">
                <a:solidFill>
                  <a:srgbClr val="CC9900"/>
                </a:solidFill>
              </a:defRPr>
            </a:lvl1pPr>
          </a:lstStyle>
          <a:p>
            <a:r>
              <a:rPr lang="en-US" dirty="0"/>
              <a:t>See page 15 </a:t>
            </a:r>
            <a:r>
              <a:rPr lang="en-US" dirty="0" smtClean="0"/>
              <a:t>in your workbook.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87936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074462" y="2057398"/>
            <a:ext cx="4663440" cy="210312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does it mean to be strategic?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375491" y="2061879"/>
            <a:ext cx="3685523" cy="3566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  <a:defRPr sz="3000" b="1" kern="1200">
                <a:solidFill>
                  <a:srgbClr val="132F5A"/>
                </a:solidFill>
                <a:latin typeface="Helvetica Neue"/>
                <a:ea typeface="Geneva" pitchFamily="-110" charset="-128"/>
                <a:cs typeface="Helvetica Neue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  <a:defRPr sz="2800" b="0" i="0" kern="1200">
                <a:solidFill>
                  <a:srgbClr val="002060"/>
                </a:solidFill>
                <a:latin typeface="Helvetica Neue"/>
                <a:ea typeface="Geneva" pitchFamily="-110" charset="-128"/>
                <a:cs typeface="Helvetica Neue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ts val="600"/>
              </a:spcAft>
              <a:buFont typeface="Arial" charset="0"/>
              <a:buChar char="•"/>
              <a:defRPr sz="2800" b="1" i="0" kern="1200">
                <a:solidFill>
                  <a:srgbClr val="002060"/>
                </a:solidFill>
                <a:latin typeface="Helvetica Neue"/>
                <a:ea typeface="ＭＳ Ｐゴシック"/>
                <a:cs typeface="Helvetica Neue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b="1" i="0" kern="1200">
                <a:solidFill>
                  <a:srgbClr val="002060"/>
                </a:solidFill>
                <a:latin typeface="Helvetica Neue"/>
                <a:ea typeface="ＭＳ Ｐゴシック"/>
                <a:cs typeface="Helvetica Neue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800" kern="1200">
                <a:solidFill>
                  <a:srgbClr val="002060"/>
                </a:solidFill>
                <a:latin typeface="Helvetica Neue"/>
                <a:ea typeface="ＭＳ Ｐゴシック"/>
                <a:cs typeface="Helvetica Neue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2400" b="0" dirty="0"/>
              <a:t>Plan for the future</a:t>
            </a:r>
          </a:p>
          <a:p>
            <a:pPr>
              <a:spcBef>
                <a:spcPts val="0"/>
              </a:spcBef>
            </a:pPr>
            <a:r>
              <a:rPr lang="en-US" sz="2400" b="0" dirty="0"/>
              <a:t>Plan for change</a:t>
            </a:r>
          </a:p>
          <a:p>
            <a:pPr>
              <a:spcBef>
                <a:spcPts val="0"/>
              </a:spcBef>
            </a:pPr>
            <a:r>
              <a:rPr lang="en-US" sz="2400" b="0" dirty="0"/>
              <a:t>Learn from the past (including mistakes)</a:t>
            </a:r>
          </a:p>
          <a:p>
            <a:pPr>
              <a:spcBef>
                <a:spcPts val="0"/>
              </a:spcBef>
            </a:pPr>
            <a:r>
              <a:rPr lang="en-US" sz="2400" b="0" dirty="0"/>
              <a:t>Minimize risk</a:t>
            </a:r>
          </a:p>
          <a:p>
            <a:pPr>
              <a:spcBef>
                <a:spcPts val="0"/>
              </a:spcBef>
            </a:pPr>
            <a:r>
              <a:rPr lang="en-US" sz="2400" b="0" dirty="0" smtClean="0"/>
              <a:t>An </a:t>
            </a:r>
            <a:r>
              <a:rPr lang="en-US" sz="2400" b="0" dirty="0" smtClean="0">
                <a:solidFill>
                  <a:srgbClr val="CC9900"/>
                </a:solidFill>
              </a:rPr>
              <a:t>action plan </a:t>
            </a:r>
            <a:r>
              <a:rPr lang="en-US" sz="2400" b="0" dirty="0" smtClean="0"/>
              <a:t>helps you stay strategic</a:t>
            </a:r>
            <a:endParaRPr lang="en-US" sz="2000" dirty="0" smtClean="0">
              <a:ea typeface="Geneva"/>
              <a:cs typeface="Arial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8937" y="1029870"/>
            <a:ext cx="7544827" cy="70788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 b="1">
                <a:solidFill>
                  <a:srgbClr val="CC9900"/>
                </a:solidFill>
              </a:defRPr>
            </a:lvl1pPr>
          </a:lstStyle>
          <a:p>
            <a:pPr algn="ctr"/>
            <a:r>
              <a:rPr lang="en-US" dirty="0"/>
              <a:t>If you want to meet up with </a:t>
            </a:r>
            <a:r>
              <a:rPr lang="en-US" dirty="0" smtClean="0"/>
              <a:t>this sailboat, which </a:t>
            </a:r>
            <a:r>
              <a:rPr lang="en-US" dirty="0"/>
              <a:t>direction would you steer?</a:t>
            </a:r>
          </a:p>
        </p:txBody>
      </p:sp>
      <p:sp>
        <p:nvSpPr>
          <p:cNvPr id="8" name="Rectangle 7"/>
          <p:cNvSpPr/>
          <p:nvPr/>
        </p:nvSpPr>
        <p:spPr>
          <a:xfrm>
            <a:off x="4074462" y="3711386"/>
            <a:ext cx="4663440" cy="201168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 rot="10800000">
            <a:off x="4078432" y="4187487"/>
            <a:ext cx="1651809" cy="182880"/>
          </a:xfrm>
          <a:prstGeom prst="rect">
            <a:avLst/>
          </a:prstGeom>
          <a:gradFill flip="none" rotWithShape="1">
            <a:gsLst>
              <a:gs pos="39000">
                <a:srgbClr val="1A3159">
                  <a:alpha val="88000"/>
                </a:srgbClr>
              </a:gs>
              <a:gs pos="100000">
                <a:schemeClr val="accent5">
                  <a:lumMod val="7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58444" y="2298935"/>
            <a:ext cx="1895475" cy="2181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10951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15933" y="443138"/>
            <a:ext cx="8446973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sz="3200" dirty="0">
                <a:solidFill>
                  <a:srgbClr val="CC9900"/>
                </a:solidFill>
                <a:latin typeface="Arial" charset="0"/>
                <a:ea typeface="ＭＳ Ｐゴシック"/>
                <a:cs typeface="ＭＳ Ｐゴシック"/>
              </a:rPr>
              <a:t>Step</a:t>
            </a:r>
            <a:r>
              <a:rPr lang="en-US" sz="3200" dirty="0" smtClean="0">
                <a:ea typeface="Helvetica Neue"/>
              </a:rPr>
              <a:t> 4: Sophia’s Action Plan</a:t>
            </a:r>
          </a:p>
        </p:txBody>
      </p:sp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873530874"/>
              </p:ext>
            </p:extLst>
          </p:nvPr>
        </p:nvGraphicFramePr>
        <p:xfrm>
          <a:off x="414973" y="1601952"/>
          <a:ext cx="8412480" cy="448056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645920"/>
                <a:gridCol w="1737360"/>
                <a:gridCol w="1645920"/>
                <a:gridCol w="1645920"/>
                <a:gridCol w="173736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CC9900"/>
                          </a:solidFill>
                        </a:rPr>
                        <a:t>SMART</a:t>
                      </a:r>
                      <a:r>
                        <a:rPr lang="en-US" sz="1800" dirty="0" smtClean="0"/>
                        <a:t> Goals</a:t>
                      </a:r>
                      <a:endParaRPr lang="en-US" sz="1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Tasks</a:t>
                      </a:r>
                      <a:endParaRPr lang="en-US" sz="1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Success Criteria</a:t>
                      </a:r>
                      <a:endParaRPr lang="en-US" sz="1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Time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dirty="0" smtClean="0"/>
                        <a:t>Frame</a:t>
                      </a:r>
                      <a:endParaRPr lang="en-US" sz="1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Resources</a:t>
                      </a:r>
                      <a:endParaRPr lang="en-US" sz="1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</a:tr>
              <a:tr h="19202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Achieve an average monthly customer count of 500 within three months </a:t>
                      </a:r>
                      <a:endParaRPr lang="en-US" sz="15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174625" marR="0" lvl="0" indent="-17462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5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Advertise in </a:t>
                      </a:r>
                      <a:r>
                        <a:rPr lang="en-US" sz="1500" i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Business </a:t>
                      </a:r>
                      <a:r>
                        <a:rPr lang="en-US" sz="1500" i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Journal</a:t>
                      </a:r>
                    </a:p>
                    <a:p>
                      <a:pPr marL="174625" marR="0" lvl="0" indent="-17462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5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Increase social media outreach</a:t>
                      </a:r>
                    </a:p>
                    <a:p>
                      <a:pPr marL="174625" marR="0" lvl="0" indent="-17462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5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Identify effective </a:t>
                      </a:r>
                      <a:r>
                        <a:rPr lang="en-US" sz="15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marketing opportunities</a:t>
                      </a:r>
                      <a:endParaRPr lang="en-US" sz="15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174625" marR="0" lvl="0" indent="-17462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5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400 </a:t>
                      </a:r>
                      <a:r>
                        <a:rPr lang="en-US" sz="15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customers in </a:t>
                      </a:r>
                      <a:r>
                        <a:rPr lang="en-US" sz="15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month 1</a:t>
                      </a:r>
                    </a:p>
                    <a:p>
                      <a:pPr marL="174625" marR="0" lvl="0" indent="-17462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5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450 in month 2</a:t>
                      </a:r>
                    </a:p>
                    <a:p>
                      <a:pPr marL="174625" marR="0" lvl="0" indent="-17462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5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500 in month </a:t>
                      </a:r>
                      <a:r>
                        <a:rPr lang="en-US" sz="15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US" sz="15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September</a:t>
                      </a:r>
                      <a:endParaRPr lang="en-US" sz="15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174625" marR="0" lvl="0" indent="-17462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5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$300 for </a:t>
                      </a:r>
                      <a:r>
                        <a:rPr lang="en-US" sz="15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 </a:t>
                      </a:r>
                    </a:p>
                    <a:p>
                      <a:pPr marL="174625" marR="0" lvl="0" indent="-17462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5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Flyers in </a:t>
                      </a:r>
                      <a:r>
                        <a:rPr lang="en-US" sz="15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college common areas </a:t>
                      </a:r>
                      <a:r>
                        <a:rPr lang="en-US" sz="15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and coffee shops </a:t>
                      </a:r>
                      <a:endParaRPr lang="en-US" sz="15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174625" marR="0" lvl="0" indent="-17462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5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Website </a:t>
                      </a:r>
                      <a:r>
                        <a:rPr lang="en-US" sz="15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upgrade</a:t>
                      </a:r>
                      <a:endParaRPr lang="en-US" sz="15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920240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Reduce rental costs by 10% by the end of this year</a:t>
                      </a:r>
                      <a:endParaRPr lang="en-US" sz="15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174625" marR="0" lvl="0" indent="-17462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5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Negotiate terms with  landlord</a:t>
                      </a:r>
                    </a:p>
                    <a:p>
                      <a:pPr marL="174625" marR="0" lvl="0" indent="-17462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5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Work with </a:t>
                      </a:r>
                      <a:r>
                        <a:rPr lang="en-US" sz="15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lawyer </a:t>
                      </a:r>
                      <a:r>
                        <a:rPr lang="en-US" sz="15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 draw up a contract</a:t>
                      </a:r>
                      <a:endParaRPr lang="en-US" sz="15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2-year lease = 10% rent reduction</a:t>
                      </a:r>
                      <a:endParaRPr lang="en-US" sz="15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December 31</a:t>
                      </a:r>
                      <a:endParaRPr lang="en-US" sz="15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Legal fees? </a:t>
                      </a:r>
                      <a:r>
                        <a:rPr lang="en-US" sz="1500" u="sng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Find </a:t>
                      </a:r>
                      <a:r>
                        <a:rPr lang="en-US" sz="1500" u="sng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out how much</a:t>
                      </a:r>
                      <a:endParaRPr lang="en-US" sz="15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20843" y="1116759"/>
            <a:ext cx="8374829" cy="4001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 b="1">
                <a:solidFill>
                  <a:srgbClr val="CC9900"/>
                </a:solidFill>
              </a:defRPr>
            </a:lvl1pPr>
          </a:lstStyle>
          <a:p>
            <a:r>
              <a:rPr lang="en-US" dirty="0"/>
              <a:t>See page 16 in your workbook. </a:t>
            </a:r>
            <a:r>
              <a:rPr lang="en-US" dirty="0" smtClean="0"/>
              <a:t>These goals are SMART.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142943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SMART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4552" y="1164025"/>
            <a:ext cx="8218506" cy="4267200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sz="2800" dirty="0">
                <a:solidFill>
                  <a:srgbClr val="CC9900"/>
                </a:solidFill>
              </a:rPr>
              <a:t>S</a:t>
            </a:r>
            <a:r>
              <a:rPr lang="en-US" sz="2800" dirty="0">
                <a:solidFill>
                  <a:srgbClr val="1A3159"/>
                </a:solidFill>
              </a:rPr>
              <a:t>pecific</a:t>
            </a:r>
            <a:r>
              <a:rPr lang="en-US" sz="2800" b="0" dirty="0"/>
              <a:t>: </a:t>
            </a:r>
            <a:r>
              <a:rPr lang="en-US" sz="2800" b="0" dirty="0">
                <a:solidFill>
                  <a:srgbClr val="1A3159"/>
                </a:solidFill>
              </a:rPr>
              <a:t>State t</a:t>
            </a:r>
            <a:r>
              <a:rPr lang="en-US" sz="2800" b="0" dirty="0"/>
              <a:t>he goal precisely.</a:t>
            </a:r>
          </a:p>
          <a:p>
            <a:pPr lvl="0">
              <a:spcBef>
                <a:spcPts val="0"/>
              </a:spcBef>
            </a:pPr>
            <a:r>
              <a:rPr lang="en-US" sz="2800" dirty="0">
                <a:solidFill>
                  <a:srgbClr val="CC9900"/>
                </a:solidFill>
              </a:rPr>
              <a:t>M</a:t>
            </a:r>
            <a:r>
              <a:rPr lang="en-US" sz="2800" dirty="0">
                <a:solidFill>
                  <a:srgbClr val="1A3159"/>
                </a:solidFill>
              </a:rPr>
              <a:t>easurable</a:t>
            </a:r>
            <a:r>
              <a:rPr lang="en-US" sz="2800" b="0" dirty="0"/>
              <a:t>: Good </a:t>
            </a:r>
            <a:r>
              <a:rPr lang="en-US" sz="2800" b="0" dirty="0" smtClean="0"/>
              <a:t>measurements let you know </a:t>
            </a:r>
            <a:r>
              <a:rPr lang="en-US" sz="2800" b="0" dirty="0"/>
              <a:t>when a goal is completed.</a:t>
            </a:r>
          </a:p>
          <a:p>
            <a:pPr lvl="0">
              <a:spcBef>
                <a:spcPts val="0"/>
              </a:spcBef>
            </a:pPr>
            <a:r>
              <a:rPr lang="en-US" sz="2800" dirty="0">
                <a:solidFill>
                  <a:srgbClr val="CC9900"/>
                </a:solidFill>
              </a:rPr>
              <a:t>A</a:t>
            </a:r>
            <a:r>
              <a:rPr lang="en-US" sz="2800" dirty="0">
                <a:solidFill>
                  <a:srgbClr val="1A3159"/>
                </a:solidFill>
              </a:rPr>
              <a:t>ttainable</a:t>
            </a:r>
            <a:r>
              <a:rPr lang="en-US" sz="2800" b="0" dirty="0"/>
              <a:t>: Resources needed to complete the goal are within your reach.</a:t>
            </a:r>
          </a:p>
          <a:p>
            <a:pPr lvl="0">
              <a:spcBef>
                <a:spcPts val="0"/>
              </a:spcBef>
            </a:pPr>
            <a:r>
              <a:rPr lang="en-US" sz="2800" dirty="0">
                <a:solidFill>
                  <a:srgbClr val="CC9900"/>
                </a:solidFill>
              </a:rPr>
              <a:t>R</a:t>
            </a:r>
            <a:r>
              <a:rPr lang="en-US" sz="2800" dirty="0">
                <a:solidFill>
                  <a:srgbClr val="1A3159"/>
                </a:solidFill>
              </a:rPr>
              <a:t>elevant</a:t>
            </a:r>
            <a:r>
              <a:rPr lang="en-US" sz="2800" b="0" dirty="0"/>
              <a:t>: The goal is applicable</a:t>
            </a:r>
            <a:br>
              <a:rPr lang="en-US" sz="2800" b="0" dirty="0"/>
            </a:br>
            <a:r>
              <a:rPr lang="en-US" sz="2800" b="0" dirty="0"/>
              <a:t>to your business.</a:t>
            </a:r>
          </a:p>
          <a:p>
            <a:pPr lvl="0">
              <a:spcBef>
                <a:spcPts val="0"/>
              </a:spcBef>
            </a:pPr>
            <a:r>
              <a:rPr lang="en-US" sz="2800" dirty="0">
                <a:solidFill>
                  <a:srgbClr val="CC9900"/>
                </a:solidFill>
              </a:rPr>
              <a:t>T</a:t>
            </a:r>
            <a:r>
              <a:rPr lang="en-US" sz="2800" dirty="0">
                <a:solidFill>
                  <a:srgbClr val="1A3159"/>
                </a:solidFill>
              </a:rPr>
              <a:t>ime-based</a:t>
            </a:r>
            <a:r>
              <a:rPr lang="en-US" sz="2800" b="0" dirty="0"/>
              <a:t>: The goal has a </a:t>
            </a:r>
            <a:br>
              <a:rPr lang="en-US" sz="2800" b="0" dirty="0"/>
            </a:br>
            <a:r>
              <a:rPr lang="en-US" sz="2800" b="0" dirty="0"/>
              <a:t>completion date or </a:t>
            </a:r>
            <a:r>
              <a:rPr lang="en-US" sz="2800" b="0" dirty="0" smtClean="0"/>
              <a:t>time frame</a:t>
            </a:r>
            <a:r>
              <a:rPr lang="en-US" sz="2800" b="0" dirty="0"/>
              <a:t>.</a:t>
            </a:r>
          </a:p>
        </p:txBody>
      </p:sp>
      <p:pic>
        <p:nvPicPr>
          <p:cNvPr id="2052" name="Picture 4" descr="C:\Users\Deborah\AppData\Local\Microsoft\Windows\Temporary Internet Files\Content.IE5\SWE8DON3\MP900387254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51902" y="3402150"/>
            <a:ext cx="2560320" cy="1826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7153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Pre-Test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316" y="1368561"/>
            <a:ext cx="6777487" cy="4267200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sz="2800" b="0" dirty="0" smtClean="0"/>
              <a:t>Locate the Pre- and Post-Test </a:t>
            </a:r>
            <a:r>
              <a:rPr lang="en-US" sz="2800" b="0" dirty="0"/>
              <a:t>F</a:t>
            </a:r>
            <a:r>
              <a:rPr lang="en-US" sz="2800" b="0" dirty="0" smtClean="0"/>
              <a:t>orm at the back of your workbook.</a:t>
            </a:r>
          </a:p>
          <a:p>
            <a:pPr>
              <a:spcBef>
                <a:spcPts val="0"/>
              </a:spcBef>
            </a:pPr>
            <a:r>
              <a:rPr lang="en-US" sz="2800" b="0" dirty="0" smtClean="0"/>
              <a:t>Complete the BEFORE Training column to assess your knowledge on this topic </a:t>
            </a:r>
            <a:r>
              <a:rPr lang="en-US" sz="2800" b="0" i="1" dirty="0" smtClean="0"/>
              <a:t>before</a:t>
            </a:r>
            <a:r>
              <a:rPr lang="en-US" sz="2800" b="0" dirty="0" smtClean="0"/>
              <a:t> participating in this class.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470" t="11119" r="13158" b="9478"/>
          <a:stretch/>
        </p:blipFill>
        <p:spPr>
          <a:xfrm>
            <a:off x="6944058" y="2554025"/>
            <a:ext cx="2019869" cy="181515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11964325" flipH="1" flipV="1">
            <a:off x="6399637" y="1196296"/>
            <a:ext cx="2560320" cy="461665"/>
          </a:xfrm>
          <a:prstGeom prst="rect">
            <a:avLst/>
          </a:prstGeom>
          <a:solidFill>
            <a:srgbClr val="C1961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In your workbook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94328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Title 1"/>
          <p:cNvSpPr>
            <a:spLocks noGrp="1"/>
          </p:cNvSpPr>
          <p:nvPr>
            <p:ph type="title"/>
          </p:nvPr>
        </p:nvSpPr>
        <p:spPr>
          <a:xfrm>
            <a:off x="397825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n-US" dirty="0" smtClean="0">
                <a:ea typeface="Helvetica Neue"/>
              </a:rPr>
              <a:t>Summary: Key Points</a:t>
            </a:r>
          </a:p>
        </p:txBody>
      </p:sp>
      <p:pic>
        <p:nvPicPr>
          <p:cNvPr id="4" name="Picture 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22445" y="2084509"/>
            <a:ext cx="3474720" cy="3749040"/>
          </a:xfrm>
          <a:prstGeom prst="rect">
            <a:avLst/>
          </a:prstGeom>
          <a:noFill/>
        </p:spPr>
      </p:pic>
      <p:sp>
        <p:nvSpPr>
          <p:cNvPr id="73730" name="Content Placeholder 2"/>
          <p:cNvSpPr>
            <a:spLocks noGrp="1"/>
          </p:cNvSpPr>
          <p:nvPr>
            <p:ph idx="1"/>
          </p:nvPr>
        </p:nvSpPr>
        <p:spPr>
          <a:xfrm>
            <a:off x="388938" y="1160929"/>
            <a:ext cx="5957271" cy="5114925"/>
          </a:xfrm>
        </p:spPr>
        <p:txBody>
          <a:bodyPr anchor="t"/>
          <a:lstStyle/>
          <a:p>
            <a:pPr>
              <a:spcBef>
                <a:spcPts val="0"/>
              </a:spcBef>
            </a:pPr>
            <a:r>
              <a:rPr lang="en-US" sz="2600" b="0" dirty="0"/>
              <a:t>There is more than one way to plan. </a:t>
            </a:r>
          </a:p>
          <a:p>
            <a:pPr>
              <a:spcBef>
                <a:spcPts val="0"/>
              </a:spcBef>
            </a:pPr>
            <a:r>
              <a:rPr lang="en-US" sz="2600" b="0" dirty="0"/>
              <a:t>The planning process helps refine your ideas and prevent errors.</a:t>
            </a:r>
          </a:p>
          <a:p>
            <a:pPr>
              <a:spcBef>
                <a:spcPts val="0"/>
              </a:spcBef>
            </a:pPr>
            <a:r>
              <a:rPr lang="en-US" sz="2600" b="0" dirty="0"/>
              <a:t>Types of plans need to change as your business needs change. </a:t>
            </a:r>
          </a:p>
          <a:p>
            <a:pPr>
              <a:spcBef>
                <a:spcPts val="0"/>
              </a:spcBef>
            </a:pPr>
            <a:r>
              <a:rPr lang="en-US" sz="2600" b="0" dirty="0"/>
              <a:t>Make time to write a business plan.</a:t>
            </a:r>
          </a:p>
          <a:p>
            <a:pPr>
              <a:spcBef>
                <a:spcPts val="0"/>
              </a:spcBef>
            </a:pPr>
            <a:r>
              <a:rPr lang="en-US" sz="2600" b="0" dirty="0"/>
              <a:t>Engage stakeholders in the process.</a:t>
            </a:r>
          </a:p>
          <a:p>
            <a:pPr>
              <a:spcBef>
                <a:spcPts val="0"/>
              </a:spcBef>
            </a:pPr>
            <a:r>
              <a:rPr lang="en-US" sz="2600" b="0" dirty="0" smtClean="0"/>
              <a:t>Even when you get the investments you need, you need </a:t>
            </a:r>
            <a:r>
              <a:rPr lang="en-US" sz="2600" b="0" dirty="0"/>
              <a:t>to plan strategically to ensure a healthy business.</a:t>
            </a:r>
          </a:p>
        </p:txBody>
      </p:sp>
      <p:sp>
        <p:nvSpPr>
          <p:cNvPr id="5" name="Cloud Callout 4"/>
          <p:cNvSpPr/>
          <p:nvPr/>
        </p:nvSpPr>
        <p:spPr>
          <a:xfrm>
            <a:off x="6129718" y="713501"/>
            <a:ext cx="3066025" cy="1531882"/>
          </a:xfrm>
          <a:prstGeom prst="cloudCallout">
            <a:avLst>
              <a:gd name="adj1" fmla="val -700"/>
              <a:gd name="adj2" fmla="val 96315"/>
            </a:avLst>
          </a:prstGeom>
          <a:solidFill>
            <a:srgbClr val="C196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I can do this!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Summary: Benefits and Risks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4649" y="1215025"/>
            <a:ext cx="4023360" cy="4267200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US" sz="2400" dirty="0" smtClean="0">
                <a:solidFill>
                  <a:srgbClr val="CC9900"/>
                </a:solidFill>
              </a:rPr>
              <a:t>Benefits of Planning</a:t>
            </a:r>
          </a:p>
          <a:p>
            <a:pPr>
              <a:spcBef>
                <a:spcPts val="0"/>
              </a:spcBef>
            </a:pPr>
            <a:r>
              <a:rPr lang="en-US" sz="2400" b="0" dirty="0"/>
              <a:t>Know where you </a:t>
            </a:r>
            <a:r>
              <a:rPr lang="en-US" sz="2400" b="0" dirty="0" smtClean="0"/>
              <a:t>are—and </a:t>
            </a:r>
            <a:r>
              <a:rPr lang="en-US" sz="2400" b="0" dirty="0"/>
              <a:t>where you are going</a:t>
            </a:r>
          </a:p>
          <a:p>
            <a:pPr>
              <a:spcBef>
                <a:spcPts val="0"/>
              </a:spcBef>
            </a:pPr>
            <a:r>
              <a:rPr lang="en-US" sz="2400" b="0" dirty="0"/>
              <a:t>Save time and money</a:t>
            </a:r>
          </a:p>
          <a:p>
            <a:pPr>
              <a:spcBef>
                <a:spcPts val="0"/>
              </a:spcBef>
            </a:pPr>
            <a:r>
              <a:rPr lang="en-US" sz="2400" b="0" dirty="0"/>
              <a:t>Ask great questions</a:t>
            </a:r>
          </a:p>
          <a:p>
            <a:pPr>
              <a:spcBef>
                <a:spcPts val="0"/>
              </a:spcBef>
            </a:pPr>
            <a:r>
              <a:rPr lang="en-US" sz="2400" b="0" dirty="0"/>
              <a:t>Develop stakeholders </a:t>
            </a:r>
            <a:r>
              <a:rPr lang="en-US" sz="2400" b="0" dirty="0" smtClean="0"/>
              <a:t>in </a:t>
            </a:r>
            <a:r>
              <a:rPr lang="en-US" sz="2400" b="0" dirty="0"/>
              <a:t>the process</a:t>
            </a:r>
          </a:p>
          <a:p>
            <a:pPr>
              <a:spcBef>
                <a:spcPts val="0"/>
              </a:spcBef>
            </a:pPr>
            <a:r>
              <a:rPr lang="en-US" sz="2400" b="0" dirty="0"/>
              <a:t>Make logical decisions</a:t>
            </a:r>
          </a:p>
          <a:p>
            <a:pPr>
              <a:spcBef>
                <a:spcPts val="0"/>
              </a:spcBef>
            </a:pPr>
            <a:r>
              <a:rPr lang="en-US" sz="2400" b="0" dirty="0"/>
              <a:t>Measure progress on tangible goals</a:t>
            </a:r>
          </a:p>
          <a:p>
            <a:pPr>
              <a:spcBef>
                <a:spcPts val="0"/>
              </a:spcBef>
            </a:pPr>
            <a:r>
              <a:rPr lang="en-US" sz="2400" b="0" dirty="0"/>
              <a:t>Focus on finances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4722655" y="1210039"/>
            <a:ext cx="4023360" cy="469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  <a:defRPr sz="3000" b="1" kern="1200">
                <a:solidFill>
                  <a:srgbClr val="132F5A"/>
                </a:solidFill>
                <a:latin typeface="Helvetica Neue"/>
                <a:ea typeface="Geneva" pitchFamily="-110" charset="-128"/>
                <a:cs typeface="Helvetica Neue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  <a:defRPr sz="2800" b="0" i="0" kern="1200">
                <a:solidFill>
                  <a:srgbClr val="002060"/>
                </a:solidFill>
                <a:latin typeface="Helvetica Neue"/>
                <a:ea typeface="Geneva" pitchFamily="-110" charset="-128"/>
                <a:cs typeface="Helvetica Neue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ts val="600"/>
              </a:spcAft>
              <a:buFont typeface="Arial" charset="0"/>
              <a:buChar char="•"/>
              <a:defRPr sz="2800" b="1" i="0" kern="1200">
                <a:solidFill>
                  <a:srgbClr val="002060"/>
                </a:solidFill>
                <a:latin typeface="Helvetica Neue"/>
                <a:ea typeface="ＭＳ Ｐゴシック"/>
                <a:cs typeface="Helvetica Neue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b="1" i="0" kern="1200">
                <a:solidFill>
                  <a:srgbClr val="002060"/>
                </a:solidFill>
                <a:latin typeface="Helvetica Neue"/>
                <a:ea typeface="ＭＳ Ｐゴシック"/>
                <a:cs typeface="Helvetica Neue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800" kern="1200">
                <a:solidFill>
                  <a:srgbClr val="002060"/>
                </a:solidFill>
                <a:latin typeface="Helvetica Neue"/>
                <a:ea typeface="ＭＳ Ｐゴシック"/>
                <a:cs typeface="Helvetica Neue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Arial" pitchFamily="34" charset="0"/>
              <a:buNone/>
            </a:pPr>
            <a:r>
              <a:rPr lang="en-US" sz="2400" dirty="0" smtClean="0">
                <a:solidFill>
                  <a:srgbClr val="CC9900"/>
                </a:solidFill>
              </a:rPr>
              <a:t>Risks of Not Planning</a:t>
            </a:r>
          </a:p>
          <a:p>
            <a:pPr>
              <a:spcBef>
                <a:spcPts val="0"/>
              </a:spcBef>
            </a:pPr>
            <a:r>
              <a:rPr lang="en-US" sz="2400" b="0" dirty="0"/>
              <a:t>Wasted time and money</a:t>
            </a:r>
          </a:p>
          <a:p>
            <a:pPr>
              <a:spcBef>
                <a:spcPts val="0"/>
              </a:spcBef>
            </a:pPr>
            <a:r>
              <a:rPr lang="en-US" sz="2400" b="0" dirty="0"/>
              <a:t>You do too much </a:t>
            </a:r>
            <a:r>
              <a:rPr lang="en-US" sz="2400" b="0" dirty="0" smtClean="0"/>
              <a:t>(and miss </a:t>
            </a:r>
            <a:r>
              <a:rPr lang="en-US" sz="2400" b="0" dirty="0"/>
              <a:t>opportunities to delegate)</a:t>
            </a:r>
          </a:p>
          <a:p>
            <a:pPr>
              <a:spcBef>
                <a:spcPts val="0"/>
              </a:spcBef>
            </a:pPr>
            <a:r>
              <a:rPr lang="en-US" sz="2400" b="0" dirty="0"/>
              <a:t>Risk “burn out”</a:t>
            </a:r>
          </a:p>
          <a:p>
            <a:pPr>
              <a:spcBef>
                <a:spcPts val="0"/>
              </a:spcBef>
            </a:pPr>
            <a:r>
              <a:rPr lang="en-US" sz="2400" b="0" dirty="0"/>
              <a:t>Confuse or alienate investors</a:t>
            </a:r>
          </a:p>
          <a:p>
            <a:pPr>
              <a:spcBef>
                <a:spcPts val="0"/>
              </a:spcBef>
            </a:pPr>
            <a:r>
              <a:rPr lang="en-US" sz="2400" b="0" dirty="0"/>
              <a:t>Fail to do the math or to quantify “success” in practical business terms</a:t>
            </a:r>
          </a:p>
          <a:p>
            <a:pPr>
              <a:spcBef>
                <a:spcPts val="0"/>
              </a:spcBef>
            </a:pPr>
            <a:endParaRPr lang="en-US" sz="2400" b="0" dirty="0"/>
          </a:p>
        </p:txBody>
      </p:sp>
    </p:spTree>
    <p:extLst>
      <p:ext uri="{BB962C8B-B14F-4D97-AF65-F5344CB8AC3E}">
        <p14:creationId xmlns:p14="http://schemas.microsoft.com/office/powerpoint/2010/main" xmlns="" val="1120589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Title 1"/>
          <p:cNvSpPr>
            <a:spLocks noGrp="1"/>
          </p:cNvSpPr>
          <p:nvPr>
            <p:ph type="title"/>
          </p:nvPr>
        </p:nvSpPr>
        <p:spPr>
          <a:xfrm>
            <a:off x="397825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n-US" dirty="0" smtClean="0">
                <a:ea typeface="Helvetica Neue"/>
              </a:rPr>
              <a:t>Summary</a:t>
            </a:r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>
          <a:xfrm>
            <a:off x="416859" y="1214717"/>
            <a:ext cx="8229600" cy="4267200"/>
          </a:xfrm>
        </p:spPr>
        <p:txBody>
          <a:bodyPr/>
          <a:lstStyle/>
          <a:p>
            <a:pPr>
              <a:spcBef>
                <a:spcPts val="0"/>
              </a:spcBef>
              <a:defRPr/>
            </a:pPr>
            <a:r>
              <a:rPr lang="en-US" sz="2800" b="0" dirty="0">
                <a:solidFill>
                  <a:srgbClr val="1A3159"/>
                </a:solidFill>
              </a:rPr>
              <a:t>What final questions </a:t>
            </a:r>
            <a:r>
              <a:rPr lang="en-US" sz="2800" b="0" dirty="0"/>
              <a:t>do you have?</a:t>
            </a:r>
          </a:p>
          <a:p>
            <a:pPr>
              <a:spcBef>
                <a:spcPts val="0"/>
              </a:spcBef>
              <a:defRPr/>
            </a:pPr>
            <a:endParaRPr lang="en-US" sz="2800" b="0" dirty="0"/>
          </a:p>
          <a:p>
            <a:pPr>
              <a:spcBef>
                <a:spcPts val="0"/>
              </a:spcBef>
              <a:defRPr/>
            </a:pPr>
            <a:r>
              <a:rPr lang="en-US" sz="2800" b="0" dirty="0"/>
              <a:t>What have you learned?</a:t>
            </a:r>
          </a:p>
          <a:p>
            <a:pPr>
              <a:spcBef>
                <a:spcPts val="0"/>
              </a:spcBef>
              <a:defRPr/>
            </a:pPr>
            <a:endParaRPr lang="en-US" sz="2800" b="0" dirty="0"/>
          </a:p>
          <a:p>
            <a:pPr>
              <a:spcBef>
                <a:spcPts val="0"/>
              </a:spcBef>
              <a:defRPr/>
            </a:pPr>
            <a:r>
              <a:rPr lang="en-US" sz="2800" b="0" dirty="0"/>
              <a:t>How would you evaluate the training?</a:t>
            </a:r>
          </a:p>
          <a:p>
            <a:pPr>
              <a:spcBef>
                <a:spcPts val="0"/>
              </a:spcBef>
              <a:defRPr/>
            </a:pPr>
            <a:endParaRPr lang="en-US" sz="2800" b="0" dirty="0"/>
          </a:p>
        </p:txBody>
      </p:sp>
      <p:pic>
        <p:nvPicPr>
          <p:cNvPr id="75779" name="Picture 7" descr="Clipboard and pencil"/>
          <p:cNvPicPr>
            <a:picLocks noChangeAspect="1" noChangeArrowheads="1"/>
          </p:cNvPicPr>
          <p:nvPr/>
        </p:nvPicPr>
        <p:blipFill>
          <a:blip r:embed="rId3" cstate="print"/>
          <a:srcRect t="22000"/>
          <a:stretch>
            <a:fillRect/>
          </a:stretch>
        </p:blipFill>
        <p:spPr bwMode="auto">
          <a:xfrm>
            <a:off x="6705600" y="4038600"/>
            <a:ext cx="2063750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Pre-Post Test and Evaluation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9114" y="1435796"/>
            <a:ext cx="6669678" cy="4267200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sz="2700" b="0" dirty="0" smtClean="0"/>
              <a:t>If you have not already done so, assess what your knowledge on this topic was </a:t>
            </a:r>
            <a:r>
              <a:rPr lang="en-US" sz="2700" b="0" i="1" dirty="0" smtClean="0"/>
              <a:t>before</a:t>
            </a:r>
            <a:r>
              <a:rPr lang="en-US" sz="2700" b="0" dirty="0" smtClean="0"/>
              <a:t> </a:t>
            </a:r>
            <a:r>
              <a:rPr lang="en-US" sz="2700" b="0" dirty="0"/>
              <a:t>you participated </a:t>
            </a:r>
            <a:r>
              <a:rPr lang="en-US" sz="2700" b="0" dirty="0" smtClean="0"/>
              <a:t>in this class.</a:t>
            </a:r>
          </a:p>
          <a:p>
            <a:pPr>
              <a:spcBef>
                <a:spcPts val="0"/>
              </a:spcBef>
            </a:pPr>
            <a:r>
              <a:rPr lang="en-US" sz="2700" b="0" dirty="0" smtClean="0"/>
              <a:t>Assess your knowledge on this topic </a:t>
            </a:r>
            <a:r>
              <a:rPr lang="en-US" sz="2700" b="0" i="1" dirty="0" smtClean="0"/>
              <a:t>after</a:t>
            </a:r>
            <a:r>
              <a:rPr lang="en-US" sz="2700" b="0" dirty="0" smtClean="0"/>
              <a:t> taking this class.</a:t>
            </a:r>
          </a:p>
          <a:p>
            <a:pPr>
              <a:spcBef>
                <a:spcPts val="0"/>
              </a:spcBef>
            </a:pPr>
            <a:r>
              <a:rPr lang="en-US" sz="2700" b="0" dirty="0" smtClean="0"/>
              <a:t>Complete the Evaluation Form. Your feedback is helpful!</a:t>
            </a:r>
          </a:p>
          <a:p>
            <a:pPr>
              <a:spcBef>
                <a:spcPts val="0"/>
              </a:spcBef>
            </a:pPr>
            <a:r>
              <a:rPr lang="en-US" sz="2700" b="0" dirty="0" smtClean="0"/>
              <a:t>Return both forms to the instructor before you leave. Thank you!</a:t>
            </a:r>
            <a:endParaRPr lang="en-US" sz="2700" b="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470" t="11119" r="13158" b="9478"/>
          <a:stretch/>
        </p:blipFill>
        <p:spPr>
          <a:xfrm>
            <a:off x="6978791" y="3336655"/>
            <a:ext cx="2019869" cy="181515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11964325" flipH="1" flipV="1">
            <a:off x="6399637" y="1405459"/>
            <a:ext cx="2560320" cy="461665"/>
          </a:xfrm>
          <a:prstGeom prst="rect">
            <a:avLst/>
          </a:prstGeom>
          <a:solidFill>
            <a:srgbClr val="C1961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In your workbook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63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n-US" dirty="0" smtClean="0">
                <a:ea typeface="Helvetica Neue"/>
              </a:rPr>
              <a:t>Agenda</a:t>
            </a:r>
          </a:p>
        </p:txBody>
      </p:sp>
      <p:sp>
        <p:nvSpPr>
          <p:cNvPr id="8194" name="Content Placeholder 2"/>
          <p:cNvSpPr>
            <a:spLocks noGrp="1"/>
          </p:cNvSpPr>
          <p:nvPr>
            <p:ph idx="1"/>
          </p:nvPr>
        </p:nvSpPr>
        <p:spPr>
          <a:xfrm>
            <a:off x="712694" y="1210959"/>
            <a:ext cx="6965578" cy="3847207"/>
          </a:xfrm>
        </p:spPr>
        <p:txBody>
          <a:bodyPr wrap="square" anchor="ctr">
            <a:spAutoFit/>
          </a:bodyPr>
          <a:lstStyle/>
          <a:p>
            <a:pPr>
              <a:spcBef>
                <a:spcPts val="0"/>
              </a:spcBef>
            </a:pPr>
            <a:r>
              <a:rPr lang="en-US" sz="2800" b="0" dirty="0"/>
              <a:t>Welcome, Pre-Test, Agenda, </a:t>
            </a:r>
            <a:r>
              <a:rPr lang="en-US" sz="2800" b="0" dirty="0" smtClean="0"/>
              <a:t>and Learning </a:t>
            </a:r>
            <a:r>
              <a:rPr lang="en-US" sz="2800" b="0" dirty="0"/>
              <a:t>Objectives</a:t>
            </a:r>
          </a:p>
          <a:p>
            <a:pPr>
              <a:spcBef>
                <a:spcPts val="0"/>
              </a:spcBef>
            </a:pPr>
            <a:r>
              <a:rPr lang="en-US" sz="2800" b="0" dirty="0"/>
              <a:t>Case Study: </a:t>
            </a:r>
            <a:r>
              <a:rPr lang="en-US" sz="2800" b="0" dirty="0" smtClean="0"/>
              <a:t>Sophia’s Planning Process</a:t>
            </a:r>
            <a:endParaRPr lang="en-US" sz="2800" b="0" dirty="0"/>
          </a:p>
          <a:p>
            <a:pPr>
              <a:spcBef>
                <a:spcPts val="0"/>
              </a:spcBef>
            </a:pPr>
            <a:r>
              <a:rPr lang="en-US" sz="2800" b="0" dirty="0"/>
              <a:t>Introductions: Where are </a:t>
            </a:r>
            <a:r>
              <a:rPr lang="en-US" sz="2800" b="0" i="1" dirty="0"/>
              <a:t>you</a:t>
            </a:r>
            <a:r>
              <a:rPr lang="en-US" sz="2800" b="0" dirty="0"/>
              <a:t> in your </a:t>
            </a:r>
            <a:r>
              <a:rPr lang="en-US" sz="2800" b="0" dirty="0" smtClean="0"/>
              <a:t>planning process?</a:t>
            </a:r>
            <a:endParaRPr lang="en-US" sz="2800" b="0" dirty="0"/>
          </a:p>
          <a:p>
            <a:pPr>
              <a:spcBef>
                <a:spcPts val="0"/>
              </a:spcBef>
            </a:pPr>
            <a:r>
              <a:rPr lang="en-US" sz="2800" b="0" dirty="0" smtClean="0"/>
              <a:t>Introduction to the 4-Step </a:t>
            </a:r>
            <a:r>
              <a:rPr lang="en-US" sz="2800" b="0" dirty="0"/>
              <a:t>Planning Model</a:t>
            </a:r>
          </a:p>
          <a:p>
            <a:pPr>
              <a:spcBef>
                <a:spcPts val="0"/>
              </a:spcBef>
            </a:pPr>
            <a:r>
              <a:rPr lang="en-US" sz="2800" b="0" dirty="0" smtClean="0"/>
              <a:t>Summary</a:t>
            </a:r>
            <a:r>
              <a:rPr lang="en-US" sz="2800" b="0" dirty="0"/>
              <a:t>, Post-Test, </a:t>
            </a:r>
            <a:r>
              <a:rPr lang="en-US" sz="2800" b="0" dirty="0" smtClean="0"/>
              <a:t>Evaluation</a:t>
            </a:r>
            <a:endParaRPr lang="en-US" sz="2800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dirty="0" smtClean="0">
                <a:ea typeface="Helvetica Neue"/>
              </a:rPr>
              <a:t>Learning Objectives</a:t>
            </a:r>
          </a:p>
        </p:txBody>
      </p:sp>
      <p:sp>
        <p:nvSpPr>
          <p:cNvPr id="8194" name="Content Placeholder 2"/>
          <p:cNvSpPr>
            <a:spLocks noGrp="1"/>
          </p:cNvSpPr>
          <p:nvPr>
            <p:ph idx="1"/>
          </p:nvPr>
        </p:nvSpPr>
        <p:spPr>
          <a:xfrm>
            <a:off x="388938" y="1196788"/>
            <a:ext cx="8445780" cy="4711700"/>
          </a:xfrm>
        </p:spPr>
        <p:txBody>
          <a:bodyPr/>
          <a:lstStyle/>
          <a:p>
            <a:pPr lvl="0">
              <a:spcBef>
                <a:spcPts val="0"/>
              </a:spcBef>
            </a:pPr>
            <a:r>
              <a:rPr lang="en-US" sz="2400" b="0" dirty="0"/>
              <a:t>Explain how an evolving planning process can help you make key decisions as business owners.</a:t>
            </a:r>
          </a:p>
          <a:p>
            <a:pPr lvl="0">
              <a:spcBef>
                <a:spcPts val="0"/>
              </a:spcBef>
            </a:pPr>
            <a:r>
              <a:rPr lang="en-US" sz="2400" b="0" dirty="0"/>
              <a:t>Describe how to convert a vague idea into a resource plan.</a:t>
            </a:r>
          </a:p>
          <a:p>
            <a:pPr lvl="0">
              <a:spcBef>
                <a:spcPts val="0"/>
              </a:spcBef>
            </a:pPr>
            <a:r>
              <a:rPr lang="en-US" sz="2400" b="0" dirty="0"/>
              <a:t>Explain the importance of a healthy personal credit score and healthy relationships with lenders. </a:t>
            </a:r>
          </a:p>
          <a:p>
            <a:pPr lvl="0">
              <a:spcBef>
                <a:spcPts val="0"/>
              </a:spcBef>
            </a:pPr>
            <a:r>
              <a:rPr lang="en-US" sz="2400" b="0" dirty="0"/>
              <a:t>Describe how a business plan helps motivate stakeholders to understand and support your business ideas. </a:t>
            </a:r>
          </a:p>
          <a:p>
            <a:pPr lvl="0">
              <a:spcBef>
                <a:spcPts val="0"/>
              </a:spcBef>
            </a:pPr>
            <a:r>
              <a:rPr lang="en-US" sz="2400" b="0" dirty="0"/>
              <a:t>Explain the benefits of creating a day-to-day action plan for running a small business.</a:t>
            </a:r>
          </a:p>
          <a:p>
            <a:pPr lvl="0"/>
            <a:endParaRPr lang="en-US" sz="2400" dirty="0">
              <a:solidFill>
                <a:schemeClr val="tx1"/>
              </a:solidFill>
            </a:endParaRPr>
          </a:p>
          <a:p>
            <a:pPr eaLnBrk="1" hangingPunct="1">
              <a:spcAft>
                <a:spcPts val="1800"/>
              </a:spcAft>
              <a:buFont typeface="Arial" charset="0"/>
              <a:buChar char="•"/>
              <a:defRPr/>
            </a:pPr>
            <a:endParaRPr lang="en-US" sz="24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4140" y="381001"/>
            <a:ext cx="8229600" cy="609600"/>
          </a:xfrm>
        </p:spPr>
        <p:txBody>
          <a:bodyPr/>
          <a:lstStyle/>
          <a:p>
            <a:r>
              <a:rPr lang="en-US" dirty="0" smtClean="0"/>
              <a:t>Introducing Sophia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39" y="1422156"/>
            <a:ext cx="5681986" cy="4612397"/>
          </a:xfrm>
        </p:spPr>
        <p:txBody>
          <a:bodyPr anchor="ctr"/>
          <a:lstStyle/>
          <a:p>
            <a:pPr>
              <a:spcBef>
                <a:spcPts val="0"/>
              </a:spcBef>
            </a:pPr>
            <a:r>
              <a:rPr lang="en-US" sz="2400" b="0" dirty="0"/>
              <a:t>How can Sophia make her new cell phone repair business a success?</a:t>
            </a:r>
          </a:p>
          <a:p>
            <a:pPr>
              <a:spcBef>
                <a:spcPts val="0"/>
              </a:spcBef>
            </a:pPr>
            <a:r>
              <a:rPr lang="en-US" sz="2400" b="0" dirty="0"/>
              <a:t>She will complete four planning steps over a two year period. </a:t>
            </a:r>
          </a:p>
          <a:p>
            <a:pPr>
              <a:spcBef>
                <a:spcPts val="0"/>
              </a:spcBef>
            </a:pPr>
            <a:r>
              <a:rPr lang="en-US" sz="2400" b="0" dirty="0"/>
              <a:t>As her business grows, her planning approaches will change. </a:t>
            </a:r>
          </a:p>
          <a:p>
            <a:pPr>
              <a:spcBef>
                <a:spcPts val="0"/>
              </a:spcBef>
            </a:pPr>
            <a:r>
              <a:rPr lang="en-US" sz="2400" b="0" dirty="0"/>
              <a:t>As we review Sophia’s planning process, relate the four planning steps to your business. </a:t>
            </a:r>
          </a:p>
        </p:txBody>
      </p:sp>
      <p:pic>
        <p:nvPicPr>
          <p:cNvPr id="6" name="Picture 5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8707" t="26658" r="40000" b="50044"/>
          <a:stretch/>
        </p:blipFill>
        <p:spPr bwMode="auto">
          <a:xfrm>
            <a:off x="6076125" y="2799707"/>
            <a:ext cx="2103120" cy="31089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4" name="Cloud Callout 3"/>
          <p:cNvSpPr/>
          <p:nvPr/>
        </p:nvSpPr>
        <p:spPr>
          <a:xfrm>
            <a:off x="5732980" y="432370"/>
            <a:ext cx="3355166" cy="2243447"/>
          </a:xfrm>
          <a:prstGeom prst="cloudCallout">
            <a:avLst>
              <a:gd name="adj1" fmla="val 12082"/>
              <a:gd name="adj2" fmla="val 70733"/>
            </a:avLst>
          </a:prstGeom>
          <a:solidFill>
            <a:srgbClr val="C196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I have a great idea! NOW what? </a:t>
            </a:r>
            <a:endParaRPr lang="en-US" sz="2400" b="1" dirty="0"/>
          </a:p>
        </p:txBody>
      </p:sp>
      <p:sp>
        <p:nvSpPr>
          <p:cNvPr id="7" name="Rectangle 6"/>
          <p:cNvSpPr/>
          <p:nvPr/>
        </p:nvSpPr>
        <p:spPr>
          <a:xfrm>
            <a:off x="402385" y="1101845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b="1" dirty="0" smtClean="0">
                <a:solidFill>
                  <a:srgbClr val="CC9900"/>
                </a:solidFill>
              </a:rPr>
              <a:t>See page 4 in your workbook.</a:t>
            </a:r>
            <a:endParaRPr lang="en-US" sz="2000" b="1" dirty="0">
              <a:solidFill>
                <a:srgbClr val="CC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25727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question_mark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12720" y="3790777"/>
            <a:ext cx="3058605" cy="24155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Where Are YOU in Your Planning?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4648" y="1071123"/>
            <a:ext cx="8053551" cy="4267200"/>
          </a:xfrm>
        </p:spPr>
        <p:txBody>
          <a:bodyPr/>
          <a:lstStyle/>
          <a:p>
            <a:pPr marL="0" inden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sz="2000" dirty="0">
                <a:solidFill>
                  <a:srgbClr val="CC9900"/>
                </a:solidFill>
                <a:latin typeface="Arial" charset="0"/>
                <a:ea typeface="ＭＳ Ｐゴシック"/>
                <a:cs typeface="ＭＳ Ｐゴシック"/>
              </a:rPr>
              <a:t>Complete the worksheet on page 5 of your workbook</a:t>
            </a:r>
            <a:r>
              <a:rPr lang="en-US" sz="2000" dirty="0" smtClean="0">
                <a:solidFill>
                  <a:srgbClr val="CC9900"/>
                </a:solidFill>
                <a:latin typeface="Arial" charset="0"/>
                <a:ea typeface="ＭＳ Ｐゴシック"/>
                <a:cs typeface="ＭＳ Ｐゴシック"/>
              </a:rPr>
              <a:t>.</a:t>
            </a:r>
            <a:br>
              <a:rPr lang="en-US" sz="2000" dirty="0" smtClean="0">
                <a:solidFill>
                  <a:srgbClr val="CC9900"/>
                </a:solidFill>
                <a:latin typeface="Arial" charset="0"/>
                <a:ea typeface="ＭＳ Ｐゴシック"/>
                <a:cs typeface="ＭＳ Ｐゴシック"/>
              </a:rPr>
            </a:br>
            <a:endParaRPr lang="en-US" sz="2000" dirty="0">
              <a:solidFill>
                <a:srgbClr val="CC9900"/>
              </a:solidFill>
              <a:latin typeface="Arial" charset="0"/>
              <a:ea typeface="ＭＳ Ｐゴシック"/>
              <a:cs typeface="ＭＳ Ｐゴシック"/>
            </a:endParaRPr>
          </a:p>
          <a:p>
            <a:pPr>
              <a:spcBef>
                <a:spcPts val="0"/>
              </a:spcBef>
            </a:pPr>
            <a:r>
              <a:rPr lang="en-US" sz="2400" b="0" dirty="0"/>
              <a:t>For each planning stage, record if you have completed it, if you are working on it, or if you have not yet started.  </a:t>
            </a:r>
          </a:p>
          <a:p>
            <a:pPr>
              <a:spcBef>
                <a:spcPts val="0"/>
              </a:spcBef>
            </a:pPr>
            <a:r>
              <a:rPr lang="en-US" sz="2400" b="0" dirty="0"/>
              <a:t>There are no wrong answers.</a:t>
            </a:r>
          </a:p>
          <a:p>
            <a:pPr>
              <a:spcBef>
                <a:spcPts val="0"/>
              </a:spcBef>
            </a:pPr>
            <a:r>
              <a:rPr lang="en-US" sz="2400" b="0" dirty="0"/>
              <a:t>You will introduce yourself and share your planning stage.</a:t>
            </a:r>
          </a:p>
        </p:txBody>
      </p:sp>
    </p:spTree>
    <p:extLst>
      <p:ext uri="{BB962C8B-B14F-4D97-AF65-F5344CB8AC3E}">
        <p14:creationId xmlns:p14="http://schemas.microsoft.com/office/powerpoint/2010/main" xmlns="" val="2451612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4-Step Planning Model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436424" y="1024267"/>
            <a:ext cx="8321040" cy="5029200"/>
            <a:chOff x="685800" y="1066800"/>
            <a:chExt cx="7662909" cy="4394200"/>
          </a:xfrm>
        </p:grpSpPr>
        <p:sp>
          <p:nvSpPr>
            <p:cNvPr id="9" name="Oval 8"/>
            <p:cNvSpPr/>
            <p:nvPr/>
          </p:nvSpPr>
          <p:spPr>
            <a:xfrm>
              <a:off x="5105400" y="1066800"/>
              <a:ext cx="3243309" cy="4023360"/>
            </a:xfrm>
            <a:prstGeom prst="ellipse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noFill/>
            </a:ln>
            <a:scene3d>
              <a:camera prst="perspectiveHeroicExtremeLef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 smtClean="0">
                  <a:latin typeface="Arial Black" panose="020B0A04020102020204" pitchFamily="34" charset="0"/>
                </a:rPr>
                <a:t>Healthy Business</a:t>
              </a:r>
              <a:endParaRPr lang="en-US" sz="3200" dirty="0">
                <a:latin typeface="Arial Black" panose="020B0A04020102020204" pitchFamily="34" charset="0"/>
              </a:endParaRPr>
            </a:p>
          </p:txBody>
        </p:sp>
        <p:graphicFrame>
          <p:nvGraphicFramePr>
            <p:cNvPr id="10" name="Diagram 9"/>
            <p:cNvGraphicFramePr/>
            <p:nvPr>
              <p:extLst>
                <p:ext uri="{D42A27DB-BD31-4B8C-83A1-F6EECF244321}">
                  <p14:modId xmlns:p14="http://schemas.microsoft.com/office/powerpoint/2010/main" xmlns="" val="3293262831"/>
                </p:ext>
              </p:extLst>
            </p:nvPr>
          </p:nvGraphicFramePr>
          <p:xfrm>
            <a:off x="685800" y="1397000"/>
            <a:ext cx="6096000" cy="406400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sp>
          <p:nvSpPr>
            <p:cNvPr id="11" name="Oval 10"/>
            <p:cNvSpPr/>
            <p:nvPr/>
          </p:nvSpPr>
          <p:spPr>
            <a:xfrm>
              <a:off x="5257800" y="1219200"/>
              <a:ext cx="2834640" cy="3657600"/>
            </a:xfrm>
            <a:prstGeom prst="ellipse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18900000" scaled="1"/>
              <a:tileRect/>
            </a:gradFill>
            <a:scene3d>
              <a:camera prst="perspectiveHeroicExtremeLef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 smtClean="0">
                  <a:latin typeface="Arial Black" panose="020B0A04020102020204" pitchFamily="34" charset="0"/>
                </a:rPr>
                <a:t>Healthy Business</a:t>
              </a:r>
              <a:endParaRPr lang="en-US" sz="2800" dirty="0">
                <a:latin typeface="Arial Black" panose="020B0A04020102020204" pitchFamily="34" charset="0"/>
              </a:endParaRPr>
            </a:p>
          </p:txBody>
        </p:sp>
      </p:grpSp>
      <p:sp>
        <p:nvSpPr>
          <p:cNvPr id="3" name="Rectangle 2"/>
          <p:cNvSpPr/>
          <p:nvPr/>
        </p:nvSpPr>
        <p:spPr>
          <a:xfrm>
            <a:off x="497540" y="994307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b="1" dirty="0" smtClean="0">
                <a:solidFill>
                  <a:srgbClr val="CC9900"/>
                </a:solidFill>
              </a:rPr>
              <a:t>See page 6 in your workbook.</a:t>
            </a:r>
            <a:endParaRPr lang="en-US" sz="2000" b="1" dirty="0">
              <a:solidFill>
                <a:srgbClr val="CC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51852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Sophia’s Planning Process</a:t>
            </a:r>
            <a:endParaRPr lang="en-US" dirty="0"/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550333" y="1202242"/>
            <a:ext cx="0" cy="410315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584195" y="5279993"/>
            <a:ext cx="8033280" cy="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85800" y="5377786"/>
            <a:ext cx="2150533" cy="274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Year One</a:t>
            </a:r>
            <a:endParaRPr lang="en-US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4400660" y="5367861"/>
            <a:ext cx="21505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Year Two</a:t>
            </a:r>
            <a:endParaRPr lang="en-US" b="1" dirty="0"/>
          </a:p>
        </p:txBody>
      </p:sp>
      <p:sp>
        <p:nvSpPr>
          <p:cNvPr id="21" name="Rectangle 20"/>
          <p:cNvSpPr/>
          <p:nvPr/>
        </p:nvSpPr>
        <p:spPr>
          <a:xfrm>
            <a:off x="584195" y="4529674"/>
            <a:ext cx="1176871" cy="73152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Back-of-the-Napkin Plan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1473195" y="3970888"/>
            <a:ext cx="2218272" cy="548640"/>
          </a:xfrm>
          <a:prstGeom prst="rect">
            <a:avLst/>
          </a:prstGeom>
          <a:solidFill>
            <a:srgbClr val="CC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Resource Plan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285067" y="3233524"/>
            <a:ext cx="2988732" cy="731520"/>
          </a:xfrm>
          <a:prstGeom prst="rect">
            <a:avLst/>
          </a:prstGeom>
          <a:solidFill>
            <a:srgbClr val="CC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Business Plan / Improve Credit Score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4" name="Pentagon 23"/>
          <p:cNvSpPr/>
          <p:nvPr/>
        </p:nvSpPr>
        <p:spPr>
          <a:xfrm>
            <a:off x="5554133" y="2489235"/>
            <a:ext cx="3181880" cy="731520"/>
          </a:xfrm>
          <a:prstGeom prst="homePlat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Action Plan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87325" y="1569535"/>
            <a:ext cx="9810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Business Growth</a:t>
            </a:r>
            <a:endParaRPr lang="en-US" sz="14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3785596" y="1075242"/>
            <a:ext cx="50445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>
                <a:solidFill>
                  <a:srgbClr val="CC9900"/>
                </a:solidFill>
              </a:rPr>
              <a:t>This is an example. Your </a:t>
            </a:r>
            <a:r>
              <a:rPr lang="en-US" sz="2000" b="1" dirty="0" smtClean="0">
                <a:solidFill>
                  <a:srgbClr val="CC9900"/>
                </a:solidFill>
              </a:rPr>
              <a:t>business process </a:t>
            </a:r>
            <a:r>
              <a:rPr lang="en-US" sz="2000" b="1" dirty="0">
                <a:solidFill>
                  <a:srgbClr val="CC9900"/>
                </a:solidFill>
              </a:rPr>
              <a:t>and timing may differ.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55013" y="5753710"/>
            <a:ext cx="27300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Sophia works full time at her day job</a:t>
            </a:r>
            <a:endParaRPr lang="en-US" sz="1400" dirty="0"/>
          </a:p>
        </p:txBody>
      </p:sp>
      <p:sp>
        <p:nvSpPr>
          <p:cNvPr id="30" name="TextBox 29"/>
          <p:cNvSpPr txBox="1"/>
          <p:nvPr/>
        </p:nvSpPr>
        <p:spPr>
          <a:xfrm>
            <a:off x="6790764" y="5723923"/>
            <a:ext cx="19896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/>
              <a:t>Sophia starts to work full time for herself</a:t>
            </a:r>
            <a:endParaRPr lang="en-US" sz="1400" dirty="0"/>
          </a:p>
        </p:txBody>
      </p:sp>
      <p:sp>
        <p:nvSpPr>
          <p:cNvPr id="31" name="TextBox 30"/>
          <p:cNvSpPr txBox="1"/>
          <p:nvPr/>
        </p:nvSpPr>
        <p:spPr>
          <a:xfrm>
            <a:off x="3852349" y="5731968"/>
            <a:ext cx="26246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Sophia works part time at her job and part time for herself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xmlns="" val="835460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89040" y="25488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sz="3200" dirty="0" smtClean="0">
                <a:ea typeface="Helvetica Neue"/>
              </a:rPr>
              <a:t>Step 1: The Back-of-the-Napkin Plan</a:t>
            </a:r>
          </a:p>
        </p:txBody>
      </p:sp>
      <p:sp>
        <p:nvSpPr>
          <p:cNvPr id="11" name="Flowchart: Document 10"/>
          <p:cNvSpPr/>
          <p:nvPr/>
        </p:nvSpPr>
        <p:spPr>
          <a:xfrm rot="20650295">
            <a:off x="2292316" y="1420586"/>
            <a:ext cx="4846320" cy="4754880"/>
          </a:xfrm>
          <a:prstGeom prst="flowChart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 dirty="0" smtClean="0">
              <a:latin typeface="Belligerent Madness" pitchFamily="2" charset="0"/>
            </a:endParaRPr>
          </a:p>
          <a:p>
            <a:pPr algn="ctr"/>
            <a:r>
              <a:rPr lang="en-US" sz="2800" b="1" i="1" u="sng" dirty="0" smtClean="0">
                <a:latin typeface="Belligerent Madness" pitchFamily="2" charset="0"/>
              </a:rPr>
              <a:t>Sophia’s Back-of-the-Napkin Plan</a:t>
            </a:r>
          </a:p>
          <a:p>
            <a:pPr algn="ctr"/>
            <a:r>
              <a:rPr lang="en-US" sz="2800" b="1" i="1" dirty="0" smtClean="0">
                <a:latin typeface="Belligerent Madness" pitchFamily="2" charset="0"/>
              </a:rPr>
              <a:t>Fix smartphones, tablets ..</a:t>
            </a:r>
          </a:p>
          <a:p>
            <a:pPr algn="ctr"/>
            <a:r>
              <a:rPr lang="en-US" sz="2800" b="1" i="1" dirty="0" smtClean="0">
                <a:latin typeface="Belligerent Madness" pitchFamily="2" charset="0"/>
              </a:rPr>
              <a:t>and appliances? (Maybe later?)</a:t>
            </a:r>
          </a:p>
          <a:p>
            <a:pPr algn="ctr"/>
            <a:r>
              <a:rPr lang="en-US" sz="2800" b="1" i="1" dirty="0" smtClean="0">
                <a:latin typeface="Belligerent Madness" pitchFamily="2" charset="0"/>
              </a:rPr>
              <a:t>What is my credit score? </a:t>
            </a:r>
          </a:p>
          <a:p>
            <a:pPr algn="ctr"/>
            <a:r>
              <a:rPr lang="en-US" sz="2800" b="1" i="1" dirty="0" smtClean="0">
                <a:latin typeface="Belligerent Madness" pitchFamily="2" charset="0"/>
              </a:rPr>
              <a:t>Do I need a website?</a:t>
            </a:r>
          </a:p>
          <a:p>
            <a:pPr algn="ctr"/>
            <a:r>
              <a:rPr lang="en-US" sz="2800" b="1" i="1" dirty="0" smtClean="0">
                <a:latin typeface="Belligerent Madness" pitchFamily="2" charset="0"/>
              </a:rPr>
              <a:t>Who is my competition? </a:t>
            </a:r>
          </a:p>
          <a:p>
            <a:pPr algn="ctr"/>
            <a:r>
              <a:rPr lang="en-US" sz="2800" b="1" i="1" dirty="0" smtClean="0">
                <a:latin typeface="Belligerent Madness" pitchFamily="2" charset="0"/>
              </a:rPr>
              <a:t>Who can help me find answers?</a:t>
            </a:r>
          </a:p>
          <a:p>
            <a:pPr algn="ctr"/>
            <a:r>
              <a:rPr lang="en-US" sz="2800" b="1" i="1" dirty="0" smtClean="0">
                <a:latin typeface="Belligerent Madness" pitchFamily="2" charset="0"/>
              </a:rPr>
              <a:t>Am I ready for all this?</a:t>
            </a:r>
          </a:p>
        </p:txBody>
      </p:sp>
    </p:spTree>
    <p:extLst>
      <p:ext uri="{BB962C8B-B14F-4D97-AF65-F5344CB8AC3E}">
        <p14:creationId xmlns:p14="http://schemas.microsoft.com/office/powerpoint/2010/main" xmlns="" val="3736435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&quot;/&gt;&lt;property id=&quot;20307&quot; value=&quot;256&quot;/&gt;&lt;/object&gt;&lt;object type=&quot;3&quot; unique_id=&quot;10005&quot;&gt;&lt;property id=&quot;20148&quot; value=&quot;5&quot;/&gt;&lt;property id=&quot;20300&quot; value=&quot;Slide 2 - &amp;quot;Welcome&amp;quot;&quot;/&gt;&lt;property id=&quot;20307&quot; value=&quot;257&quot;/&gt;&lt;/object&gt;&lt;object type=&quot;3&quot; unique_id=&quot;10006&quot;&gt;&lt;property id=&quot;20148&quot; value=&quot;5&quot;/&gt;&lt;property id=&quot;20300&quot; value=&quot;Slide 3 - &amp;quot;Purpose&amp;quot;&quot;/&gt;&lt;property id=&quot;20307&quot; value=&quot;258&quot;/&gt;&lt;/object&gt;&lt;object type=&quot;3&quot; unique_id=&quot;10007&quot;&gt;&lt;property id=&quot;20148&quot; value=&quot;5&quot;/&gt;&lt;property id=&quot;20300&quot; value=&quot;Slide 4 - &amp;quot;Objectives&amp;quot;&quot;/&gt;&lt;property id=&quot;20307&quot; value=&quot;259&quot;/&gt;&lt;/object&gt;&lt;object type=&quot;3&quot; unique_id=&quot;10008&quot;&gt;&lt;property id=&quot;20148&quot; value=&quot;5&quot;/&gt;&lt;property id=&quot;20300&quot; value=&quot;Slide 5 - &amp;quot;Objectives&amp;quot;&quot;/&gt;&lt;property id=&quot;20307&quot; value=&quot;298&quot;/&gt;&lt;/object&gt;&lt;object type=&quot;3&quot; unique_id=&quot;10009&quot;&gt;&lt;property id=&quot;20148&quot; value=&quot;5&quot;/&gt;&lt;property id=&quot;20300&quot; value=&quot;Slide 6 - &amp;quot;Pre-Test&amp;quot;&quot;/&gt;&lt;property id=&quot;20307&quot; value=&quot;260&quot;/&gt;&lt;/object&gt;&lt;object type=&quot;3&quot; unique_id=&quot;10010&quot;&gt;&lt;property id=&quot;20148&quot; value=&quot;5&quot;/&gt;&lt;property id=&quot;20300&quot; value=&quot;Slide 7 - &amp;quot;Banks Defined&amp;quot;&quot;/&gt;&lt;property id=&quot;20307&quot; value=&quot;261&quot;/&gt;&lt;/object&gt;&lt;object type=&quot;3&quot; unique_id=&quot;10011&quot;&gt;&lt;property id=&quot;20148&quot; value=&quot;5&quot;/&gt;&lt;property id=&quot;20300&quot; value=&quot;Slide 8 - &amp;quot;Banks Defined&amp;quot;&quot;/&gt;&lt;property id=&quot;20307&quot; value=&quot;299&quot;/&gt;&lt;/object&gt;&lt;object type=&quot;3&quot; unique_id=&quot;10012&quot;&gt;&lt;property id=&quot;20148&quot; value=&quot;5&quot;/&gt;&lt;property id=&quot;20300&quot; value=&quot;Slide 9 - &amp;quot;Reasons to Keep Money in a Bank&amp;quot;&quot;/&gt;&lt;property id=&quot;20307&quot; value=&quot;266&quot;/&gt;&lt;/object&gt;&lt;object type=&quot;3&quot; unique_id=&quot;10013&quot;&gt;&lt;property id=&quot;20148&quot; value=&quot;5&quot;/&gt;&lt;property id=&quot;20300&quot; value=&quot;Slide 10 - &amp;quot;Insured Depository Financial Institutions&amp;quot;&quot;/&gt;&lt;property id=&quot;20307&quot; value=&quot;267&quot;/&gt;&lt;/object&gt;&lt;object type=&quot;3&quot; unique_id=&quot;10014&quot;&gt;&lt;property id=&quot;20148&quot; value=&quot;5&quot;/&gt;&lt;property id=&quot;20300&quot; value=&quot;Slide 11 - &amp;quot;Insured Depository Financial Institutions&amp;quot;&quot;/&gt;&lt;property id=&quot;20307&quot; value=&quot;300&quot;/&gt;&lt;/object&gt;&lt;object type=&quot;3&quot; unique_id=&quot;10015&quot;&gt;&lt;property id=&quot;20148&quot; value=&quot;5&quot;/&gt;&lt;property id=&quot;20300&quot; value=&quot;Slide 12 - &amp;quot;Opening &amp;amp; Maintaining a Bank Account&amp;quot;&quot;/&gt;&lt;property id=&quot;20307&quot; value=&quot;268&quot;/&gt;&lt;/object&gt;&lt;object type=&quot;3&quot; unique_id=&quot;10016&quot;&gt;&lt;property id=&quot;20148&quot; value=&quot;5&quot;/&gt;&lt;property id=&quot;20300&quot; value=&quot;Slide 13 - &amp;quot;Opening a Bank Account&amp;quot;&quot;/&gt;&lt;property id=&quot;20307&quot; value=&quot;269&quot;/&gt;&lt;/object&gt;&lt;object type=&quot;3&quot; unique_id=&quot;10017&quot;&gt;&lt;property id=&quot;20148&quot; value=&quot;5&quot;/&gt;&lt;property id=&quot;20300&quot; value=&quot;Slide 14 - &amp;quot;Opening a Bank Account&amp;quot;&quot;/&gt;&lt;property id=&quot;20307&quot; value=&quot;301&quot;/&gt;&lt;/object&gt;&lt;object type=&quot;3&quot; unique_id=&quot;10018&quot;&gt;&lt;property id=&quot;20148&quot; value=&quot;5&quot;/&gt;&lt;property id=&quot;20300&quot; value=&quot;Slide 15 - &amp;quot;Deposit&amp;quot;&quot;/&gt;&lt;property id=&quot;20307&quot; value=&quot;270&quot;/&gt;&lt;/object&gt;&lt;object type=&quot;3&quot; unique_id=&quot;10019&quot;&gt;&lt;property id=&quot;20148&quot; value=&quot;5&quot;/&gt;&lt;property id=&quot;20300&quot; value=&quot;Slide 16 - &amp;quot;Deposit&amp;quot;&quot;/&gt;&lt;property id=&quot;20307&quot; value=&quot;302&quot;/&gt;&lt;/object&gt;&lt;object type=&quot;3&quot; unique_id=&quot;10020&quot;&gt;&lt;property id=&quot;20148&quot; value=&quot;5&quot;/&gt;&lt;property id=&quot;20300&quot; value=&quot;Slide 17 - &amp;quot;Balance&amp;quot;&quot;/&gt;&lt;property id=&quot;20307&quot; value=&quot;271&quot;/&gt;&lt;/object&gt;&lt;object type=&quot;3&quot; unique_id=&quot;10021&quot;&gt;&lt;property id=&quot;20148&quot; value=&quot;5&quot;/&gt;&lt;property id=&quot;20300&quot; value=&quot;Slide 18 - &amp;quot;Withdrawal&amp;quot;&quot;/&gt;&lt;property id=&quot;20307&quot; value=&quot;272&quot;/&gt;&lt;/object&gt;&lt;object type=&quot;3&quot; unique_id=&quot;10022&quot;&gt;&lt;property id=&quot;20148&quot; value=&quot;5&quot;/&gt;&lt;property id=&quot;20300&quot; value=&quot;Slide 19 - &amp;quot;Balance After Withdrawal&amp;quot;&quot;/&gt;&lt;property id=&quot;20307&quot; value=&quot;273&quot;/&gt;&lt;/object&gt;&lt;object type=&quot;3&quot; unique_id=&quot;10023&quot;&gt;&lt;property id=&quot;20148&quot; value=&quot;5&quot;/&gt;&lt;property id=&quot;20300&quot; value=&quot;Slide 20 - &amp;quot;Fees&amp;quot;&quot;/&gt;&lt;property id=&quot;20307&quot; value=&quot;274&quot;/&gt;&lt;/object&gt;&lt;object type=&quot;3&quot; unique_id=&quot;10024&quot;&gt;&lt;property id=&quot;20148&quot; value=&quot;5&quot;/&gt;&lt;property id=&quot;20300&quot; value=&quot;Slide 21 - &amp;quot;Balance After Fees Charged&amp;quot;&quot;/&gt;&lt;property id=&quot;20307&quot; value=&quot;275&quot;/&gt;&lt;/object&gt;&lt;object type=&quot;3&quot; unique_id=&quot;10025&quot;&gt;&lt;property id=&quot;20148&quot; value=&quot;5&quot;/&gt;&lt;property id=&quot;20300&quot; value=&quot;Slide 22 - &amp;quot;Bank vs. Check-Cashing Services&amp;quot;&quot;/&gt;&lt;property id=&quot;20307&quot; value=&quot;276&quot;/&gt;&lt;/object&gt;&lt;object type=&quot;3&quot; unique_id=&quot;10026&quot;&gt;&lt;property id=&quot;20148&quot; value=&quot;5&quot;/&gt;&lt;property id=&quot;20300&quot; value=&quot;Slide 23 - &amp;quot;Additional Benefits of a Bank&amp;quot;&quot;/&gt;&lt;property id=&quot;20307&quot; value=&quot;277&quot;/&gt;&lt;/object&gt;&lt;object type=&quot;3&quot; unique_id=&quot;10027&quot;&gt;&lt;property id=&quot;20148&quot; value=&quot;5&quot;/&gt;&lt;property id=&quot;20300&quot; value=&quot;Slide 24 - &amp;quot;Additional Benefits of a Bank&amp;quot;&quot;/&gt;&lt;property id=&quot;20307&quot; value=&quot;303&quot;/&gt;&lt;/object&gt;&lt;object type=&quot;3&quot; unique_id=&quot;10028&quot;&gt;&lt;property id=&quot;20148&quot; value=&quot;5&quot;/&gt;&lt;property id=&quot;20300&quot; value=&quot;Slide 25 - &amp;quot;Additional Benefits of a Bank&amp;quot;&quot;/&gt;&lt;property id=&quot;20307&quot; value=&quot;304&quot;/&gt;&lt;/object&gt;&lt;object type=&quot;3&quot; unique_id=&quot;10029&quot;&gt;&lt;property id=&quot;20148&quot; value=&quot;5&quot;/&gt;&lt;property id=&quot;20300&quot; value=&quot;Slide 26 - &amp;quot;Interest&amp;quot;&quot;/&gt;&lt;property id=&quot;20307&quot; value=&quot;278&quot;/&gt;&lt;/object&gt;&lt;object type=&quot;3&quot; unique_id=&quot;10030&quot;&gt;&lt;property id=&quot;20148&quot; value=&quot;5&quot;/&gt;&lt;property id=&quot;20300&quot; value=&quot;Slide 27 - &amp;quot;Balance With Interest&amp;quot;&quot;/&gt;&lt;property id=&quot;20307&quot; value=&quot;279&quot;/&gt;&lt;/object&gt;&lt;object type=&quot;3&quot; unique_id=&quot;10031&quot;&gt;&lt;property id=&quot;20148&quot; value=&quot;5&quot;/&gt;&lt;property id=&quot;20300&quot; value=&quot;Slide 28 - &amp;quot;Activity 1: Making Deposits and Withdrawals&amp;quot;&quot;/&gt;&lt;property id=&quot;20307&quot; value=&quot;262&quot;/&gt;&lt;/object&gt;&lt;object type=&quot;3&quot; unique_id=&quot;10032&quot;&gt;&lt;property id=&quot;20148&quot; value=&quot;5&quot;/&gt;&lt;property id=&quot;20300&quot; value=&quot;Slide 29 - &amp;quot;Deposit Accounts&amp;quot;&quot;/&gt;&lt;property id=&quot;20307&quot; value=&quot;280&quot;/&gt;&lt;/object&gt;&lt;object type=&quot;3&quot; unique_id=&quot;10033&quot;&gt;&lt;property id=&quot;20148&quot; value=&quot;5&quot;/&gt;&lt;property id=&quot;20300&quot; value=&quot;Slide 30 - &amp;quot;Deposit Accounts&amp;quot;&quot;/&gt;&lt;property id=&quot;20307&quot; value=&quot;305&quot;/&gt;&lt;/object&gt;&lt;object type=&quot;3&quot; unique_id=&quot;10034&quot;&gt;&lt;property id=&quot;20148&quot; value=&quot;5&quot;/&gt;&lt;property id=&quot;20300&quot; value=&quot;Slide 31 - &amp;quot;Deposit Accounts&amp;quot;&quot;/&gt;&lt;property id=&quot;20307&quot; value=&quot;306&quot;/&gt;&lt;/object&gt;&lt;object type=&quot;3&quot; unique_id=&quot;10035&quot;&gt;&lt;property id=&quot;20148&quot; value=&quot;5&quot;/&gt;&lt;property id=&quot;20300&quot; value=&quot;Slide 32 - &amp;quot;Non-Deposit Accounts&amp;quot;&quot;/&gt;&lt;property id=&quot;20307&quot; value=&quot;281&quot;/&gt;&lt;/object&gt;&lt;object type=&quot;3&quot; unique_id=&quot;10036&quot;&gt;&lt;property id=&quot;20148&quot; value=&quot;5&quot;/&gt;&lt;property id=&quot;20300&quot; value=&quot;Slide 33 - &amp;quot;Common Banking Services&amp;quot;&quot;/&gt;&lt;property id=&quot;20307&quot; value=&quot;282&quot;/&gt;&lt;/object&gt;&lt;object type=&quot;3&quot; unique_id=&quot;10037&quot;&gt;&lt;property id=&quot;20148&quot; value=&quot;5&quot;/&gt;&lt;property id=&quot;20300&quot; value=&quot;Slide 34 - &amp;quot;Activity 2: Name That Service&amp;quot;&quot;/&gt;&lt;property id=&quot;20307&quot; value=&quot;284&quot;/&gt;&lt;/object&gt;&lt;object type=&quot;3&quot; unique_id=&quot;10038&quot;&gt;&lt;property id=&quot;20148&quot; value=&quot;5&quot;/&gt;&lt;property id=&quot;20300&quot; value=&quot;Slide 35 - &amp;quot;Money Transfer and Remittances&amp;quot;&quot;/&gt;&lt;property id=&quot;20307&quot; value=&quot;283&quot;/&gt;&lt;/object&gt;&lt;object type=&quot;3&quot; unique_id=&quot;10039&quot;&gt;&lt;property id=&quot;20148&quot; value=&quot;5&quot;/&gt;&lt;property id=&quot;20300&quot; value=&quot;Slide 36 - &amp;quot;Money Transfer and Remittances&amp;quot;&quot;/&gt;&lt;property id=&quot;20307&quot; value=&quot;307&quot;/&gt;&lt;/object&gt;&lt;object type=&quot;3&quot; unique_id=&quot;10040&quot;&gt;&lt;property id=&quot;20148&quot; value=&quot;5&quot;/&gt;&lt;property id=&quot;20300&quot; value=&quot;Slide 37 - &amp;quot;Money Transfer and Remittances&amp;quot;&quot;/&gt;&lt;property id=&quot;20307&quot; value=&quot;309&quot;/&gt;&lt;/object&gt;&lt;object type=&quot;3&quot; unique_id=&quot;10041&quot;&gt;&lt;property id=&quot;20148&quot; value=&quot;5&quot;/&gt;&lt;property id=&quot;20300&quot; value=&quot;Slide 38 - &amp;quot;Money Transfer and Remittances&amp;quot;&quot;/&gt;&lt;property id=&quot;20307&quot; value=&quot;310&quot;/&gt;&lt;/object&gt;&lt;object type=&quot;3&quot; unique_id=&quot;10042&quot;&gt;&lt;property id=&quot;20148&quot; value=&quot;5&quot;/&gt;&lt;property id=&quot;20300&quot; value=&quot;Slide 39 - &amp;quot;Money Transfer and Remittances&amp;quot;&quot;/&gt;&lt;property id=&quot;20307&quot; value=&quot;308&quot;/&gt;&lt;/object&gt;&lt;object type=&quot;3&quot; unique_id=&quot;10043&quot;&gt;&lt;property id=&quot;20148&quot; value=&quot;5&quot;/&gt;&lt;property id=&quot;20300&quot; value=&quot;Slide 40 - &amp;quot;Money Transfer and Remittances&amp;quot;&quot;/&gt;&lt;property id=&quot;20307&quot; value=&quot;311&quot;/&gt;&lt;/object&gt;&lt;object type=&quot;3&quot; unique_id=&quot;10044&quot;&gt;&lt;property id=&quot;20148&quot; value=&quot;5&quot;/&gt;&lt;property id=&quot;20300&quot; value=&quot;Slide 41 - &amp;quot;Money Transfer and Remittances&amp;quot;&quot;/&gt;&lt;property id=&quot;20307&quot; value=&quot;312&quot;/&gt;&lt;/object&gt;&lt;object type=&quot;3&quot; unique_id=&quot;10045&quot;&gt;&lt;property id=&quot;20148&quot; value=&quot;5&quot;/&gt;&lt;property id=&quot;20300&quot; value=&quot;Slide 42 - &amp;quot;ATMs&amp;quot;&quot;/&gt;&lt;property id=&quot;20307&quot; value=&quot;313&quot;/&gt;&lt;/object&gt;&lt;object type=&quot;3&quot; unique_id=&quot;10046&quot;&gt;&lt;property id=&quot;20148&quot; value=&quot;5&quot;/&gt;&lt;property id=&quot;20300&quot; value=&quot;Slide 43 - &amp;quot;ATMs&amp;quot;&quot;/&gt;&lt;property id=&quot;20307&quot; value=&quot;285&quot;/&gt;&lt;/object&gt;&lt;object type=&quot;3&quot; unique_id=&quot;10047&quot;&gt;&lt;property id=&quot;20148&quot; value=&quot;5&quot;/&gt;&lt;property id=&quot;20300&quot; value=&quot;Slide 44 - &amp;quot;Telephone and Online Banking&amp;quot;&quot;/&gt;&lt;property id=&quot;20307&quot; value=&quot;286&quot;/&gt;&lt;/object&gt;&lt;object type=&quot;3&quot; unique_id=&quot;10048&quot;&gt;&lt;property id=&quot;20148&quot; value=&quot;5&quot;/&gt;&lt;property id=&quot;20300&quot; value=&quot;Slide 45 - &amp;quot;Money Order&amp;quot;&quot;/&gt;&lt;property id=&quot;20307&quot; value=&quot;287&quot;/&gt;&lt;/object&gt;&lt;object type=&quot;3&quot; unique_id=&quot;10049&quot;&gt;&lt;property id=&quot;20148&quot; value=&quot;5&quot;/&gt;&lt;property id=&quot;20300&quot; value=&quot;Slide 46 - &amp;quot;Money Order&amp;quot;&quot;/&gt;&lt;property id=&quot;20307&quot; value=&quot;314&quot;/&gt;&lt;/object&gt;&lt;object type=&quot;3&quot; unique_id=&quot;10050&quot;&gt;&lt;property id=&quot;20148&quot; value=&quot;5&quot;/&gt;&lt;property id=&quot;20300&quot; value=&quot;Slide 47 - &amp;quot;Money Order&amp;quot;&quot;/&gt;&lt;property id=&quot;20307&quot; value=&quot;315&quot;/&gt;&lt;/object&gt;&lt;object type=&quot;3&quot; unique_id=&quot;10051&quot;&gt;&lt;property id=&quot;20148&quot; value=&quot;5&quot;/&gt;&lt;property id=&quot;20300&quot; value=&quot;Slide 48 - &amp;quot;Direct Deposit&amp;quot;&quot;/&gt;&lt;property id=&quot;20307&quot; value=&quot;288&quot;/&gt;&lt;/object&gt;&lt;object type=&quot;3&quot; unique_id=&quot;10052&quot;&gt;&lt;property id=&quot;20148&quot; value=&quot;5&quot;/&gt;&lt;property id=&quot;20300&quot; value=&quot;Slide 49 - &amp;quot;Direct Deposit&amp;quot;&quot;/&gt;&lt;property id=&quot;20307&quot; value=&quot;316&quot;/&gt;&lt;/object&gt;&lt;object type=&quot;3&quot; unique_id=&quot;10053&quot;&gt;&lt;property id=&quot;20148&quot; value=&quot;5&quot;/&gt;&lt;property id=&quot;20300&quot; value=&quot;Slide 50 - &amp;quot;Direct Deposit&amp;quot;&quot;/&gt;&lt;property id=&quot;20307&quot; value=&quot;317&quot;/&gt;&lt;/object&gt;&lt;object type=&quot;3&quot; unique_id=&quot;10054&quot;&gt;&lt;property id=&quot;20148&quot; value=&quot;5&quot;/&gt;&lt;property id=&quot;20300&quot; value=&quot;Slide 51 - &amp;quot;Debit vs. Credit Card&amp;quot;&quot;/&gt;&lt;property id=&quot;20307&quot; value=&quot;289&quot;/&gt;&lt;/object&gt;&lt;object type=&quot;3&quot; unique_id=&quot;10055&quot;&gt;&lt;property id=&quot;20148&quot; value=&quot;5&quot;/&gt;&lt;property id=&quot;20300&quot; value=&quot;Slide 52 - &amp;quot;Debit Card&amp;quot;&quot;/&gt;&lt;property id=&quot;20307&quot; value=&quot;290&quot;/&gt;&lt;/object&gt;&lt;object type=&quot;3&quot; unique_id=&quot;10056&quot;&gt;&lt;property id=&quot;20148&quot; value=&quot;5&quot;/&gt;&lt;property id=&quot;20300&quot; value=&quot;Slide 53 - &amp;quot;Debit Card&amp;quot;&quot;/&gt;&lt;property id=&quot;20307&quot; value=&quot;318&quot;/&gt;&lt;/object&gt;&lt;object type=&quot;3&quot; unique_id=&quot;10057&quot;&gt;&lt;property id=&quot;20148&quot; value=&quot;5&quot;/&gt;&lt;property id=&quot;20300&quot; value=&quot;Slide 54 - &amp;quot;Debit Card&amp;quot;&quot;/&gt;&lt;property id=&quot;20307&quot; value=&quot;319&quot;/&gt;&lt;/object&gt;&lt;object type=&quot;3&quot; unique_id=&quot;10058&quot;&gt;&lt;property id=&quot;20148&quot; value=&quot;5&quot;/&gt;&lt;property id=&quot;20300&quot; value=&quot;Slide 55 - &amp;quot;Stored Value Card&amp;quot;&quot;/&gt;&lt;property id=&quot;20307&quot; value=&quot;291&quot;/&gt;&lt;/object&gt;&lt;object type=&quot;3&quot; unique_id=&quot;10059&quot;&gt;&lt;property id=&quot;20148&quot; value=&quot;5&quot;/&gt;&lt;property id=&quot;20300&quot; value=&quot;Slide 56 - &amp;quot;Stored Value Card&amp;quot;&quot;/&gt;&lt;property id=&quot;20307&quot; value=&quot;320&quot;/&gt;&lt;/object&gt;&lt;object type=&quot;3&quot; unique_id=&quot;10060&quot;&gt;&lt;property id=&quot;20148&quot; value=&quot;5&quot;/&gt;&lt;property id=&quot;20300&quot; value=&quot;Slide 57 - &amp;quot;Privacy Notices&amp;quot;&quot;/&gt;&lt;property id=&quot;20307&quot; value=&quot;292&quot;/&gt;&lt;/object&gt;&lt;object type=&quot;3&quot; unique_id=&quot;10061&quot;&gt;&lt;property id=&quot;20148&quot; value=&quot;5&quot;/&gt;&lt;property id=&quot;20300&quot; value=&quot;Slide 58 - &amp;quot;Privacy Notices&amp;quot;&quot;/&gt;&lt;property id=&quot;20307&quot; value=&quot;321&quot;/&gt;&lt;/object&gt;&lt;object type=&quot;3&quot; unique_id=&quot;10062&quot;&gt;&lt;property id=&quot;20148&quot; value=&quot;5&quot;/&gt;&lt;property id=&quot;20300&quot; value=&quot;Slide 59 - &amp;quot;Opting Out&amp;quot;&quot;/&gt;&lt;property id=&quot;20307&quot; value=&quot;293&quot;/&gt;&lt;/object&gt;&lt;object type=&quot;3&quot; unique_id=&quot;10063&quot;&gt;&lt;property id=&quot;20148&quot; value=&quot;5&quot;/&gt;&lt;property id=&quot;20300&quot; value=&quot;Slide 60 - &amp;quot;Opting Out&amp;quot;&quot;/&gt;&lt;property id=&quot;20307&quot; value=&quot;294&quot;/&gt;&lt;/object&gt;&lt;object type=&quot;3&quot; unique_id=&quot;10064&quot;&gt;&lt;property id=&quot;20148&quot; value=&quot;5&quot;/&gt;&lt;property id=&quot;20300&quot; value=&quot;Slide 63 - &amp;quot;Important Bank Employees&amp;quot;&quot;/&gt;&lt;property id=&quot;20307&quot; value=&quot;295&quot;/&gt;&lt;/object&gt;&lt;object type=&quot;3&quot; unique_id=&quot;10065&quot;&gt;&lt;property id=&quot;20148&quot; value=&quot;5&quot;/&gt;&lt;property id=&quot;20300&quot; value=&quot;Slide 64 - &amp;quot;Activity 3: Bank Employee Role Play&amp;quot;&quot;/&gt;&lt;property id=&quot;20307&quot; value=&quot;297&quot;/&gt;&lt;/object&gt;&lt;object type=&quot;3&quot; unique_id=&quot;10066&quot;&gt;&lt;property id=&quot;20148&quot; value=&quot;5&quot;/&gt;&lt;property id=&quot;20300&quot; value=&quot;Slide 65 - &amp;quot;Points to Remember&amp;quot;&quot;/&gt;&lt;property id=&quot;20307&quot; value=&quot;296&quot;/&gt;&lt;/object&gt;&lt;object type=&quot;3&quot; unique_id=&quot;10067&quot;&gt;&lt;property id=&quot;20148&quot; value=&quot;5&quot;/&gt;&lt;property id=&quot;20300&quot; value=&quot;Slide 66 - &amp;quot;Post-Test&amp;quot;&quot;/&gt;&lt;property id=&quot;20307&quot; value=&quot;263&quot;/&gt;&lt;/object&gt;&lt;object type=&quot;3&quot; unique_id=&quot;10068&quot;&gt;&lt;property id=&quot;20148&quot; value=&quot;5&quot;/&gt;&lt;property id=&quot;20300&quot; value=&quot;Slide 67 - &amp;quot;Conclusion&amp;quot;&quot;/&gt;&lt;property id=&quot;20307&quot; value=&quot;264&quot;/&gt;&lt;/object&gt;&lt;object type=&quot;3&quot; unique_id=&quot;10069&quot;&gt;&lt;property id=&quot;20148&quot; value=&quot;5&quot;/&gt;&lt;property id=&quot;20300&quot; value=&quot;Slide 68 - &amp;quot;Conclusion&amp;quot;&quot;/&gt;&lt;property id=&quot;20307&quot; value=&quot;265&quot;/&gt;&lt;/object&gt;&lt;object type=&quot;3&quot; unique_id=&quot;10614&quot;&gt;&lt;property id=&quot;20148&quot; value=&quot;5&quot;/&gt;&lt;property id=&quot;20300&quot; value=&quot;Slide 61 - &amp;quot;Privacy Laws&amp;quot;&quot;/&gt;&lt;property id=&quot;20307&quot; value=&quot;322&quot;/&gt;&lt;/object&gt;&lt;object type=&quot;3&quot; unique_id=&quot;10615&quot;&gt;&lt;property id=&quot;20148&quot; value=&quot;5&quot;/&gt;&lt;property id=&quot;20300&quot; value=&quot;Slide 62 - &amp;quot;Privacy Laws&amp;quot;&quot;/&gt;&lt;property id=&quot;20307&quot; value=&quot;323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B97CAD3D49634BECB254722C354D7C37008FEABD6F9D4CF04C91B009375C867A56" ma:contentTypeVersion="3" ma:contentTypeDescription="Create a new document." ma:contentTypeScope="" ma:versionID="a766e3e382edcc5b931fc2d1e2d2326f">
  <xsd:schema xmlns:xsd="http://www.w3.org/2001/XMLSchema" xmlns:p="http://schemas.microsoft.com/office/2006/metadata/properties" xmlns:ns1="http://schemas.microsoft.com/sharepoint/v3" xmlns:ns2="EC068496-1DB6-4D20-B837-B04B199985E5" targetNamespace="http://schemas.microsoft.com/office/2006/metadata/properties" ma:root="true" ma:fieldsID="ce3bd1c53d1ed47b2cf110ed00a06db0" ns1:_="" ns2:_="">
    <xsd:import namespace="http://schemas.microsoft.com/sharepoint/v3"/>
    <xsd:import namespace="EC068496-1DB6-4D20-B837-B04B199985E5"/>
    <xsd:element name="properties">
      <xsd:complexType>
        <xsd:sequence>
          <xsd:element name="documentManagement">
            <xsd:complexType>
              <xsd:all>
                <xsd:element ref="ns2:Sensitivity"/>
                <xsd:element ref="ns1:Editor" minOccurs="0"/>
                <xsd:element ref="ns1:CheckoutUser" minOccurs="0"/>
                <xsd:element ref="ns1:Author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Editor" ma:index="10" nillable="true" ma:displayName="Modified By" ma:list="UserInfo" ma:internalName="Editor" ma:readOnly="tru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CheckoutUser" ma:index="11" nillable="true" ma:displayName="Checked Out To" ma:list="UserInfo" ma:internalName="CheckoutUser" ma:readOnly="tru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uthor" ma:index="12" nillable="true" ma:displayName="Created By" ma:list="UserInfo" ma:internalName="Author" ma:readOnly="tru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:xsd="http://www.w3.org/2001/XMLSchema" xmlns:dms="http://schemas.microsoft.com/office/2006/documentManagement/types" targetNamespace="EC068496-1DB6-4D20-B837-B04B199985E5" elementFormDefault="qualified">
    <xsd:import namespace="http://schemas.microsoft.com/office/2006/documentManagement/types"/>
    <xsd:element name="Sensitivity" ma:index="8" ma:displayName="Sensitivity" ma:description="Sensitive Data = Any data that, if lost, stolen or misused, could adversely impact FDIC, insured institutions or individuals.&#10;http://fdic01/division/doa/adminservices/records/directives/1000/1360-9.doc&#10;&#10;Sensitive PII = SSN alone and/or an individual’s full name plus 1 or more additional items of personal data.&#10;http://fdic01/division/dit/ITGovernance/PrivacyProgram/PersonallyIdentifiableInformation/index.html&#10;Non-Sensitive Data = Data that can be shared or viewed with no restrictions internal or external to FDIC.&#10;http://www.fdic.gov/regulations/laws/rules/2000-3800.html" ma:format="Dropdown" ma:internalName="Sensitivity">
      <xsd:simpleType>
        <xsd:restriction base="dms:Choice">
          <xsd:enumeration value="Sensitive Data"/>
          <xsd:enumeration value="Sensitive PII"/>
          <xsd:enumeration value="Non-Sensitive Data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ensitivity xmlns="EC068496-1DB6-4D20-B837-B04B199985E5">Non-Sensitive Data</Sensitivity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67F3ED5-22B5-4F64-8844-96BC96288B41}"/>
</file>

<file path=customXml/itemProps2.xml><?xml version="1.0" encoding="utf-8"?>
<ds:datastoreItem xmlns:ds="http://schemas.openxmlformats.org/officeDocument/2006/customXml" ds:itemID="{887E1D4E-A616-46F6-A4F2-20EDCC874AF1}"/>
</file>

<file path=customXml/itemProps3.xml><?xml version="1.0" encoding="utf-8"?>
<ds:datastoreItem xmlns:ds="http://schemas.openxmlformats.org/officeDocument/2006/customXml" ds:itemID="{5312325A-14E3-49FC-B8FC-1640C54744C4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1326</Words>
  <Application>Microsoft Office PowerPoint</Application>
  <PresentationFormat>On-screen Show (4:3)</PresentationFormat>
  <Paragraphs>216</Paragraphs>
  <Slides>23</Slides>
  <Notes>23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Slide 1</vt:lpstr>
      <vt:lpstr>Pre-Test</vt:lpstr>
      <vt:lpstr>Agenda</vt:lpstr>
      <vt:lpstr>Learning Objectives</vt:lpstr>
      <vt:lpstr>Introducing Sophia</vt:lpstr>
      <vt:lpstr>Where Are YOU in Your Planning?</vt:lpstr>
      <vt:lpstr>The 4-Step Planning Model</vt:lpstr>
      <vt:lpstr>Sophia’s Planning Process</vt:lpstr>
      <vt:lpstr>Step 1: The Back-of-the-Napkin Plan</vt:lpstr>
      <vt:lpstr>Step 1: Key Questions</vt:lpstr>
      <vt:lpstr>Step 2: Sophia’s Resource Plan</vt:lpstr>
      <vt:lpstr>Step 2: The Resource Plan, cont.</vt:lpstr>
      <vt:lpstr>Step 2: Resource Planning Ideas</vt:lpstr>
      <vt:lpstr>Step 3: The Business Plan</vt:lpstr>
      <vt:lpstr>Step 3: Sophia’s Business Plan</vt:lpstr>
      <vt:lpstr>Sources of Financial Support</vt:lpstr>
      <vt:lpstr>What does it mean to be strategic?</vt:lpstr>
      <vt:lpstr>Step 4: Sophia’s Action Plan</vt:lpstr>
      <vt:lpstr>SMART Goals</vt:lpstr>
      <vt:lpstr>Summary: Key Points</vt:lpstr>
      <vt:lpstr>Summary: Benefits and Risks</vt:lpstr>
      <vt:lpstr>Summary</vt:lpstr>
      <vt:lpstr>Pre-Post Test and Evaluation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/>
  <cp:revision>2</cp:revision>
  <dcterms:created xsi:type="dcterms:W3CDTF">2012-03-28T14:26:49Z</dcterms:created>
  <dcterms:modified xsi:type="dcterms:W3CDTF">2015-07-22T13:54:23Z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0x0101B97CAD3D49634BECB254722C354D7C37008FEABD6F9D4CF04C91B009375C867A56</vt:lpwstr>
  </property>
  <property fmtid="{D5CDD505-2E9C-101B-9397-08002B2CF9AE}" pid="3" name="Order">
    <vt:r8>92900</vt:r8>
  </property>
</Properties>
</file>