
<file path=[Content_Types].xml><?xml version="1.0" encoding="utf-8"?>
<Types xmlns="http://schemas.openxmlformats.org/package/2006/content-types">
  <Default Extension="pdf" ContentType="application/pdf"/>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Default Extension="mov" ContentType="application/movie"/>
  <Override PartName="/ppt/theme/theme1.xml" ContentType="application/vnd.openxmlformats-officedocument.theme+xml"/>
  <Override PartName="/ppt/slides/slide25.xml" ContentType="application/vnd.openxmlformats-officedocument.presentationml.slid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21.xml" ContentType="application/vnd.openxmlformats-officedocument.presentationml.slide+xml"/>
  <Override PartName="/docProps/custom.xml" ContentType="application/vnd.openxmlformats-officedocument.custom-properties+xml"/>
  <Override PartName="/ppt/media/image7.jpeg" ContentType="image/jpeg"/>
  <Override PartName="/ppt/notesSlides/notesSlide12.xml" ContentType="application/vnd.openxmlformats-officedocument.presentationml.notesSlide+xml"/>
  <Override PartName="/ppt/media/image12.jpeg" ContentType="image/jpeg"/>
  <Default Extension="xlsx" ContentType="application/vnd.openxmlformats-officedocument.spreadsheetml.sheet"/>
  <Override PartName="/ppt/media/image1.jpeg" ContentType="image/jpeg"/>
  <Override PartName="/ppt/media/image3.jpeg" ContentType="image/jpeg"/>
  <Override PartName="/ppt/notesSlides/notesSlide7.xml" ContentType="application/vnd.openxmlformats-officedocument.presentationml.notesSlide+xml"/>
  <Override PartName="/ppt/notesSlides/notesSlide10.xml" ContentType="application/vnd.openxmlformats-officedocument.presentationml.notesSlide+xml"/>
  <Override PartName="/ppt/media/image10.jpeg" ContentType="image/jpeg"/>
  <Override PartName="/ppt/viewProps.xml" ContentType="application/vnd.openxmlformats-officedocument.presentationml.viewProps+xml"/>
  <Override PartName="/ppt/slides/slide7.xml" ContentType="application/vnd.openxmlformats-officedocument.presentationml.slide+xml"/>
  <Override PartName="/ppt/slides/slide9.xml" ContentType="application/vnd.openxmlformats-officedocument.presentationml.slide+xml"/>
  <Override PartName="/ppt/notesSlides/notesSlide5.xml" ContentType="application/vnd.openxmlformats-officedocument.presentationml.notes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3.xml" ContentType="application/vnd.openxmlformats-officedocument.presentationml.slide+xml"/>
  <Override PartName="/ppt/slides/slide17.xml" ContentType="application/vnd.openxmlformats-officedocument.presentationml.slide+xml"/>
  <Override PartName="/ppt/theme/theme2.xml" ContentType="application/vnd.openxmlformats-officedocument.theme+xml"/>
  <Override PartName="/ppt/notesSlides/notesSlide19.xml" ContentType="application/vnd.openxmlformats-officedocument.presentationml.notesSlide+xml"/>
  <Default Extension="jpeg" ContentType="image/jpg"/>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docProps/app.xml" ContentType="application/vnd.openxmlformats-officedocument.extended-propertie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s/slide11.xml" ContentType="application/vnd.openxmlformats-officedocument.presentationml.slide+xml"/>
  <Override PartName="/ppt/slides/slide20.xml" ContentType="application/vnd.openxmlformats-officedocument.presentationml.slide+xml"/>
  <Override PartName="/ppt/media/image8.jpeg" ContentType="image/jpeg"/>
  <Override PartName="/ppt/notesSlides/notesSlide13.xml" ContentType="application/vnd.openxmlformats-officedocument.presentationml.notesSlide+xml"/>
  <Default Extension="gif" ContentType="image/gif"/>
  <Default Extension="tif" ContentType="image/tif"/>
  <Default Extension="vml" ContentType="application/vnd.openxmlformats-officedocument.vmlDrawing"/>
  <Override PartName="/ppt/media/image4.jpeg" ContentType="image/jpeg"/>
  <Override PartName="/ppt/notesSlides/notesSlide8.xml" ContentType="application/vnd.openxmlformats-officedocument.presentationml.notesSlide+xml"/>
  <Override PartName="/ppt/media/image6.jpeg" ContentType="image/jpeg"/>
  <Override PartName="/ppt/notesSlides/notesSlide11.xml" ContentType="application/vnd.openxmlformats-officedocument.presentationml.notesSlide+xml"/>
  <Override PartName="/ppt/notesSlides/notesSlide20.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ppt/media/image11.jpeg" ContentType="image/jpeg"/>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Override PartName="/ppt/slides/slide23.xml" ContentType="application/vnd.openxmlformats-officedocument.presentationml.slide+xml"/>
  <Override PartName="/ppt/slides/slide12.xml" ContentType="application/vnd.openxmlformats-officedocument.presentationml.slide+xml"/>
  <Override PartName="/ppt/notesSlides/notesSlide14.xml" ContentType="application/vnd.openxmlformats-officedocument.presentationml.notesSlide+xml"/>
  <Override PartName="/ppt/media/image9.jpeg" ContentType="image/jpeg"/>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ommentAuthors" Target="commentAuthors.xml"/><Relationship Id="rId21" Type="http://schemas.openxmlformats.org/officeDocument/2006/relationships/slide" Target="slides/slide14.xml"/><Relationship Id="rId34" Type="http://schemas.openxmlformats.org/officeDocument/2006/relationships/customXml" Target="../customXml/item2.xml"/><Relationship Id="rId7" Type="http://schemas.openxmlformats.org/officeDocument/2006/relationships/notesMaster" Target="notesMasters/notes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customXml" Target="../customXml/item1.xml"/><Relationship Id="rId2" Type="http://schemas.openxmlformats.org/officeDocument/2006/relationships/viewProps" Target="viewProps.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presProps" Target="presProps.xml"/><Relationship Id="rId6" Type="http://schemas.openxmlformats.org/officeDocument/2006/relationships/theme" Target="theme/theme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ustomXml" Target="../customXml/item3.xml"/><Relationship Id="rId8" Type="http://schemas.openxmlformats.org/officeDocument/2006/relationships/slide" Target="slides/slid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2"/>
          <p:cNvSpPr/>
          <p:nvPr>
            <p:ph type="sldImg"/>
          </p:nvPr>
        </p:nvSpPr>
        <p:spPr>
          <a:xfrm>
            <a:off x="1143000" y="685800"/>
            <a:ext cx="4572000" cy="3429000"/>
          </a:xfrm>
          <a:prstGeom prst="rect">
            <a:avLst/>
          </a:prstGeom>
        </p:spPr>
        <p:txBody>
          <a:bodyPr/>
          <a:lstStyle/>
          <a:p>
            <a:pPr lvl="0"/>
          </a:p>
        </p:txBody>
      </p:sp>
      <p:sp>
        <p:nvSpPr>
          <p:cNvPr id="23" name="Shape 23"/>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9.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0.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ph type="sldImg"/>
          </p:nvPr>
        </p:nvSpPr>
        <p:spPr>
          <a:prstGeom prst="rect">
            <a:avLst/>
          </a:prstGeom>
        </p:spPr>
        <p:txBody>
          <a:bodyPr/>
          <a:lstStyle/>
          <a:p>
            <a:pPr lvl="0"/>
          </a:p>
        </p:txBody>
      </p:sp>
      <p:sp>
        <p:nvSpPr>
          <p:cNvPr id="35" name="Shape 35"/>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Welcome to the Selling a Small Business and Succession Planning for a Small Business module. By taking this training, you are taking an important step to building a better business.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6" name="Shape 86"/>
          <p:cNvSpPr/>
          <p:nvPr>
            <p:ph type="sldImg"/>
          </p:nvPr>
        </p:nvSpPr>
        <p:spPr>
          <a:prstGeom prst="rect">
            <a:avLst/>
          </a:prstGeom>
        </p:spPr>
        <p:txBody>
          <a:bodyPr/>
          <a:lstStyle/>
          <a:p>
            <a:pPr lvl="0"/>
          </a:p>
        </p:txBody>
      </p:sp>
      <p:sp>
        <p:nvSpPr>
          <p:cNvPr id="87" name="Shape 8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Prospective buyers may include: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Employees with enough management experience and skill to take over the business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Long-standing customers who might have a passion for your product or service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Business owners whose businesses would be enhanced by your product or service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Competitors who might see a benefit in absorbing your business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 will want to advertise online, through trade associations, and via email to inform potential buyers that your business is for sale.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lvl="0"/>
          </a:p>
        </p:txBody>
      </p:sp>
      <p:sp>
        <p:nvSpPr>
          <p:cNvPr id="93" name="Shape 93"/>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Negotiating and structuring a business sale is a complex process. Many business owners engage the expertise of attorneys and accountants. Here are some of the issues to consider.</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Buyer qualification</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Just like buying a home, buyers need to demonstrate the financial ability to purchase a business. Demonstrated financial ability includes having sufficient cash and the credit worthiness for borrowing part of the purchase price. A prospective buyer should also demonstrate the management skills to run the business.</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Payment in lump sum or installments</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Buyers can provide the entire price, through a combination of cash and loans from banks, or pay the business seller in installments.</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Non-compete agreement</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Often business sellers are required to sign an agreement to not start a competing business for a few years.</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Management assistance</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The new owner of a business may benefit from the previous owner’s expertise.  The seller of a business often will serve as a paid consultant or manager for a few months to help the new owners learn how the business operates.</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Sales agreement preparation</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A sales agreement covers many elements of the sale including sale price, buyer deposit, promissory note, security, seller and buyer’s representations, contingencies, dispute resolution, and more.</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Down payment</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If a purchase is to be paid in installments, the buyer and seller must agree on a down payment.</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Collateral</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If the purchase requires a loan, all parties must agree on collateral. Often the business itself is collateral. However, if the seller does not want the business back in the case of a default, the parties can negotiate a different form of collateral.</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As you can see, many factors are involved in the sale of a business. You should work with an experienced attorney and an accountant to help structure the deal and prepare all the documentation.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8" name="Shape 98"/>
          <p:cNvSpPr/>
          <p:nvPr>
            <p:ph type="sldImg"/>
          </p:nvPr>
        </p:nvSpPr>
        <p:spPr>
          <a:prstGeom prst="rect">
            <a:avLst/>
          </a:prstGeom>
        </p:spPr>
        <p:txBody>
          <a:bodyPr/>
          <a:lstStyle/>
          <a:p>
            <a:pPr lvl="0"/>
          </a:p>
        </p:txBody>
      </p:sp>
      <p:sp>
        <p:nvSpPr>
          <p:cNvPr id="99" name="Shape 99"/>
          <p:cNvSpPr/>
          <p:nvPr>
            <p:ph type="body" sz="quarter" idx="1"/>
          </p:nvPr>
        </p:nvSpPr>
        <p:spPr>
          <a:prstGeom prst="rect">
            <a:avLst/>
          </a:prstGeom>
        </p:spPr>
        <p:txBody>
          <a:bodyPr/>
          <a:lstStyle>
            <a:lvl1pPr marL="57150" indent="-114300" defTabSz="914400">
              <a:lnSpc>
                <a:spcPct val="100000"/>
              </a:lnSpc>
              <a:spcBef>
                <a:spcPts val="400"/>
              </a:spcBef>
              <a:defRPr sz="1200">
                <a:latin typeface="Calibri"/>
                <a:ea typeface="Calibri"/>
                <a:cs typeface="Calibri"/>
                <a:sym typeface="Calibri"/>
              </a:defRPr>
            </a:lvl1pPr>
          </a:lstStyle>
          <a:p>
            <a:pPr lvl="0">
              <a:defRPr sz="1800"/>
            </a:pPr>
            <a:r>
              <a:rPr sz="1200"/>
              <a:t>What are some of the challenges of selling your business?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3" name="Shape 103"/>
          <p:cNvSpPr/>
          <p:nvPr>
            <p:ph type="sldImg"/>
          </p:nvPr>
        </p:nvSpPr>
        <p:spPr>
          <a:prstGeom prst="rect">
            <a:avLst/>
          </a:prstGeom>
        </p:spPr>
        <p:txBody>
          <a:bodyPr/>
          <a:lstStyle/>
          <a:p>
            <a:pPr lvl="0"/>
          </a:p>
        </p:txBody>
      </p:sp>
      <p:sp>
        <p:nvSpPr>
          <p:cNvPr id="104" name="Shape 104"/>
          <p:cNvSpPr/>
          <p:nvPr>
            <p:ph type="body" sz="quarter" idx="1"/>
          </p:nvPr>
        </p:nvSpPr>
        <p:spPr>
          <a:prstGeom prst="rect">
            <a:avLst/>
          </a:prstGeom>
        </p:spPr>
        <p:txBody>
          <a:bodyPr/>
          <a:lstStyle/>
          <a:p>
            <a:pPr lvl="0" defTabSz="914400">
              <a:lnSpc>
                <a:spcPct val="80000"/>
              </a:lnSpc>
              <a:spcBef>
                <a:spcPts val="100"/>
              </a:spcBef>
              <a:defRPr sz="1800"/>
            </a:pPr>
            <a:r>
              <a:rPr sz="500">
                <a:latin typeface="Calibri"/>
                <a:ea typeface="Calibri"/>
                <a:cs typeface="Calibri"/>
                <a:sym typeface="Calibri"/>
              </a:rPr>
              <a:t>Here are a few reasons why it might make more sense to close a business rather than sell it:</a:t>
            </a:r>
            <a:endParaRPr sz="500">
              <a:latin typeface="Calibri"/>
              <a:ea typeface="Calibri"/>
              <a:cs typeface="Calibri"/>
              <a:sym typeface="Calibri"/>
            </a:endParaRPr>
          </a:p>
          <a:p>
            <a:pPr lvl="0" marL="171450" indent="-171450" defTabSz="914400">
              <a:lnSpc>
                <a:spcPct val="80000"/>
              </a:lnSpc>
              <a:spcBef>
                <a:spcPts val="100"/>
              </a:spcBef>
              <a:buSzPct val="100000"/>
              <a:buFont typeface="Arial"/>
              <a:buChar char="•"/>
              <a:defRPr sz="1800"/>
            </a:pPr>
            <a:r>
              <a:rPr sz="500">
                <a:latin typeface="Calibri"/>
                <a:ea typeface="Calibri"/>
                <a:cs typeface="Calibri"/>
                <a:sym typeface="Calibri"/>
              </a:rPr>
              <a:t>The businesses might be too small, with insufficient assets and profitability, to interest a buyer.</a:t>
            </a:r>
            <a:endParaRPr sz="500">
              <a:latin typeface="Calibri"/>
              <a:ea typeface="Calibri"/>
              <a:cs typeface="Calibri"/>
              <a:sym typeface="Calibri"/>
            </a:endParaRPr>
          </a:p>
          <a:p>
            <a:pPr lvl="0" marL="171450" indent="-171450" defTabSz="914400">
              <a:lnSpc>
                <a:spcPct val="80000"/>
              </a:lnSpc>
              <a:spcBef>
                <a:spcPts val="100"/>
              </a:spcBef>
              <a:buSzPct val="100000"/>
              <a:buFont typeface="Arial"/>
              <a:buChar char="•"/>
              <a:defRPr sz="1800"/>
            </a:pPr>
            <a:r>
              <a:rPr sz="500">
                <a:latin typeface="Calibri"/>
                <a:ea typeface="Calibri"/>
                <a:cs typeface="Calibri"/>
                <a:sym typeface="Calibri"/>
              </a:rPr>
              <a:t>Businesses in decline are not promising investments.</a:t>
            </a:r>
            <a:endParaRPr sz="500">
              <a:latin typeface="Calibri"/>
              <a:ea typeface="Calibri"/>
              <a:cs typeface="Calibri"/>
              <a:sym typeface="Calibri"/>
            </a:endParaRPr>
          </a:p>
          <a:p>
            <a:pPr lvl="0" marL="171450" indent="-171450" defTabSz="914400">
              <a:lnSpc>
                <a:spcPct val="80000"/>
              </a:lnSpc>
              <a:spcBef>
                <a:spcPts val="100"/>
              </a:spcBef>
              <a:buSzPct val="100000"/>
              <a:buFont typeface="Arial"/>
              <a:buChar char="•"/>
              <a:defRPr sz="1800"/>
            </a:pPr>
            <a:r>
              <a:rPr sz="500">
                <a:latin typeface="Calibri"/>
                <a:ea typeface="Calibri"/>
                <a:cs typeface="Calibri"/>
                <a:sym typeface="Calibri"/>
              </a:rPr>
              <a:t>Businesses that are specialized, located in remote areas, or have other unique characteristics may be difficult to sell. </a:t>
            </a:r>
            <a:endParaRPr sz="500">
              <a:latin typeface="Calibri"/>
              <a:ea typeface="Calibri"/>
              <a:cs typeface="Calibri"/>
              <a:sym typeface="Calibri"/>
            </a:endParaRPr>
          </a:p>
          <a:p>
            <a:pPr lvl="0" marL="171450" indent="-171450" defTabSz="914400">
              <a:lnSpc>
                <a:spcPct val="80000"/>
              </a:lnSpc>
              <a:spcBef>
                <a:spcPts val="100"/>
              </a:spcBef>
              <a:buSzPct val="100000"/>
              <a:buFont typeface="Arial"/>
              <a:buChar char="•"/>
              <a:defRPr sz="1800"/>
            </a:pPr>
            <a:r>
              <a:rPr sz="500">
                <a:latin typeface="Calibri"/>
                <a:ea typeface="Calibri"/>
                <a:cs typeface="Calibri"/>
                <a:sym typeface="Calibri"/>
              </a:rPr>
              <a:t>Businesses with significant assets, but not sales, might be better off selling the assets and closing.</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Here are some steps to take when closing your business.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Follow Instructions in Your Founding Documents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If you're a sole proprietor, you don't need to worry about closing according to the requirements of business organizational documents. If your business is a general partnership that doesn't have a written partnership agreement, then you need to give notice to your partner of your express desire to withdraw from the partnership. On the other hand, if your business is a partnership with a written partnership agreement, a limited liability company (LLC), or a corporation, you will need to follow the rules of dissolution contained in the partnership agreement, articles of incorporation, or applicable state laws.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File Dissolution Documents with the State</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All limited and general partnerships that filed with a state at the inception of the partnership must file dissolution papers with the state. Once you have voted to dissolve an LLC or corporation, you file paperwork with the state, certifying the decision to terminate the business. Filing a certificate of dissolution (also known as articles of dissolution) is a process that varies from state to state.</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Sell Business Assets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If you have business assets, equipment, inventory, and real estate, you will likely want to sell your assets before closing</a:t>
            </a:r>
            <a:br>
              <a:rPr sz="500">
                <a:latin typeface="Calibri"/>
                <a:ea typeface="Calibri"/>
                <a:cs typeface="Calibri"/>
                <a:sym typeface="Calibri"/>
              </a:rPr>
            </a:br>
            <a:r>
              <a:rPr sz="500">
                <a:latin typeface="Calibri"/>
                <a:ea typeface="Calibri"/>
                <a:cs typeface="Calibri"/>
                <a:sym typeface="Calibri"/>
              </a:rPr>
              <a:t>the business.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Cancel Permits, Licenses, and Lease Agreements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Review all the registrations, licenses, and permits you obtained to open and run your business. Contact licensing and permitting agencies and follow their cancelation processes. If you are leasing office space or equipment, you will need to terminate your leases—review your lease agreement for the details, including what penalties you may incur.</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Comply with Tax Laws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When you end a business, the company is still liable for taxes in the prior and the current year. This means that you must continue making deductions from paychecks and continue payroll reporting obligations. You should continue to file your quarterly or annual taxes, and your capital gains and liquidation forms. You will also be responsible for all final tax forms that need to be filed, including forms for income tax, sales tax (that has been collected), and payroll taxes.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Resolve Outstanding Issues with Customers, Creditors, and Suppliers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Pay all of your debts, collect balances due from customers (receivables), and close all of your accounts.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Maintain Records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Although you’ve closed the doors, continue to maintain and retain business records. You will need to file income taxes, answer inquiries, and respond to agencies seeking information. You could still be audited and may need to answer questions from those with whom you have done business.</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Get Help</a:t>
            </a:r>
            <a:endParaRPr sz="500">
              <a:latin typeface="Calibri"/>
              <a:ea typeface="Calibri"/>
              <a:cs typeface="Calibri"/>
              <a:sym typeface="Calibri"/>
            </a:endParaRPr>
          </a:p>
          <a:p>
            <a:pPr lvl="0" defTabSz="914400">
              <a:lnSpc>
                <a:spcPct val="80000"/>
              </a:lnSpc>
              <a:spcBef>
                <a:spcPts val="100"/>
              </a:spcBef>
              <a:defRPr sz="1800"/>
            </a:pPr>
            <a:r>
              <a:rPr sz="500">
                <a:latin typeface="Calibri"/>
                <a:ea typeface="Calibri"/>
                <a:cs typeface="Calibri"/>
                <a:sym typeface="Calibri"/>
              </a:rPr>
              <a:t>Seek help from your accountant and attorney to review the closing process.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sldImg"/>
          </p:nvPr>
        </p:nvSpPr>
        <p:spPr>
          <a:prstGeom prst="rect">
            <a:avLst/>
          </a:prstGeom>
        </p:spPr>
        <p:txBody>
          <a:bodyPr/>
          <a:lstStyle/>
          <a:p>
            <a:pPr lvl="0"/>
          </a:p>
        </p:txBody>
      </p:sp>
      <p:sp>
        <p:nvSpPr>
          <p:cNvPr id="110" name="Shape 110"/>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Succession planning involves creating a plan for someone to either own or run your business after you retire, become disabled, or die. In simple terms, succession planning is the process of passing control of the business to others.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sldImg"/>
          </p:nvPr>
        </p:nvSpPr>
        <p:spPr>
          <a:prstGeom prst="rect">
            <a:avLst/>
          </a:prstGeom>
        </p:spPr>
        <p:txBody>
          <a:bodyPr/>
          <a:lstStyle/>
          <a:p>
            <a:pPr lvl="0"/>
          </a:p>
        </p:txBody>
      </p:sp>
      <p:sp>
        <p:nvSpPr>
          <p:cNvPr id="120" name="Shape 120"/>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Find Successor</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If you are passing the business to a family member, you may consider transferring ownership through your estate planning process. Often, however, new management comes from your pool of existing employees. If you have a larger business (such as an LLC or a corporation), succession planning involves preparing people for management and leadership roles in order to replace you or other managers when the time arises.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Finding your replacement is difficult so plan ahead, it is best to start early. Leaders are not always easy to find and it takes time to mentor someone into a management role. You will need to identify potential successors in your family or among employees. You can hire from outside the company, but it’s helpful to groom someone already in your business, over a period of time, so the transition to new leadership will be smooth.</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Train Successor</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Once you have successors identified, deliberately create a training plan to ensure that everyone involved has time to learn the skills, gather the information, and practice the leadership roles critical to the future success of the business.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Whether you are transferring a business to a family member or you are promoting employees into leadership roles, you need to plan ahead. A succession plan takes into consideration the development of future leaders’ skills and abilities. The plan should deliver a return on your business’s training investment by providing for your successors’ advancement while simultaneously ensuring your successors don’t leave your business. Even if someone leaves, a current employee should be ready to step into the vacated role. As the need arises, with good succession planning, employees or family members are ready for new leadership roles.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Ease Tax Exposure</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Tax exposure arises when one generation gives way to the next generation in a closely-held family business. In this case, succession planning and estate planning become intertwined by the family. Multiple types of taxes must be considered when planning this type of succession, including:</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Income tax</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Gift tax</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Generation-skipping tax</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Estate tax</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Start family succession planning sooner, rather than later, because starting sooner will give you more flexibility with your planning. Consult an attorney and an accountant about putting the proper estate documents in place, especially for succession planning in a family business.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sldImg"/>
          </p:nvPr>
        </p:nvSpPr>
        <p:spPr>
          <a:prstGeom prst="rect">
            <a:avLst/>
          </a:prstGeom>
        </p:spPr>
        <p:txBody>
          <a:bodyPr/>
          <a:lstStyle/>
          <a:p>
            <a:pPr lvl="0"/>
          </a:p>
        </p:txBody>
      </p:sp>
      <p:sp>
        <p:nvSpPr>
          <p:cNvPr id="124" name="Shape 12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Transition slide</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Should you decide to sell your business the following slides will help you make the proper decisions.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sldImg"/>
          </p:nvPr>
        </p:nvSpPr>
        <p:spPr>
          <a:prstGeom prst="rect">
            <a:avLst/>
          </a:prstGeom>
        </p:spPr>
        <p:txBody>
          <a:bodyPr/>
          <a:lstStyle/>
          <a:p>
            <a:pPr lvl="0"/>
          </a:p>
        </p:txBody>
      </p:sp>
      <p:sp>
        <p:nvSpPr>
          <p:cNvPr id="129" name="Shape 12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 retirement plan has many benefits. Primarily, a retirement plan helps you and your employees to save and invest toward financial security in retirement. You and your employees get significant tax advantages and other incentives: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Employer contributions are tax-deductible.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Assets in the plan grow tax-free.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Flexible plan options are available.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 retirement plan can attract and retain employees, reducing new employee training costs.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sldImg"/>
          </p:nvPr>
        </p:nvSpPr>
        <p:spPr>
          <a:prstGeom prst="rect">
            <a:avLst/>
          </a:prstGeom>
        </p:spPr>
        <p:txBody>
          <a:bodyPr/>
          <a:lstStyle/>
          <a:p>
            <a:pPr lvl="0"/>
          </a:p>
        </p:txBody>
      </p:sp>
      <p:sp>
        <p:nvSpPr>
          <p:cNvPr id="134" name="Shape 13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Employee benefits include: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Contributions to the plan reduce current taxable income.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Contributions and investment gains are not taxed until the contributions and gains are distributed.</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Contributions can be easy to make through payroll deductions.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Small regular contributions can grow to significant retirement savings over time as a result of compounding.  The earlier in life an employee starts to save, the more they will benefit from compound growth.</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Retirement assets can be transferred to a new plan if the employee leaves the company.</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9" name="Shape 139"/>
          <p:cNvSpPr/>
          <p:nvPr>
            <p:ph type="sldImg"/>
          </p:nvPr>
        </p:nvSpPr>
        <p:spPr>
          <a:prstGeom prst="rect">
            <a:avLst/>
          </a:prstGeom>
        </p:spPr>
        <p:txBody>
          <a:bodyPr/>
          <a:lstStyle/>
          <a:p>
            <a:pPr lvl="0"/>
          </a:p>
        </p:txBody>
      </p:sp>
      <p:sp>
        <p:nvSpPr>
          <p:cNvPr id="140" name="Shape 140"/>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The Internal Revenue Service (IRS) recognizes small business retirement plans as a means to help employers and employees save toward retirement. Many types of retirement plans are available for a small business depending on the number of people the business employs. The three most common small business retirement plans are described below. </a:t>
            </a:r>
            <a:endParaRPr sz="900">
              <a:latin typeface="Calibri"/>
              <a:ea typeface="Calibri"/>
              <a:cs typeface="Calibri"/>
              <a:sym typeface="Calibri"/>
            </a:endParaRPr>
          </a:p>
          <a:p>
            <a:pPr lvl="0" defTabSz="914400">
              <a:lnSpc>
                <a:spcPct val="80000"/>
              </a:lnSpc>
              <a:spcBef>
                <a:spcPts val="300"/>
              </a:spcBef>
              <a:defRPr sz="1800"/>
            </a:pP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Simplified Employee Pension Individual Retirement Accounts (SEP IRAs)</a:t>
            </a:r>
            <a:endParaRPr sz="900">
              <a:latin typeface="Calibri"/>
              <a:ea typeface="Calibri"/>
              <a:cs typeface="Calibri"/>
              <a:sym typeface="Calibri"/>
            </a:endParaRPr>
          </a:p>
          <a:p>
            <a:pPr lvl="1" indent="457200" defTabSz="914400">
              <a:lnSpc>
                <a:spcPct val="80000"/>
              </a:lnSpc>
              <a:spcBef>
                <a:spcPts val="300"/>
              </a:spcBef>
              <a:defRPr sz="1800"/>
            </a:pPr>
            <a:r>
              <a:rPr sz="900">
                <a:latin typeface="Calibri"/>
                <a:ea typeface="Calibri"/>
                <a:cs typeface="Calibri"/>
                <a:sym typeface="Calibri"/>
              </a:rPr>
              <a:t>SEP IRAs generally have lower costs than other more complex plans. In these plans, the employer sets up IRAs for employees and makes contributions on their behalf.</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Saving Incentive Match Plans for Employees (SIMPLE) IRAs</a:t>
            </a:r>
            <a:endParaRPr sz="900">
              <a:latin typeface="Calibri"/>
              <a:ea typeface="Calibri"/>
              <a:cs typeface="Calibri"/>
              <a:sym typeface="Calibri"/>
            </a:endParaRPr>
          </a:p>
          <a:p>
            <a:pPr lvl="1" indent="457200" defTabSz="914400">
              <a:lnSpc>
                <a:spcPct val="80000"/>
              </a:lnSpc>
              <a:spcBef>
                <a:spcPts val="300"/>
              </a:spcBef>
              <a:defRPr sz="1800"/>
            </a:pPr>
            <a:r>
              <a:rPr sz="900">
                <a:latin typeface="Calibri"/>
                <a:ea typeface="Calibri"/>
                <a:cs typeface="Calibri"/>
                <a:sym typeface="Calibri"/>
              </a:rPr>
              <a:t>With SIMPLE IRAs, employers can have no other qualified retirement plans for employees and should have no more than 100 employees.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900">
                <a:latin typeface="Calibri"/>
                <a:ea typeface="Calibri"/>
                <a:cs typeface="Calibri"/>
                <a:sym typeface="Calibri"/>
              </a:rPr>
              <a:t>401(k) Plans</a:t>
            </a:r>
            <a:endParaRPr sz="900">
              <a:latin typeface="Calibri"/>
              <a:ea typeface="Calibri"/>
              <a:cs typeface="Calibri"/>
              <a:sym typeface="Calibri"/>
            </a:endParaRPr>
          </a:p>
          <a:p>
            <a:pPr lvl="1" indent="457200" defTabSz="914400">
              <a:lnSpc>
                <a:spcPct val="80000"/>
              </a:lnSpc>
              <a:spcBef>
                <a:spcPts val="300"/>
              </a:spcBef>
              <a:defRPr sz="1800"/>
            </a:pPr>
            <a:r>
              <a:rPr sz="900">
                <a:latin typeface="Calibri"/>
                <a:ea typeface="Calibri"/>
                <a:cs typeface="Calibri"/>
                <a:sym typeface="Calibri"/>
              </a:rPr>
              <a:t>A 401(k) plan is a more complex retirement plan that employers maintain with an administrator. Employers may elect to match employee contributions, contribute independently, or not contribute at all depending on plan designations.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Starting a Retirement Plan</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Review retirement plans with a tax advisor. Then, as necessary, contact a plan administrator to open your small business retirement plan. Ask your bank, accountant, or business attorney for plan administrator recommendations.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If you have employees, notify them about the plan, including the plan’s provisions and eligibility guidelines. Eligibility guidelines should include an enrollment period when administrators are available to answer employee questions.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When the plan is in place, integrate contributions to the plan into your regular business and financial management practices. Retirement savings should be built into your overall business plan to ensure there are sufficient profits to provide for retirement savings.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ph type="sldImg"/>
          </p:nvPr>
        </p:nvSpPr>
        <p:spPr>
          <a:prstGeom prst="rect">
            <a:avLst/>
          </a:prstGeom>
        </p:spPr>
        <p:txBody>
          <a:bodyPr/>
          <a:lstStyle/>
          <a:p>
            <a:pPr lvl="0"/>
          </a:p>
        </p:txBody>
      </p:sp>
      <p:sp>
        <p:nvSpPr>
          <p:cNvPr id="40" name="Shape 40"/>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module, you will be able to:</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how to change the ownership of a business through selling, closing, or handing the business</a:t>
            </a:r>
            <a:br>
              <a:rPr sz="1200">
                <a:latin typeface="Calibri"/>
                <a:ea typeface="Calibri"/>
                <a:cs typeface="Calibri"/>
                <a:sym typeface="Calibri"/>
              </a:rPr>
            </a:br>
            <a:r>
              <a:rPr sz="1200">
                <a:latin typeface="Calibri"/>
                <a:ea typeface="Calibri"/>
                <a:cs typeface="Calibri"/>
                <a:sym typeface="Calibri"/>
              </a:rPr>
              <a:t>to successors.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how to establish an exit strategy for retirement which includes a succession plan, transferring ownership of the business, and paying taxes.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ph type="sldImg"/>
          </p:nvPr>
        </p:nvSpPr>
        <p:spPr>
          <a:prstGeom prst="rect">
            <a:avLst/>
          </a:prstGeom>
        </p:spPr>
        <p:txBody>
          <a:bodyPr/>
          <a:lstStyle/>
          <a:p>
            <a:pPr lvl="0"/>
          </a:p>
        </p:txBody>
      </p:sp>
      <p:sp>
        <p:nvSpPr>
          <p:cNvPr id="146" name="Shape 146"/>
          <p:cNvSpPr/>
          <p:nvPr>
            <p:ph type="body" sz="quarter" idx="1"/>
          </p:nvPr>
        </p:nvSpPr>
        <p:spPr>
          <a:prstGeom prst="rect">
            <a:avLst/>
          </a:prstGeom>
        </p:spPr>
        <p:txBody>
          <a:bodyPr/>
          <a:lstStyle/>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Transitions that include selling a business, closing a business, and retiring are all part of the life cycle of a business, and you should prepare for them. </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If you are just starting your business, you may not need to focus on these transitions right away.  However, when you feel you and your business are in a steady state, give some thought to these transitions and start your plan. </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Small business retirement plans are a means to help employers and employees save toward retirement. </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sldImg"/>
          </p:nvPr>
        </p:nvSpPr>
        <p:spPr>
          <a:prstGeom prst="rect">
            <a:avLst/>
          </a:prstGeom>
        </p:spPr>
        <p:txBody>
          <a:bodyPr/>
          <a:lstStyle/>
          <a:p>
            <a:pPr lvl="0"/>
          </a:p>
        </p:txBody>
      </p:sp>
      <p:sp>
        <p:nvSpPr>
          <p:cNvPr id="49" name="Shape 4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While many businesses run for years, even over several generations, businesses open and close all the time. Here are a few reasons why you may want to sell or close your business.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Business or professional reasons include: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Job offer from another company</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Purchase offer for your business or your business assets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Dissatisfaction with sales and profits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Changes in the market or industry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sldImg"/>
          </p:nvPr>
        </p:nvSpPr>
        <p:spPr>
          <a:prstGeom prst="rect">
            <a:avLst/>
          </a:prstGeom>
        </p:spPr>
        <p:txBody>
          <a:bodyPr/>
          <a:lstStyle/>
          <a:p>
            <a:pPr lvl="0"/>
          </a:p>
        </p:txBody>
      </p:sp>
      <p:sp>
        <p:nvSpPr>
          <p:cNvPr id="54" name="Shape 5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Personal reasons to sell a business include: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Retirement</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Burnout with self-employment</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Health concerns or family needs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Desire to go in a new direction</a:t>
            </a:r>
            <a:endParaRPr sz="1200">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ph type="sldImg"/>
          </p:nvPr>
        </p:nvSpPr>
        <p:spPr>
          <a:prstGeom prst="rect">
            <a:avLst/>
          </a:prstGeom>
        </p:spPr>
        <p:txBody>
          <a:bodyPr/>
          <a:lstStyle/>
          <a:p>
            <a:pPr lvl="0"/>
          </a:p>
        </p:txBody>
      </p:sp>
      <p:sp>
        <p:nvSpPr>
          <p:cNvPr id="60" name="Shape 60"/>
          <p:cNvSpPr/>
          <p:nvPr>
            <p:ph type="body" sz="quarter" idx="1"/>
          </p:nvPr>
        </p:nvSpPr>
        <p:spPr>
          <a:prstGeom prst="rect">
            <a:avLst/>
          </a:prstGeom>
        </p:spPr>
        <p:txBody>
          <a:bodyPr/>
          <a:lstStyle>
            <a:lvl1pPr marL="57150" indent="-114300" defTabSz="914400">
              <a:lnSpc>
                <a:spcPct val="100000"/>
              </a:lnSpc>
              <a:spcBef>
                <a:spcPts val="400"/>
              </a:spcBef>
              <a:defRPr sz="1200">
                <a:latin typeface="Calibri"/>
                <a:ea typeface="Calibri"/>
                <a:cs typeface="Calibri"/>
                <a:sym typeface="Calibri"/>
              </a:defRPr>
            </a:lvl1pPr>
          </a:lstStyle>
          <a:p>
            <a:pPr lvl="0">
              <a:defRPr sz="1800"/>
            </a:pPr>
            <a:r>
              <a:rPr sz="1200"/>
              <a:t>What is the main reason for selling your business?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3" name="Shape 63"/>
          <p:cNvSpPr/>
          <p:nvPr>
            <p:ph type="sldImg"/>
          </p:nvPr>
        </p:nvSpPr>
        <p:spPr>
          <a:prstGeom prst="rect">
            <a:avLst/>
          </a:prstGeom>
        </p:spPr>
        <p:txBody>
          <a:bodyPr/>
          <a:lstStyle/>
          <a:p>
            <a:pPr lvl="0"/>
          </a:p>
        </p:txBody>
      </p:sp>
      <p:sp>
        <p:nvSpPr>
          <p:cNvPr id="64" name="Shape 6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Transition slide</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Should you decide to sell your business the following slides will help you make the proper decisions.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ph type="sldImg"/>
          </p:nvPr>
        </p:nvSpPr>
        <p:spPr>
          <a:prstGeom prst="rect">
            <a:avLst/>
          </a:prstGeom>
        </p:spPr>
        <p:txBody>
          <a:bodyPr/>
          <a:lstStyle/>
          <a:p>
            <a:pPr lvl="0"/>
          </a:p>
        </p:txBody>
      </p:sp>
      <p:sp>
        <p:nvSpPr>
          <p:cNvPr id="70" name="Shape 70"/>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Before starting, you need to determine if you have a saleable business. Here are some questions to consider when determining if you have a saleable business.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Do you have a history of strong profits?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A financially strong business has a lot to offer a new owner. If your business is struggling financially, the business will not be as attractive to buyers. Sometimes a business does not even have a market value beyond the assets of the business.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Is the business in an attractive industry?</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Some types of businesses have more appeal than others.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Is the business in a location convenient to potential buyers?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Location is important to many businesses. Some businesses can be easily moved, others cannot.</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Are your assets in good shape?</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Having assets in good condition, with significant market value and remaining useful life, adds to your business’ value.</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Do you have quality inventory and good supplier relationships?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A prospective buyer wants to see quality (e.g. fresh) inventory and solid relationships with suppliers.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Do you have a solid customer base?</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A healthy list of returning customers makes your business more valuable and attractive.</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Can you transfer your business to another person?</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Some businesses are dependent on a particular person’s talents and cannot be transferred to another person.</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Do you have a healthy balance sheet?</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A combination of good retained earnings and net worth, low debt, and collectable accounts receivable make for an attractive business that is worth purchasing.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 name="Shape 75"/>
          <p:cNvSpPr/>
          <p:nvPr>
            <p:ph type="sldImg"/>
          </p:nvPr>
        </p:nvSpPr>
        <p:spPr>
          <a:prstGeom prst="rect">
            <a:avLst/>
          </a:prstGeom>
        </p:spPr>
        <p:txBody>
          <a:bodyPr/>
          <a:lstStyle/>
          <a:p>
            <a:pPr lvl="0"/>
          </a:p>
        </p:txBody>
      </p:sp>
      <p:sp>
        <p:nvSpPr>
          <p:cNvPr id="76" name="Shape 7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The value of your business can be determined by many business valuation methods. Most valuations are a combination of two factors: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Assets, such as cash, receivables, inventory, equipment, and</a:t>
            </a:r>
            <a:br>
              <a:rPr sz="1200">
                <a:latin typeface="Calibri"/>
                <a:ea typeface="Calibri"/>
                <a:cs typeface="Calibri"/>
                <a:sym typeface="Calibri"/>
              </a:rPr>
            </a:br>
            <a:r>
              <a:rPr sz="1200">
                <a:latin typeface="Calibri"/>
                <a:ea typeface="Calibri"/>
                <a:cs typeface="Calibri"/>
                <a:sym typeface="Calibri"/>
              </a:rPr>
              <a:t>real estate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Revenue stream, that is, net profit over time</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Assets are usually priced using market valuation. Valuing revenue stream is more complicated, involving return on investment, comparisons to alternative investments, and growth potential.</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Many owners get help from accountants, attorneys, and industry specialists when determining the value of their businesses.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ph type="sldImg"/>
          </p:nvPr>
        </p:nvSpPr>
        <p:spPr>
          <a:prstGeom prst="rect">
            <a:avLst/>
          </a:prstGeom>
        </p:spPr>
        <p:txBody>
          <a:bodyPr/>
          <a:lstStyle/>
          <a:p>
            <a:pPr lvl="0"/>
          </a:p>
        </p:txBody>
      </p:sp>
      <p:sp>
        <p:nvSpPr>
          <p:cNvPr id="81" name="Shape 81"/>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When preparing for the sale, here are some items to consider:</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Resolve outstanding issues such as unpaid accounts receivable, debt, lawsuits, and environmental hazards.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Demonstrate that accounts receivable can be collected.</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Prepare historical and projected financial statements.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Provide a convincing business plan for the future.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Secure beneficial relationships with suppliers and customers.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Get the premises in good shape.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Sell old inventory.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 addition, you must determine exactly what equipment is included in the sales price and make sure all this business and office equipment is in good order. Finally, you should provide a clear picture of how you will be compensated as the owner.</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096000" y="6400800"/>
            <a:ext cx="2362200" cy="334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SELLING A SMALL BUSINESS </a:t>
            </a:r>
            <a:r>
              <a:rPr sz="1000">
                <a:solidFill>
                  <a:srgbClr val="132F5A"/>
                </a:solidFill>
                <a:latin typeface="12 pt. Helvetica* 85 Heavy   08472"/>
                <a:ea typeface="12 pt. Helvetica* 85 Heavy   08472"/>
                <a:cs typeface="12 pt. Helvetica* 85 Heavy   08472"/>
                <a:sym typeface="12 pt. Helvetica* 85 Heavy   08472"/>
              </a:rPr>
              <a:t>AND SUCESSION PLANNING</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0">
    <p:spTree>
      <p:nvGrpSpPr>
        <p:cNvPr id="1" name=""/>
        <p:cNvGrpSpPr/>
        <p:nvPr/>
      </p:nvGrpSpPr>
      <p:grpSpPr>
        <a:xfrm>
          <a:off x="0" y="0"/>
          <a:ext cx="0" cy="0"/>
          <a:chOff x="0" y="0"/>
          <a:chExt cx="0" cy="0"/>
        </a:xfrm>
      </p:grpSpPr>
      <p:pic>
        <p:nvPicPr>
          <p:cNvPr id="17"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8" name="Shape 18"/>
          <p:cNvSpPr/>
          <p:nvPr/>
        </p:nvSpPr>
        <p:spPr>
          <a:xfrm>
            <a:off x="6096000" y="6400800"/>
            <a:ext cx="2362200" cy="334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SELLING A SMALL BUSINESS </a:t>
            </a:r>
            <a:r>
              <a:rPr sz="1000">
                <a:solidFill>
                  <a:srgbClr val="132F5A"/>
                </a:solidFill>
                <a:latin typeface="12 pt. Helvetica* 85 Heavy   08472"/>
                <a:ea typeface="12 pt. Helvetica* 85 Heavy   08472"/>
                <a:cs typeface="12 pt. Helvetica* 85 Heavy   08472"/>
                <a:sym typeface="12 pt. Helvetica* 85 Heavy   08472"/>
              </a:rPr>
              <a:t>AND SUCESSION PLANNING</a:t>
            </a:r>
          </a:p>
        </p:txBody>
      </p:sp>
      <p:sp>
        <p:nvSpPr>
          <p:cNvPr id="19" name="Shape 19"/>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20" name="Shape 20"/>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21" name="Shape 21"/>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jpe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0.jpe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jpe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 name="FDIC_PPT_ART_SellingSuccessionPlanning.jpg"/>
          <p:cNvPicPr/>
          <p:nvPr/>
        </p:nvPicPr>
        <p:blipFill>
          <a:blip r:embed="rId2">
            <a:extLst/>
          </a:blip>
          <a:stretch>
            <a:fillRect/>
          </a:stretch>
        </p:blipFill>
        <p:spPr>
          <a:xfrm>
            <a:off x="4562475" y="381000"/>
            <a:ext cx="4581525" cy="4581525"/>
          </a:xfrm>
          <a:prstGeom prst="rect">
            <a:avLst/>
          </a:prstGeom>
          <a:ln w="12700">
            <a:miter lim="400000"/>
          </a:ln>
        </p:spPr>
      </p:pic>
      <p:sp>
        <p:nvSpPr>
          <p:cNvPr id="26" name="Shape 26"/>
          <p:cNvSpPr/>
          <p:nvPr/>
        </p:nvSpPr>
        <p:spPr>
          <a:xfrm>
            <a:off x="319087" y="1876425"/>
            <a:ext cx="3262314" cy="866775"/>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7" name="Shape 27"/>
          <p:cNvSpPr/>
          <p:nvPr/>
        </p:nvSpPr>
        <p:spPr>
          <a:xfrm>
            <a:off x="0" y="838199"/>
            <a:ext cx="8915400" cy="51069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36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3600">
                <a:solidFill>
                  <a:srgbClr val="C1961C"/>
                </a:solidFill>
              </a:rPr>
              <a:t>Selling a Small Business</a:t>
            </a:r>
          </a:p>
        </p:txBody>
      </p:sp>
      <p:sp>
        <p:nvSpPr>
          <p:cNvPr id="28" name="Shape 28"/>
          <p:cNvSpPr/>
          <p:nvPr/>
        </p:nvSpPr>
        <p:spPr>
          <a:xfrm>
            <a:off x="228600" y="1295400"/>
            <a:ext cx="8610600" cy="46410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32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3200">
                <a:solidFill>
                  <a:srgbClr val="132F5A"/>
                </a:solidFill>
              </a:rPr>
              <a:t>and Succession Planning</a:t>
            </a:r>
          </a:p>
        </p:txBody>
      </p:sp>
      <p:sp>
        <p:nvSpPr>
          <p:cNvPr id="29" name="Shape 29"/>
          <p:cNvSpPr/>
          <p:nvPr/>
        </p:nvSpPr>
        <p:spPr>
          <a:xfrm>
            <a:off x="266700" y="1809750"/>
            <a:ext cx="3390900" cy="1005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3200">
                <a:solidFill>
                  <a:srgbClr val="FFFFFF"/>
                </a:solidFill>
                <a:latin typeface="Garamond"/>
                <a:ea typeface="Garamond"/>
                <a:cs typeface="Garamond"/>
                <a:sym typeface="Garamond"/>
              </a:defRPr>
            </a:lvl1pPr>
          </a:lstStyle>
          <a:p>
            <a:pPr lvl="0">
              <a:defRPr b="0" cap="none" sz="1800">
                <a:solidFill>
                  <a:srgbClr val="000000"/>
                </a:solidFill>
              </a:defRPr>
            </a:pPr>
            <a:r>
              <a:rPr b="1" cap="small" sz="32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2" name="image8.jpeg" descr="C:\Users\ryan aller\Documents\My Dropbox\DRC\FDIC Finals\PPT Development\Submitted\Unit 10\images\iStock_000007857366XSmall.jpg"/>
          <p:cNvPicPr/>
          <p:nvPr/>
        </p:nvPicPr>
        <p:blipFill>
          <a:blip r:embed="rId3">
            <a:extLst/>
          </a:blip>
          <a:stretch>
            <a:fillRect/>
          </a:stretch>
        </p:blipFill>
        <p:spPr>
          <a:xfrm>
            <a:off x="4064000" y="1524000"/>
            <a:ext cx="5080000" cy="3810000"/>
          </a:xfrm>
          <a:prstGeom prst="rect">
            <a:avLst/>
          </a:prstGeom>
          <a:ln w="12700">
            <a:miter lim="400000"/>
          </a:ln>
        </p:spPr>
      </p:pic>
      <p:sp>
        <p:nvSpPr>
          <p:cNvPr id="73" name="Shape 7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Determine Your Price</a:t>
            </a:r>
          </a:p>
        </p:txBody>
      </p:sp>
      <p:sp>
        <p:nvSpPr>
          <p:cNvPr id="74" name="Shape 7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Valuing the revenue stream</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Net profit over time</a:t>
            </a:r>
            <a:endParaRPr sz="2800">
              <a:solidFill>
                <a:srgbClr val="002060"/>
              </a:solidFill>
              <a:latin typeface="12 pt Helvetica* 55 Roman   05472"/>
              <a:ea typeface="12 pt Helvetica* 55 Roman   05472"/>
              <a:cs typeface="12 pt Helvetica* 55 Roman   05472"/>
              <a:sym typeface="12 pt Helvetica* 55 Roman   05472"/>
            </a:endParaRPr>
          </a:p>
          <a:p>
            <a:pPr lvl="0">
              <a:defRPr sz="1800">
                <a:solidFill>
                  <a:srgbClr val="000000"/>
                </a:solidFill>
              </a:defRPr>
            </a:pPr>
            <a:r>
              <a:rPr sz="3000">
                <a:solidFill>
                  <a:srgbClr val="132F5A"/>
                </a:solidFill>
              </a:rPr>
              <a:t>Valuing the assets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Cash</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Receivables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Inventory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Equipment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Real Estate</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Prepare For Sale</a:t>
            </a:r>
          </a:p>
        </p:txBody>
      </p:sp>
      <p:sp>
        <p:nvSpPr>
          <p:cNvPr id="79" name="Shape 79"/>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Resolve Problems</a:t>
            </a:r>
            <a:endParaRPr sz="3000">
              <a:solidFill>
                <a:srgbClr val="132F5A"/>
              </a:solidFill>
            </a:endParaRPr>
          </a:p>
          <a:p>
            <a:pPr lvl="0">
              <a:defRPr sz="1800">
                <a:solidFill>
                  <a:srgbClr val="000000"/>
                </a:solidFill>
              </a:defRPr>
            </a:pPr>
            <a:r>
              <a:rPr sz="3000">
                <a:solidFill>
                  <a:srgbClr val="132F5A"/>
                </a:solidFill>
              </a:rPr>
              <a:t>Accounts receivable can be collected</a:t>
            </a:r>
            <a:endParaRPr sz="3000">
              <a:solidFill>
                <a:srgbClr val="132F5A"/>
              </a:solidFill>
            </a:endParaRPr>
          </a:p>
          <a:p>
            <a:pPr lvl="0">
              <a:defRPr sz="1800">
                <a:solidFill>
                  <a:srgbClr val="000000"/>
                </a:solidFill>
              </a:defRPr>
            </a:pPr>
            <a:r>
              <a:rPr sz="3000">
                <a:solidFill>
                  <a:srgbClr val="132F5A"/>
                </a:solidFill>
              </a:rPr>
              <a:t>Prepare financial statements </a:t>
            </a:r>
            <a:endParaRPr sz="3000">
              <a:solidFill>
                <a:srgbClr val="132F5A"/>
              </a:solidFill>
            </a:endParaRPr>
          </a:p>
          <a:p>
            <a:pPr lvl="0">
              <a:defRPr sz="1800">
                <a:solidFill>
                  <a:srgbClr val="000000"/>
                </a:solidFill>
              </a:defRPr>
            </a:pPr>
            <a:r>
              <a:rPr sz="3000">
                <a:solidFill>
                  <a:srgbClr val="132F5A"/>
                </a:solidFill>
              </a:rPr>
              <a:t>Provide business plan</a:t>
            </a:r>
            <a:endParaRPr sz="3000">
              <a:solidFill>
                <a:srgbClr val="132F5A"/>
              </a:solidFill>
            </a:endParaRPr>
          </a:p>
          <a:p>
            <a:pPr lvl="0">
              <a:defRPr sz="1800">
                <a:solidFill>
                  <a:srgbClr val="000000"/>
                </a:solidFill>
              </a:defRPr>
            </a:pPr>
            <a:r>
              <a:rPr sz="3000">
                <a:solidFill>
                  <a:srgbClr val="132F5A"/>
                </a:solidFill>
              </a:rPr>
              <a:t>Secure relationships</a:t>
            </a:r>
            <a:endParaRPr sz="3000">
              <a:solidFill>
                <a:srgbClr val="132F5A"/>
              </a:solidFill>
            </a:endParaRPr>
          </a:p>
          <a:p>
            <a:pPr lvl="0">
              <a:defRPr sz="1800">
                <a:solidFill>
                  <a:srgbClr val="000000"/>
                </a:solidFill>
              </a:defRPr>
            </a:pPr>
            <a:r>
              <a:rPr sz="3000">
                <a:solidFill>
                  <a:srgbClr val="132F5A"/>
                </a:solidFill>
              </a:rPr>
              <a:t>Sell old inventory</a:t>
            </a:r>
            <a:endParaRPr sz="3000">
              <a:solidFill>
                <a:srgbClr val="132F5A"/>
              </a:solidFill>
            </a:endParaRPr>
          </a:p>
          <a:p>
            <a:pPr lvl="0">
              <a:defRPr sz="1800">
                <a:solidFill>
                  <a:srgbClr val="000000"/>
                </a:solidFill>
              </a:defRPr>
            </a:pPr>
            <a:r>
              <a:rPr sz="3000">
                <a:solidFill>
                  <a:srgbClr val="132F5A"/>
                </a:solidFill>
              </a:rPr>
              <a:t>Office equipment is in good order</a:t>
            </a:r>
            <a:endParaRPr sz="3000">
              <a:solidFill>
                <a:srgbClr val="132F5A"/>
              </a:solidFill>
            </a:endParaRPr>
          </a:p>
          <a:p>
            <a:pPr lvl="0">
              <a:defRPr sz="1800">
                <a:solidFill>
                  <a:srgbClr val="000000"/>
                </a:solidFill>
              </a:defRPr>
            </a:pPr>
            <a:r>
              <a:rPr sz="3000">
                <a:solidFill>
                  <a:srgbClr val="132F5A"/>
                </a:solidFill>
              </a:rPr>
              <a:t>How will you be compensated</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 name="Shape 8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Look for Prospective Buyers</a:t>
            </a:r>
          </a:p>
        </p:txBody>
      </p:sp>
      <p:sp>
        <p:nvSpPr>
          <p:cNvPr id="84" name="Shape 8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Employees</a:t>
            </a:r>
            <a:endParaRPr sz="3000">
              <a:solidFill>
                <a:srgbClr val="132F5A"/>
              </a:solidFill>
            </a:endParaRPr>
          </a:p>
          <a:p>
            <a:pPr lvl="0">
              <a:defRPr sz="1800">
                <a:solidFill>
                  <a:srgbClr val="000000"/>
                </a:solidFill>
              </a:defRPr>
            </a:pPr>
            <a:r>
              <a:rPr sz="3000">
                <a:solidFill>
                  <a:srgbClr val="132F5A"/>
                </a:solidFill>
              </a:rPr>
              <a:t>Customers</a:t>
            </a:r>
            <a:endParaRPr sz="3000">
              <a:solidFill>
                <a:srgbClr val="132F5A"/>
              </a:solidFill>
            </a:endParaRPr>
          </a:p>
          <a:p>
            <a:pPr lvl="0">
              <a:defRPr sz="1800">
                <a:solidFill>
                  <a:srgbClr val="000000"/>
                </a:solidFill>
              </a:defRPr>
            </a:pPr>
            <a:r>
              <a:rPr sz="3000">
                <a:solidFill>
                  <a:srgbClr val="132F5A"/>
                </a:solidFill>
              </a:rPr>
              <a:t>Business owners</a:t>
            </a:r>
            <a:endParaRPr sz="3000">
              <a:solidFill>
                <a:srgbClr val="132F5A"/>
              </a:solidFill>
            </a:endParaRPr>
          </a:p>
          <a:p>
            <a:pPr lvl="0">
              <a:defRPr sz="1800">
                <a:solidFill>
                  <a:srgbClr val="000000"/>
                </a:solidFill>
              </a:defRPr>
            </a:pPr>
            <a:r>
              <a:rPr sz="3000">
                <a:solidFill>
                  <a:srgbClr val="132F5A"/>
                </a:solidFill>
              </a:rPr>
              <a:t>Competitors</a:t>
            </a:r>
          </a:p>
        </p:txBody>
      </p:sp>
      <p:pic>
        <p:nvPicPr>
          <p:cNvPr id="85" name="image9.jpeg" descr="C:\Users\ryan aller\Documents\My Dropbox\DRC\FDIC Finals\PPT Development\Ryan\Unit 10\images\iStock_000005068740XSmall.jpg"/>
          <p:cNvPicPr/>
          <p:nvPr/>
        </p:nvPicPr>
        <p:blipFill>
          <a:blip r:embed="rId3">
            <a:extLst/>
          </a:blip>
          <a:stretch>
            <a:fillRect/>
          </a:stretch>
        </p:blipFill>
        <p:spPr>
          <a:xfrm>
            <a:off x="5638800" y="1143000"/>
            <a:ext cx="2867025" cy="380047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9" name="image10.jpeg" descr="C:\Users\ryan aller\Documents\My Dropbox\DRC\FDIC Finals\PPT Development\Submitted\Unit 10\images\iStock_000014811150XSmall.jpg"/>
          <p:cNvPicPr/>
          <p:nvPr/>
        </p:nvPicPr>
        <p:blipFill>
          <a:blip r:embed="rId3">
            <a:extLst/>
          </a:blip>
          <a:stretch>
            <a:fillRect/>
          </a:stretch>
        </p:blipFill>
        <p:spPr>
          <a:xfrm>
            <a:off x="5486400" y="2362200"/>
            <a:ext cx="3244850" cy="2152650"/>
          </a:xfrm>
          <a:prstGeom prst="rect">
            <a:avLst/>
          </a:prstGeom>
          <a:ln>
            <a:solidFill/>
          </a:ln>
          <a:effectLst>
            <a:outerShdw sx="100000" sy="100000" kx="0" ky="0" algn="b" rotWithShape="0" blurRad="50800" dist="38100" dir="2700000">
              <a:srgbClr val="000000">
                <a:alpha val="40000"/>
              </a:srgbClr>
            </a:outerShdw>
          </a:effectLst>
        </p:spPr>
      </p:pic>
      <p:sp>
        <p:nvSpPr>
          <p:cNvPr id="90" name="Shape 9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Negotiating the Deal</a:t>
            </a:r>
          </a:p>
        </p:txBody>
      </p:sp>
      <p:sp>
        <p:nvSpPr>
          <p:cNvPr id="91" name="Shape 91"/>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Qualifying your buyer</a:t>
            </a:r>
            <a:endParaRPr sz="3000">
              <a:solidFill>
                <a:srgbClr val="132F5A"/>
              </a:solidFill>
            </a:endParaRPr>
          </a:p>
          <a:p>
            <a:pPr lvl="0">
              <a:defRPr sz="1800">
                <a:solidFill>
                  <a:srgbClr val="000000"/>
                </a:solidFill>
              </a:defRPr>
            </a:pPr>
            <a:r>
              <a:rPr sz="3000">
                <a:solidFill>
                  <a:srgbClr val="132F5A"/>
                </a:solidFill>
              </a:rPr>
              <a:t>Lump sum versus installments</a:t>
            </a:r>
            <a:endParaRPr sz="3000">
              <a:solidFill>
                <a:srgbClr val="132F5A"/>
              </a:solidFill>
            </a:endParaRPr>
          </a:p>
          <a:p>
            <a:pPr lvl="0">
              <a:defRPr sz="1800">
                <a:solidFill>
                  <a:srgbClr val="000000"/>
                </a:solidFill>
              </a:defRPr>
            </a:pPr>
            <a:r>
              <a:rPr sz="3000">
                <a:solidFill>
                  <a:srgbClr val="132F5A"/>
                </a:solidFill>
              </a:rPr>
              <a:t>Non-compete clauses</a:t>
            </a:r>
            <a:endParaRPr sz="3000">
              <a:solidFill>
                <a:srgbClr val="132F5A"/>
              </a:solidFill>
            </a:endParaRPr>
          </a:p>
          <a:p>
            <a:pPr lvl="0">
              <a:defRPr sz="1800">
                <a:solidFill>
                  <a:srgbClr val="000000"/>
                </a:solidFill>
              </a:defRPr>
            </a:pPr>
            <a:r>
              <a:rPr sz="3000">
                <a:solidFill>
                  <a:srgbClr val="132F5A"/>
                </a:solidFill>
              </a:rPr>
              <a:t>Management assistance</a:t>
            </a:r>
            <a:endParaRPr sz="3000">
              <a:solidFill>
                <a:srgbClr val="132F5A"/>
              </a:solidFill>
            </a:endParaRPr>
          </a:p>
          <a:p>
            <a:pPr lvl="0">
              <a:defRPr sz="1800">
                <a:solidFill>
                  <a:srgbClr val="000000"/>
                </a:solidFill>
              </a:defRPr>
            </a:pPr>
            <a:r>
              <a:rPr sz="3000">
                <a:solidFill>
                  <a:srgbClr val="132F5A"/>
                </a:solidFill>
              </a:rPr>
              <a:t>Down payment</a:t>
            </a:r>
            <a:endParaRPr sz="3000">
              <a:solidFill>
                <a:srgbClr val="132F5A"/>
              </a:solidFill>
            </a:endParaRPr>
          </a:p>
          <a:p>
            <a:pPr lvl="0">
              <a:defRPr sz="1800">
                <a:solidFill>
                  <a:srgbClr val="000000"/>
                </a:solidFill>
              </a:defRPr>
            </a:pPr>
            <a:r>
              <a:rPr sz="3000">
                <a:solidFill>
                  <a:srgbClr val="132F5A"/>
                </a:solidFill>
              </a:rPr>
              <a:t>Collateral</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5" name="Shape 95"/>
          <p:cNvSpPr/>
          <p:nvPr>
            <p:ph type="title"/>
          </p:nvPr>
        </p:nvSpPr>
        <p:spPr>
          <a:xfrm>
            <a:off x="457200" y="381000"/>
            <a:ext cx="8229600" cy="609600"/>
          </a:xfrm>
          <a:prstGeom prst="rect">
            <a:avLst/>
          </a:prstGeom>
        </p:spPr>
        <p:txBody>
          <a:bodyPr lIns="0" tIns="0" rIns="0" bIns="0">
            <a:normAutofit fontScale="100000" lnSpcReduction="0"/>
          </a:bodyPr>
          <a:lstStyle>
            <a:lvl1pPr defTabSz="576072">
              <a:defRPr sz="2268"/>
            </a:lvl1pPr>
          </a:lstStyle>
          <a:p>
            <a:pPr lvl="0">
              <a:defRPr sz="1800">
                <a:solidFill>
                  <a:srgbClr val="000000"/>
                </a:solidFill>
              </a:defRPr>
            </a:pPr>
            <a:r>
              <a:rPr sz="2268">
                <a:solidFill>
                  <a:srgbClr val="C1961C"/>
                </a:solidFill>
              </a:rPr>
              <a:t>Discussion Point #2: Challenges of Selling the Business</a:t>
            </a:r>
          </a:p>
        </p:txBody>
      </p:sp>
      <p:sp>
        <p:nvSpPr>
          <p:cNvPr id="96" name="Shape 96"/>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latin typeface="12 pt Helvetica* 55 Roman   05472"/>
              <a:ea typeface="12 pt Helvetica* 55 Roman   05472"/>
              <a:cs typeface="12 pt Helvetica* 55 Roman   05472"/>
              <a:sym typeface="12 pt Helvetica* 55 Roman   05472"/>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are some of the challenges of selling your business?</a:t>
            </a:r>
          </a:p>
        </p:txBody>
      </p:sp>
      <p:pic>
        <p:nvPicPr>
          <p:cNvPr id="97" name="image6.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Closing a Business</a:t>
            </a:r>
          </a:p>
        </p:txBody>
      </p:sp>
      <p:sp>
        <p:nvSpPr>
          <p:cNvPr id="102" name="Shape 102"/>
          <p:cNvSpPr/>
          <p:nvPr>
            <p:ph type="body" idx="1"/>
          </p:nvPr>
        </p:nvSpPr>
        <p:spPr>
          <a:xfrm>
            <a:off x="457200" y="9906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Steps for closing a business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Follow instructions in founding documents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Sell business assets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Cancel permits, licenses, lease agreements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Comply with federal income tax laws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Resolve outstanding issues with customers, creditors, and suppliers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Maintain records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Get professional help</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Planning Succession</a:t>
            </a:r>
          </a:p>
        </p:txBody>
      </p:sp>
      <p:sp>
        <p:nvSpPr>
          <p:cNvPr id="107" name="Shape 107"/>
          <p:cNvSpPr/>
          <p:nvPr>
            <p:ph type="body" idx="1"/>
          </p:nvPr>
        </p:nvSpPr>
        <p:spPr>
          <a:xfrm>
            <a:off x="457200" y="990600"/>
            <a:ext cx="8229600" cy="4267200"/>
          </a:xfrm>
          <a:prstGeom prst="rect">
            <a:avLst/>
          </a:prstGeom>
        </p:spPr>
        <p:txBody>
          <a:bodyPr lIns="0" tIns="0" rIns="0" bIns="0">
            <a:normAutofit fontScale="100000" lnSpcReduction="0"/>
          </a:bodyPr>
          <a:lstStyle>
            <a:lvl1pPr marL="0" indent="0">
              <a:buSzTx/>
              <a:buNone/>
            </a:lvl1pPr>
          </a:lstStyle>
          <a:p>
            <a:pPr lvl="0">
              <a:defRPr sz="1800">
                <a:solidFill>
                  <a:srgbClr val="000000"/>
                </a:solidFill>
              </a:defRPr>
            </a:pPr>
            <a:r>
              <a:rPr sz="3000">
                <a:solidFill>
                  <a:srgbClr val="132F5A"/>
                </a:solidFill>
              </a:rPr>
              <a:t>A plan for someone to either own or run your business after you retire</a:t>
            </a:r>
          </a:p>
        </p:txBody>
      </p:sp>
      <p:pic>
        <p:nvPicPr>
          <p:cNvPr id="108" name="image11.jpg" descr="C:\Users\ryan aller\Documents\My Dropbox\DRC\FDIC Finals\PPT Development\Ryan\Unit 5\images\passing_torch.jpg"/>
          <p:cNvPicPr/>
          <p:nvPr/>
        </p:nvPicPr>
        <p:blipFill>
          <a:blip r:embed="rId3">
            <a:extLst/>
          </a:blip>
          <a:stretch>
            <a:fillRect/>
          </a:stretch>
        </p:blipFill>
        <p:spPr>
          <a:xfrm>
            <a:off x="1619250" y="2133600"/>
            <a:ext cx="5905500" cy="3738563"/>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Shape 112"/>
          <p:cNvSpPr/>
          <p:nvPr>
            <p:ph type="title"/>
          </p:nvPr>
        </p:nvSpPr>
        <p:spPr>
          <a:xfrm>
            <a:off x="457200" y="381000"/>
            <a:ext cx="8229600" cy="609600"/>
          </a:xfrm>
          <a:prstGeom prst="rect">
            <a:avLst/>
          </a:prstGeom>
        </p:spPr>
        <p:txBody>
          <a:bodyPr lIns="0" tIns="0" rIns="0" bIns="0">
            <a:normAutofit fontScale="100000" lnSpcReduction="0"/>
          </a:bodyPr>
          <a:lstStyle>
            <a:lvl1pPr defTabSz="585215">
              <a:defRPr sz="2304"/>
            </a:lvl1pPr>
          </a:lstStyle>
          <a:p>
            <a:pPr lvl="0">
              <a:defRPr sz="1800">
                <a:solidFill>
                  <a:srgbClr val="000000"/>
                </a:solidFill>
              </a:defRPr>
            </a:pPr>
            <a:r>
              <a:rPr sz="2304">
                <a:solidFill>
                  <a:srgbClr val="C1961C"/>
                </a:solidFill>
              </a:rPr>
              <a:t>Discussion Point #3: Benefits of Selecting a Successor</a:t>
            </a:r>
          </a:p>
        </p:txBody>
      </p:sp>
      <p:sp>
        <p:nvSpPr>
          <p:cNvPr id="113" name="Shape 113"/>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200">
              <a:latin typeface="12 pt Helvetica* 55 Roman   05472"/>
              <a:ea typeface="12 pt Helvetica* 55 Roman   05472"/>
              <a:cs typeface="12 pt Helvetica* 55 Roman   05472"/>
              <a:sym typeface="12 pt Helvetica* 55 Roman   05472"/>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is the most important reason for selecting a successor?</a:t>
            </a:r>
          </a:p>
        </p:txBody>
      </p:sp>
      <p:pic>
        <p:nvPicPr>
          <p:cNvPr id="114" name="image6.png" descr="Pencil"/>
          <p:cNvPicPr/>
          <p:nvPr/>
        </p:nvPicPr>
        <p:blipFill>
          <a:blip r:embed="rId2">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ph type="title"/>
          </p:nvPr>
        </p:nvSpPr>
        <p:spPr>
          <a:xfrm>
            <a:off x="457200" y="381000"/>
            <a:ext cx="8229600" cy="609600"/>
          </a:xfrm>
          <a:prstGeom prst="rect">
            <a:avLst/>
          </a:prstGeom>
        </p:spPr>
        <p:txBody>
          <a:bodyPr lIns="0" tIns="0" rIns="0" bIns="0">
            <a:normAutofit fontScale="100000" lnSpcReduction="0"/>
          </a:bodyPr>
          <a:lstStyle>
            <a:lvl1pPr defTabSz="758951">
              <a:defRPr sz="2988"/>
            </a:lvl1pPr>
          </a:lstStyle>
          <a:p>
            <a:pPr lvl="0">
              <a:defRPr sz="1800">
                <a:solidFill>
                  <a:srgbClr val="000000"/>
                </a:solidFill>
              </a:defRPr>
            </a:pPr>
            <a:r>
              <a:rPr sz="2988">
                <a:solidFill>
                  <a:srgbClr val="C1961C"/>
                </a:solidFill>
              </a:rPr>
              <a:t>Issues to Consider in Succession Planning</a:t>
            </a:r>
          </a:p>
        </p:txBody>
      </p:sp>
      <p:sp>
        <p:nvSpPr>
          <p:cNvPr id="117" name="Shape 117"/>
          <p:cNvSpPr/>
          <p:nvPr>
            <p:ph type="body" idx="1"/>
          </p:nvPr>
        </p:nvSpPr>
        <p:spPr>
          <a:xfrm>
            <a:off x="457200" y="16764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Start early</a:t>
            </a:r>
            <a:endParaRPr sz="3000">
              <a:solidFill>
                <a:srgbClr val="132F5A"/>
              </a:solidFill>
            </a:endParaRPr>
          </a:p>
          <a:p>
            <a:pPr lvl="0">
              <a:defRPr sz="1800">
                <a:solidFill>
                  <a:srgbClr val="000000"/>
                </a:solidFill>
              </a:defRPr>
            </a:pPr>
            <a:r>
              <a:rPr sz="3000">
                <a:solidFill>
                  <a:srgbClr val="132F5A"/>
                </a:solidFill>
              </a:rPr>
              <a:t>Identify successors</a:t>
            </a:r>
            <a:endParaRPr sz="3000">
              <a:solidFill>
                <a:srgbClr val="132F5A"/>
              </a:solidFill>
            </a:endParaRPr>
          </a:p>
          <a:p>
            <a:pPr lvl="0">
              <a:defRPr sz="1800">
                <a:solidFill>
                  <a:srgbClr val="000000"/>
                </a:solidFill>
              </a:defRPr>
            </a:pPr>
            <a:r>
              <a:rPr sz="3000">
                <a:solidFill>
                  <a:srgbClr val="132F5A"/>
                </a:solidFill>
              </a:rPr>
              <a:t>Train successors</a:t>
            </a:r>
            <a:endParaRPr sz="3000">
              <a:solidFill>
                <a:srgbClr val="132F5A"/>
              </a:solidFill>
            </a:endParaRPr>
          </a:p>
          <a:p>
            <a:pPr lvl="0">
              <a:defRPr sz="1800">
                <a:solidFill>
                  <a:srgbClr val="000000"/>
                </a:solidFill>
              </a:defRPr>
            </a:pPr>
            <a:r>
              <a:rPr sz="3000">
                <a:solidFill>
                  <a:srgbClr val="132F5A"/>
                </a:solidFill>
              </a:rPr>
              <a:t>Plan for tax exposure</a:t>
            </a:r>
            <a:endParaRPr sz="3000">
              <a:solidFill>
                <a:srgbClr val="132F5A"/>
              </a:solidFill>
            </a:endParaRPr>
          </a:p>
          <a:p>
            <a:pPr lvl="0">
              <a:defRPr sz="1800">
                <a:solidFill>
                  <a:srgbClr val="000000"/>
                </a:solidFill>
              </a:defRPr>
            </a:pPr>
            <a:r>
              <a:rPr sz="3000">
                <a:solidFill>
                  <a:srgbClr val="132F5A"/>
                </a:solidFill>
              </a:rPr>
              <a:t>Get legal advice</a:t>
            </a:r>
          </a:p>
        </p:txBody>
      </p:sp>
      <p:pic>
        <p:nvPicPr>
          <p:cNvPr id="118" name="image12.jpeg" descr="C:\Users\ryan aller\Documents\My Dropbox\DRC\FDIC Finals\PPT Development\Ryan\Unit 10\images\iStock_000015087048XSmall.jpg"/>
          <p:cNvPicPr/>
          <p:nvPr/>
        </p:nvPicPr>
        <p:blipFill>
          <a:blip r:embed="rId3">
            <a:extLst/>
          </a:blip>
          <a:stretch>
            <a:fillRect/>
          </a:stretch>
        </p:blipFill>
        <p:spPr>
          <a:xfrm>
            <a:off x="5181600" y="1752600"/>
            <a:ext cx="3581400" cy="3038475"/>
          </a:xfrm>
          <a:prstGeom prst="rect">
            <a:avLst/>
          </a:prstGeom>
          <a:ln w="12700">
            <a:miter lim="400000"/>
          </a:ln>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title"/>
          </p:nvPr>
        </p:nvSpPr>
        <p:spPr>
          <a:xfrm>
            <a:off x="0" y="2971800"/>
            <a:ext cx="9144000" cy="609600"/>
          </a:xfrm>
          <a:prstGeom prst="rect">
            <a:avLst/>
          </a:prstGeom>
        </p:spPr>
        <p:txBody>
          <a:bodyPr lIns="0" tIns="0" rIns="0" bIns="0">
            <a:normAutofit fontScale="100000" lnSpcReduction="0"/>
          </a:bodyPr>
          <a:lstStyle>
            <a:lvl1pPr algn="ctr"/>
          </a:lstStyle>
          <a:p>
            <a:pPr lvl="0">
              <a:defRPr sz="1800">
                <a:solidFill>
                  <a:srgbClr val="000000"/>
                </a:solidFill>
              </a:defRPr>
            </a:pPr>
            <a:r>
              <a:rPr sz="3600">
                <a:solidFill>
                  <a:srgbClr val="C1961C"/>
                </a:solidFill>
              </a:rPr>
              <a:t>Planning Retirement</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32" name="Shape 32"/>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33"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Retirement Plan Benefits</a:t>
            </a:r>
          </a:p>
        </p:txBody>
      </p:sp>
      <p:sp>
        <p:nvSpPr>
          <p:cNvPr id="127" name="Shape 127"/>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Employer contributions are tax-deductible.</a:t>
            </a:r>
            <a:endParaRPr sz="3000">
              <a:solidFill>
                <a:srgbClr val="132F5A"/>
              </a:solidFill>
            </a:endParaRPr>
          </a:p>
          <a:p>
            <a:pPr lvl="0">
              <a:defRPr sz="1800">
                <a:solidFill>
                  <a:srgbClr val="000000"/>
                </a:solidFill>
              </a:defRPr>
            </a:pPr>
            <a:r>
              <a:rPr sz="3000">
                <a:solidFill>
                  <a:srgbClr val="132F5A"/>
                </a:solidFill>
              </a:rPr>
              <a:t>Assets in the plan grow tax-free.</a:t>
            </a:r>
            <a:endParaRPr sz="3000">
              <a:solidFill>
                <a:srgbClr val="132F5A"/>
              </a:solidFill>
            </a:endParaRPr>
          </a:p>
          <a:p>
            <a:pPr lvl="0">
              <a:defRPr sz="1800">
                <a:solidFill>
                  <a:srgbClr val="000000"/>
                </a:solidFill>
              </a:defRPr>
            </a:pPr>
            <a:r>
              <a:rPr sz="3000">
                <a:solidFill>
                  <a:srgbClr val="132F5A"/>
                </a:solidFill>
              </a:rPr>
              <a:t>Flexible plan options are available.</a:t>
            </a:r>
            <a:endParaRPr sz="3000">
              <a:solidFill>
                <a:srgbClr val="132F5A"/>
              </a:solidFill>
            </a:endParaRPr>
          </a:p>
          <a:p>
            <a:pPr lvl="0">
              <a:defRPr sz="1800">
                <a:solidFill>
                  <a:srgbClr val="000000"/>
                </a:solidFill>
              </a:defRPr>
            </a:pPr>
            <a:r>
              <a:rPr sz="3000">
                <a:solidFill>
                  <a:srgbClr val="132F5A"/>
                </a:solidFill>
              </a:rPr>
              <a:t>A retirement plan can attract and retain better employees, reducing new employee training costs.</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Employee Benefits</a:t>
            </a:r>
          </a:p>
        </p:txBody>
      </p:sp>
      <p:sp>
        <p:nvSpPr>
          <p:cNvPr id="132" name="Shape 13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Reduce current taxable income</a:t>
            </a:r>
            <a:endParaRPr sz="3000">
              <a:solidFill>
                <a:srgbClr val="132F5A"/>
              </a:solidFill>
            </a:endParaRPr>
          </a:p>
          <a:p>
            <a:pPr lvl="0">
              <a:defRPr sz="1800">
                <a:solidFill>
                  <a:srgbClr val="000000"/>
                </a:solidFill>
              </a:defRPr>
            </a:pPr>
            <a:r>
              <a:rPr sz="3000">
                <a:solidFill>
                  <a:srgbClr val="132F5A"/>
                </a:solidFill>
              </a:rPr>
              <a:t>Not taxed until distributed</a:t>
            </a:r>
            <a:endParaRPr sz="3000">
              <a:solidFill>
                <a:srgbClr val="132F5A"/>
              </a:solidFill>
            </a:endParaRPr>
          </a:p>
          <a:p>
            <a:pPr lvl="0">
              <a:defRPr sz="1800">
                <a:solidFill>
                  <a:srgbClr val="000000"/>
                </a:solidFill>
              </a:defRPr>
            </a:pPr>
            <a:r>
              <a:rPr sz="3000">
                <a:solidFill>
                  <a:srgbClr val="132F5A"/>
                </a:solidFill>
              </a:rPr>
              <a:t>Easy to make through payroll deductions</a:t>
            </a:r>
            <a:endParaRPr sz="3000">
              <a:solidFill>
                <a:srgbClr val="132F5A"/>
              </a:solidFill>
            </a:endParaRPr>
          </a:p>
          <a:p>
            <a:pPr lvl="0">
              <a:defRPr sz="1800">
                <a:solidFill>
                  <a:srgbClr val="000000"/>
                </a:solidFill>
              </a:defRPr>
            </a:pPr>
            <a:r>
              <a:rPr sz="3000">
                <a:solidFill>
                  <a:srgbClr val="132F5A"/>
                </a:solidFill>
              </a:rPr>
              <a:t>Compounding interest over time</a:t>
            </a:r>
            <a:endParaRPr sz="3000">
              <a:solidFill>
                <a:srgbClr val="132F5A"/>
              </a:solidFill>
            </a:endParaRPr>
          </a:p>
          <a:p>
            <a:pPr lvl="0">
              <a:defRPr sz="1800">
                <a:solidFill>
                  <a:srgbClr val="000000"/>
                </a:solidFill>
              </a:defRPr>
            </a:pPr>
            <a:r>
              <a:rPr sz="3000">
                <a:solidFill>
                  <a:srgbClr val="132F5A"/>
                </a:solidFill>
              </a:rPr>
              <a:t>Retirement assets can be carried from one employer to another</a:t>
            </a:r>
            <a:endParaRPr sz="3000">
              <a:solidFill>
                <a:srgbClr val="132F5A"/>
              </a:solidFill>
            </a:endParaRPr>
          </a:p>
          <a:p>
            <a:pPr lvl="0">
              <a:defRPr sz="1800">
                <a:solidFill>
                  <a:srgbClr val="000000"/>
                </a:solidFill>
              </a:defRPr>
            </a:pPr>
            <a:r>
              <a:rPr sz="3000">
                <a:solidFill>
                  <a:srgbClr val="132F5A"/>
                </a:solidFill>
              </a:rPr>
              <a:t>Opportunity to improve financial security in retirement</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6" name="image13.jpg" descr="C:\Users\ryan aller\Documents\My Dropbox\DRC\FDIC Finals\PPT Development\Submitted\Unit 10\images\nest_egg.jpg"/>
          <p:cNvPicPr/>
          <p:nvPr/>
        </p:nvPicPr>
        <p:blipFill>
          <a:blip r:embed="rId3">
            <a:extLst/>
          </a:blip>
          <a:stretch>
            <a:fillRect/>
          </a:stretch>
        </p:blipFill>
        <p:spPr>
          <a:xfrm>
            <a:off x="5334000" y="1143000"/>
            <a:ext cx="3543300" cy="3076575"/>
          </a:xfrm>
          <a:prstGeom prst="rect">
            <a:avLst/>
          </a:prstGeom>
          <a:ln w="12700">
            <a:miter lim="400000"/>
          </a:ln>
        </p:spPr>
      </p:pic>
      <p:sp>
        <p:nvSpPr>
          <p:cNvPr id="137" name="Shape 13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Retirement Plans</a:t>
            </a:r>
          </a:p>
        </p:txBody>
      </p:sp>
      <p:sp>
        <p:nvSpPr>
          <p:cNvPr id="138" name="Shape 138"/>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Common Retirement Plans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SEP</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SIMPLE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401K</a:t>
            </a:r>
            <a:endParaRPr sz="2800">
              <a:solidFill>
                <a:srgbClr val="002060"/>
              </a:solidFill>
              <a:latin typeface="12 pt Helvetica* 55 Roman   05472"/>
              <a:ea typeface="12 pt Helvetica* 55 Roman   05472"/>
              <a:cs typeface="12 pt Helvetica* 55 Roman   05472"/>
              <a:sym typeface="12 pt Helvetica* 55 Roman   05472"/>
            </a:endParaRPr>
          </a:p>
          <a:p>
            <a:pPr lvl="0">
              <a:defRPr sz="1800">
                <a:solidFill>
                  <a:srgbClr val="000000"/>
                </a:solidFill>
              </a:defRPr>
            </a:pPr>
            <a:r>
              <a:rPr sz="3000">
                <a:solidFill>
                  <a:srgbClr val="132F5A"/>
                </a:solidFill>
              </a:rPr>
              <a:t>Make regular contributions</a:t>
            </a:r>
            <a:endParaRPr sz="3000">
              <a:solidFill>
                <a:srgbClr val="132F5A"/>
              </a:solidFill>
            </a:endParaRPr>
          </a:p>
          <a:p>
            <a:pPr lvl="0">
              <a:defRPr sz="1800">
                <a:solidFill>
                  <a:srgbClr val="000000"/>
                </a:solidFill>
              </a:defRPr>
            </a:pPr>
            <a:r>
              <a:rPr sz="3000">
                <a:solidFill>
                  <a:srgbClr val="132F5A"/>
                </a:solidFill>
              </a:rPr>
              <a:t>Get professional advise</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 name="Shape 142"/>
          <p:cNvSpPr/>
          <p:nvPr>
            <p:ph type="title"/>
          </p:nvPr>
        </p:nvSpPr>
        <p:spPr>
          <a:xfrm>
            <a:off x="457200" y="381000"/>
            <a:ext cx="8229600" cy="609600"/>
          </a:xfrm>
          <a:prstGeom prst="rect">
            <a:avLst/>
          </a:prstGeom>
        </p:spPr>
        <p:txBody>
          <a:bodyPr lIns="0" tIns="0" rIns="0" bIns="0">
            <a:normAutofit fontScale="100000" lnSpcReduction="0"/>
          </a:bodyPr>
          <a:lstStyle>
            <a:lvl1pPr defTabSz="905255">
              <a:defRPr sz="3564"/>
            </a:lvl1pPr>
          </a:lstStyle>
          <a:p>
            <a:pPr lvl="0">
              <a:defRPr sz="1800">
                <a:solidFill>
                  <a:srgbClr val="000000"/>
                </a:solidFill>
              </a:defRPr>
            </a:pPr>
            <a:r>
              <a:rPr sz="3564">
                <a:solidFill>
                  <a:srgbClr val="C1961C"/>
                </a:solidFill>
              </a:rPr>
              <a:t>Top Three Key Points to Remember</a:t>
            </a:r>
          </a:p>
        </p:txBody>
      </p:sp>
      <p:pic>
        <p:nvPicPr>
          <p:cNvPr id="143" name="image14.jpg" descr="C:\Users\ryan aller\Documents\My Dropbox\DRC\FDIC Finals\PPT Development\Ryan\Unit 10\images\selling_closing_retiring.jpg"/>
          <p:cNvPicPr/>
          <p:nvPr/>
        </p:nvPicPr>
        <p:blipFill>
          <a:blip r:embed="rId3">
            <a:extLst/>
          </a:blip>
          <a:stretch>
            <a:fillRect/>
          </a:stretch>
        </p:blipFill>
        <p:spPr>
          <a:xfrm>
            <a:off x="1036637" y="3600450"/>
            <a:ext cx="7070726" cy="2495550"/>
          </a:xfrm>
          <a:prstGeom prst="rect">
            <a:avLst/>
          </a:prstGeom>
          <a:ln w="12700">
            <a:miter lim="400000"/>
          </a:ln>
        </p:spPr>
      </p:pic>
      <p:sp>
        <p:nvSpPr>
          <p:cNvPr id="144" name="Shape 14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Plan for the possibility of selling and closing a business</a:t>
            </a:r>
            <a:endParaRPr sz="3000">
              <a:solidFill>
                <a:srgbClr val="132F5A"/>
              </a:solidFill>
            </a:endParaRPr>
          </a:p>
          <a:p>
            <a:pPr lvl="0">
              <a:defRPr sz="1800">
                <a:solidFill>
                  <a:srgbClr val="000000"/>
                </a:solidFill>
              </a:defRPr>
            </a:pPr>
            <a:r>
              <a:rPr sz="3000">
                <a:solidFill>
                  <a:srgbClr val="132F5A"/>
                </a:solidFill>
              </a:rPr>
              <a:t>Start making plans as soon as possible. </a:t>
            </a:r>
            <a:endParaRPr sz="3000">
              <a:solidFill>
                <a:srgbClr val="132F5A"/>
              </a:solidFill>
            </a:endParaRPr>
          </a:p>
          <a:p>
            <a:pPr lvl="0">
              <a:defRPr sz="1800">
                <a:solidFill>
                  <a:srgbClr val="000000"/>
                </a:solidFill>
              </a:defRPr>
            </a:pPr>
            <a:r>
              <a:rPr sz="3000">
                <a:solidFill>
                  <a:srgbClr val="132F5A"/>
                </a:solidFill>
              </a:rPr>
              <a:t>Create a retirement plan you and your employees </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149" name="Shape 149"/>
          <p:cNvSpPr/>
          <p:nvPr>
            <p:ph type="body" idx="1"/>
          </p:nvPr>
        </p:nvSpPr>
        <p:spPr>
          <a:xfrm>
            <a:off x="457200" y="914400"/>
            <a:ext cx="83820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Reasons for selling and closing a business. </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Steps for selling or closing a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Steps for succession planning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Benefits and steps for creating a retirement plan.</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152" name="Shape 152"/>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153" name="image15.png" descr="Clipboard and pencil"/>
          <p:cNvPicPr/>
          <p:nvPr/>
        </p:nvPicPr>
        <p:blipFill>
          <a:blip r:embed="rId2">
            <a:extLst/>
          </a:blip>
          <a:srcRect l="0" t="22000" r="0" b="0"/>
          <a:stretch>
            <a:fillRect/>
          </a:stretch>
        </p:blipFill>
        <p:spPr>
          <a:xfrm>
            <a:off x="6705600" y="4038599"/>
            <a:ext cx="2063750" cy="1609727"/>
          </a:xfrm>
          <a:prstGeom prst="rect">
            <a:avLst/>
          </a:prstGeom>
          <a:ln w="12700">
            <a:miter lim="400000"/>
          </a:ln>
        </p:spPr>
      </p:pic>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8" name="Shape 38"/>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Change ownership of a business through selling, closing, or handing to a successor.</a:t>
            </a:r>
            <a:endParaRPr sz="3000">
              <a:solidFill>
                <a:srgbClr val="132F5A"/>
              </a:solidFill>
            </a:endParaRPr>
          </a:p>
          <a:p>
            <a:pPr lvl="0">
              <a:defRPr sz="1800">
                <a:solidFill>
                  <a:srgbClr val="000000"/>
                </a:solidFill>
              </a:defRPr>
            </a:pPr>
            <a:r>
              <a:rPr sz="3000">
                <a:solidFill>
                  <a:srgbClr val="132F5A"/>
                </a:solidFill>
              </a:rPr>
              <a:t>Establish an exit strategy for retirement including a succession plan, transfer of ownership, and taxes.</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2" name="image5.jpeg" descr="question_mark.jpg"/>
          <p:cNvPicPr/>
          <p:nvPr/>
        </p:nvPicPr>
        <p:blipFill>
          <a:blip r:embed="rId2">
            <a:extLst/>
          </a:blip>
          <a:stretch>
            <a:fillRect/>
          </a:stretch>
        </p:blipFill>
        <p:spPr>
          <a:xfrm>
            <a:off x="4114800" y="2286000"/>
            <a:ext cx="4953000" cy="3911600"/>
          </a:xfrm>
          <a:prstGeom prst="rect">
            <a:avLst/>
          </a:prstGeom>
          <a:ln w="12700">
            <a:miter lim="400000"/>
          </a:ln>
        </p:spPr>
      </p:pic>
      <p:sp>
        <p:nvSpPr>
          <p:cNvPr id="43" name="Shape 4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44" name="Shape 44"/>
          <p:cNvSpPr/>
          <p:nvPr>
            <p:ph type="body" idx="1"/>
          </p:nvPr>
        </p:nvSpPr>
        <p:spPr>
          <a:xfrm>
            <a:off x="533400" y="1295400"/>
            <a:ext cx="5867400" cy="3048000"/>
          </a:xfrm>
          <a:prstGeom prst="rect">
            <a:avLst/>
          </a:prstGeom>
        </p:spPr>
        <p:txBody>
          <a:bodyPr lIns="0" tIns="0" rIns="0" bIns="0" anchor="ctr">
            <a:normAutofit fontScale="100000" lnSpcReduction="0"/>
          </a:bodyPr>
          <a:lstStyle>
            <a:lvl1pPr marL="0" indent="0">
              <a:buSzTx/>
              <a:buNone/>
            </a:lvl1pPr>
          </a:lstStyle>
          <a:p>
            <a:pPr lvl="0">
              <a:defRPr sz="1800">
                <a:solidFill>
                  <a:srgbClr val="000000"/>
                </a:solidFill>
              </a:defRPr>
            </a:pPr>
            <a:r>
              <a:rPr sz="3000">
                <a:solidFill>
                  <a:srgbClr val="132F5A"/>
                </a:solidFill>
              </a:rPr>
              <a:t>What do you know or want to learn about selling a small business and succession planning?</a:t>
            </a:r>
            <a:endParaRPr sz="3000">
              <a:solidFill>
                <a:srgbClr val="132F5A"/>
              </a:solidFill>
            </a:endParaRP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Why Sell?</a:t>
            </a:r>
          </a:p>
        </p:txBody>
      </p:sp>
      <p:sp>
        <p:nvSpPr>
          <p:cNvPr id="47" name="Shape 47"/>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Business or Professional reasons include</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An advantageous job offer from another company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 promising offer to buy your business or business assets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Sales and profits are not enough to meet your needs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Market or industry changes</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Why Sell?</a:t>
            </a:r>
          </a:p>
        </p:txBody>
      </p:sp>
      <p:sp>
        <p:nvSpPr>
          <p:cNvPr id="52" name="Shape 52"/>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Some personal considerations include</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Ready to retire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Burned out working for yourself</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Personal issues such as health or family needs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Desire to go in a new direction</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ph type="title"/>
          </p:nvPr>
        </p:nvSpPr>
        <p:spPr>
          <a:xfrm>
            <a:off x="457200" y="381000"/>
            <a:ext cx="8229600" cy="609600"/>
          </a:xfrm>
          <a:prstGeom prst="rect">
            <a:avLst/>
          </a:prstGeom>
        </p:spPr>
        <p:txBody>
          <a:bodyPr lIns="0" tIns="0" rIns="0" bIns="0">
            <a:normAutofit fontScale="100000" lnSpcReduction="0"/>
          </a:bodyPr>
          <a:lstStyle>
            <a:lvl1pPr defTabSz="594359">
              <a:defRPr sz="2340"/>
            </a:lvl1pPr>
          </a:lstStyle>
          <a:p>
            <a:pPr lvl="0">
              <a:defRPr sz="1800">
                <a:solidFill>
                  <a:srgbClr val="000000"/>
                </a:solidFill>
              </a:defRPr>
            </a:pPr>
            <a:r>
              <a:rPr sz="2340">
                <a:solidFill>
                  <a:srgbClr val="C1961C"/>
                </a:solidFill>
              </a:rPr>
              <a:t>Discussion Point #1: Reasons for Selling the Business</a:t>
            </a:r>
          </a:p>
        </p:txBody>
      </p:sp>
      <p:sp>
        <p:nvSpPr>
          <p:cNvPr id="57" name="Shape 57"/>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is the main reason for selling your business?</a:t>
            </a:r>
          </a:p>
        </p:txBody>
      </p:sp>
      <p:pic>
        <p:nvPicPr>
          <p:cNvPr id="58" name="image6.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title"/>
          </p:nvPr>
        </p:nvSpPr>
        <p:spPr>
          <a:xfrm>
            <a:off x="0" y="2971800"/>
            <a:ext cx="9144000" cy="609600"/>
          </a:xfrm>
          <a:prstGeom prst="rect">
            <a:avLst/>
          </a:prstGeom>
        </p:spPr>
        <p:txBody>
          <a:bodyPr lIns="0" tIns="0" rIns="0" bIns="0">
            <a:normAutofit fontScale="100000" lnSpcReduction="0"/>
          </a:bodyPr>
          <a:lstStyle>
            <a:lvl1pPr algn="ctr"/>
          </a:lstStyle>
          <a:p>
            <a:pPr lvl="0">
              <a:defRPr sz="1800">
                <a:solidFill>
                  <a:srgbClr val="000000"/>
                </a:solidFill>
              </a:defRPr>
            </a:pPr>
            <a:r>
              <a:rPr sz="3600">
                <a:solidFill>
                  <a:srgbClr val="C1961C"/>
                </a:solidFill>
              </a:rPr>
              <a:t>Steps to Selling a Business</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6" name="image7.jpeg" descr="C:\Users\ryan aller\Documents\My Dropbox\DRC\FDIC Finals\PPT Development\Ryan\Unit 10\images\iStock_000010906232XSmall.jpg"/>
          <p:cNvPicPr/>
          <p:nvPr/>
        </p:nvPicPr>
        <p:blipFill>
          <a:blip r:embed="rId3">
            <a:extLst/>
          </a:blip>
          <a:stretch>
            <a:fillRect/>
          </a:stretch>
        </p:blipFill>
        <p:spPr>
          <a:xfrm>
            <a:off x="4737100" y="1371600"/>
            <a:ext cx="4406900" cy="4394200"/>
          </a:xfrm>
          <a:prstGeom prst="rect">
            <a:avLst/>
          </a:prstGeom>
          <a:ln w="12700">
            <a:miter lim="400000"/>
          </a:ln>
        </p:spPr>
      </p:pic>
      <p:sp>
        <p:nvSpPr>
          <p:cNvPr id="67" name="Shape 6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Determine If Business is Saleable</a:t>
            </a:r>
          </a:p>
        </p:txBody>
      </p:sp>
      <p:sp>
        <p:nvSpPr>
          <p:cNvPr id="68" name="Shape 68"/>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Strong profits</a:t>
            </a:r>
            <a:endParaRPr sz="3000">
              <a:solidFill>
                <a:srgbClr val="132F5A"/>
              </a:solidFill>
            </a:endParaRPr>
          </a:p>
          <a:p>
            <a:pPr lvl="0">
              <a:defRPr sz="1800">
                <a:solidFill>
                  <a:srgbClr val="000000"/>
                </a:solidFill>
              </a:defRPr>
            </a:pPr>
            <a:r>
              <a:rPr sz="3000">
                <a:solidFill>
                  <a:srgbClr val="132F5A"/>
                </a:solidFill>
              </a:rPr>
              <a:t>In an attractive industry</a:t>
            </a:r>
            <a:endParaRPr sz="3000">
              <a:solidFill>
                <a:srgbClr val="132F5A"/>
              </a:solidFill>
            </a:endParaRPr>
          </a:p>
          <a:p>
            <a:pPr lvl="0">
              <a:defRPr sz="1800">
                <a:solidFill>
                  <a:srgbClr val="000000"/>
                </a:solidFill>
              </a:defRPr>
            </a:pPr>
            <a:r>
              <a:rPr sz="3000">
                <a:solidFill>
                  <a:srgbClr val="132F5A"/>
                </a:solidFill>
              </a:rPr>
              <a:t>Potential buyers</a:t>
            </a:r>
            <a:endParaRPr sz="3000">
              <a:solidFill>
                <a:srgbClr val="132F5A"/>
              </a:solidFill>
            </a:endParaRPr>
          </a:p>
          <a:p>
            <a:pPr lvl="0">
              <a:defRPr sz="1800">
                <a:solidFill>
                  <a:srgbClr val="000000"/>
                </a:solidFill>
              </a:defRPr>
            </a:pPr>
            <a:r>
              <a:rPr sz="3000">
                <a:solidFill>
                  <a:srgbClr val="132F5A"/>
                </a:solidFill>
              </a:rPr>
              <a:t>Good assets</a:t>
            </a:r>
            <a:endParaRPr sz="3000">
              <a:solidFill>
                <a:srgbClr val="132F5A"/>
              </a:solidFill>
            </a:endParaRPr>
          </a:p>
          <a:p>
            <a:pPr lvl="0">
              <a:defRPr sz="1800">
                <a:solidFill>
                  <a:srgbClr val="000000"/>
                </a:solidFill>
              </a:defRPr>
            </a:pPr>
            <a:r>
              <a:rPr sz="3000">
                <a:solidFill>
                  <a:srgbClr val="132F5A"/>
                </a:solidFill>
              </a:rPr>
              <a:t>Quality inventory</a:t>
            </a:r>
            <a:endParaRPr sz="3000">
              <a:solidFill>
                <a:srgbClr val="132F5A"/>
              </a:solidFill>
            </a:endParaRPr>
          </a:p>
          <a:p>
            <a:pPr lvl="0">
              <a:defRPr sz="1800">
                <a:solidFill>
                  <a:srgbClr val="000000"/>
                </a:solidFill>
              </a:defRPr>
            </a:pPr>
            <a:r>
              <a:rPr sz="3000">
                <a:solidFill>
                  <a:srgbClr val="132F5A"/>
                </a:solidFill>
              </a:rPr>
              <a:t>Transfer to another person</a:t>
            </a:r>
            <a:endParaRPr sz="3000">
              <a:solidFill>
                <a:srgbClr val="132F5A"/>
              </a:solidFill>
            </a:endParaRPr>
          </a:p>
          <a:p>
            <a:pPr lvl="0">
              <a:defRPr sz="1800">
                <a:solidFill>
                  <a:srgbClr val="000000"/>
                </a:solidFill>
              </a:defRPr>
            </a:pPr>
            <a:r>
              <a:rPr sz="3000">
                <a:solidFill>
                  <a:srgbClr val="132F5A"/>
                </a:solidFill>
              </a:rPr>
              <a:t>Healthy balance sheet</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59AEB4F2-6FED-4AD8-BA74-B71D31034BE6}"/>
</file>

<file path=customXml/itemProps2.xml><?xml version="1.0" encoding="utf-8"?>
<ds:datastoreItem xmlns:ds="http://schemas.openxmlformats.org/officeDocument/2006/customXml" ds:itemID="{155CDE10-3ECC-4194-881F-DCA3D410C673}"/>
</file>

<file path=customXml/itemProps3.xml><?xml version="1.0" encoding="utf-8"?>
<ds:datastoreItem xmlns:ds="http://schemas.openxmlformats.org/officeDocument/2006/customXml" ds:itemID="{A98082D5-C970-4E6B-A47B-5CC45DA2ACA9}"/>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94700</vt:r8>
  </property>
</Properties>
</file>