
<file path=[Content_Types].xml><?xml version="1.0" encoding="utf-8"?>
<Types xmlns="http://schemas.openxmlformats.org/package/2006/content-types">
  <Override PartName="/ppt/slides/slide47.xml" ContentType="application/vnd.openxmlformats-officedocument.presentationml.slide+xml"/>
  <Override PartName="/ppt/notesSlides/notesSlide2.xml" ContentType="application/vnd.openxmlformats-officedocument.presentationml.notesSlide+xml"/>
  <Override PartName="/ppt/slides/slide36.xml" ContentType="application/vnd.openxmlformats-officedocument.presentationml.slide+xml"/>
  <Override PartName="/ppt/notesSlides/notesSlide38.xml" ContentType="application/vnd.openxmlformats-officedocument.presentationml.notesSlide+xml"/>
  <Default Extension="mov" ContentType="application/movie"/>
  <Override PartName="/ppt/theme/theme1.xml" ContentType="application/vnd.openxmlformats-officedocument.theme+xml"/>
  <Override PartName="/ppt/slides/slide25.xml" ContentType="application/vnd.openxmlformats-officedocument.presentationml.slide+xml"/>
  <Override PartName="/ppt/slides/slide43.xml" ContentType="application/vnd.openxmlformats-officedocument.presentationml.slid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notesMasters/notesMaster1.xml" ContentType="application/vnd.openxmlformats-officedocument.presentationml.notesMaster+xml"/>
  <Override PartName="/ppt/slides/slide14.xml" ContentType="application/vnd.openxmlformats-officedocument.presentationml.slide+xml"/>
  <Override PartName="/ppt/slides/slide32.xml" ContentType="application/vnd.openxmlformats-officedocument.presentationml.slide+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tableStyles.xml" ContentType="application/vnd.openxmlformats-officedocument.presentationml.tableStyles+xml"/>
  <Override PartName="/ppt/slides/slide10.xml" ContentType="application/vnd.openxmlformats-officedocument.presentationml.slide+xml"/>
  <Override PartName="/ppt/slides/slide21.xml" ContentType="application/vnd.openxmlformats-officedocument.presentationml.slide+xml"/>
  <Override PartName="/ppt/notesSlides/notesSlide23.xml" ContentType="application/vnd.openxmlformats-officedocument.presentationml.notesSlide+xml"/>
  <Override PartName="/ppt/media/image16.jpeg" ContentType="image/jpeg"/>
  <Override PartName="/ppt/notesSlides/notesSlide41.xml" ContentType="application/vnd.openxmlformats-officedocument.presentationml.notesSlide+xml"/>
  <Override PartName="/docProps/custom.xml" ContentType="application/vnd.openxmlformats-officedocument.custom-properties+xml"/>
  <Override PartName="/ppt/media/image7.jpeg" ContentType="image/jpeg"/>
  <Override PartName="/ppt/notesSlides/notesSlide12.xml" ContentType="application/vnd.openxmlformats-officedocument.presentationml.notesSlide+xml"/>
  <Override PartName="/ppt/media/image12.jpeg" ContentType="image/jpeg"/>
  <Override PartName="/ppt/notesSlides/notesSlide30.xml" ContentType="application/vnd.openxmlformats-officedocument.presentationml.notesSlide+xml"/>
  <Default Extension="xlsx" ContentType="application/vnd.openxmlformats-officedocument.spreadsheetml.sheet"/>
  <Override PartName="/ppt/media/image3.jpeg" ContentType="image/jpeg"/>
  <Override PartName="/ppt/notesSlides/notesSlide7.xml" ContentType="application/vnd.openxmlformats-officedocument.presentationml.notesSlide+xml"/>
  <Override PartName="/ppt/viewProps.xml" ContentType="application/vnd.openxmlformats-officedocument.presentationml.viewProps+xml"/>
  <Override PartName="/ppt/slides/slide9.xml" ContentType="application/vnd.openxmlformats-officedocument.presentationml.slide+xml"/>
  <Default Extension="png" ContentType="image/png"/>
  <Default Extension="bmp" ContentType="image/bmp"/>
  <Override PartName="/ppt/slides/slide5.xml" ContentType="application/vnd.openxmlformats-officedocument.presentationml.slide+xml"/>
  <Override PartName="/ppt/slides/slide19.xml" ContentType="application/vnd.openxmlformats-officedocument.presentationml.slide+xml"/>
  <Override PartName="/ppt/notesSlides/notesSlide3.xml" ContentType="application/vnd.openxmlformats-officedocument.presentationml.notesSlide+xml"/>
  <Override PartName="/customXml/itemProps2.xml" ContentType="application/vnd.openxmlformats-officedocument.customXmlProperties+xml"/>
  <Override PartName="/ppt/presProps.xml" ContentType="application/vnd.openxmlformats-officedocument.presentationml.presProps+xml"/>
  <Override PartName="/ppt/slides/slide26.xml" ContentType="application/vnd.openxmlformats-officedocument.presentationml.slide+xml"/>
  <Override PartName="/ppt/slides/slide37.xml" ContentType="application/vnd.openxmlformats-officedocument.presentationml.slide+xml"/>
  <Override PartName="/ppt/theme/theme2.xml" ContentType="application/vnd.openxmlformats-officedocument.them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notesSlides/notesSlide17.xml" ContentType="application/vnd.openxmlformats-officedocument.presentationml.notesSlide+xml"/>
  <Override PartName="/ppt/notesSlides/notesSlide28.xml" ContentType="application/vnd.openxmlformats-officedocument.presentationml.notesSlide+xml"/>
  <Override PartName="/docProps/app.xml" ContentType="application/vnd.openxmlformats-officedocument.extended-properties+xml"/>
  <Override PartName="/ppt/presentation.xml" ContentType="application/vnd.openxmlformats-officedocument.presentationml.presentation.main+xml"/>
  <Override PartName="/ppt/slides/slide22.xml" ContentType="application/vnd.openxmlformats-officedocument.presentationml.slide+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media/image15.jpeg" ContentType="image/jpeg"/>
  <Override PartName="/ppt/notesSlides/notesSlide42.xml" ContentType="application/vnd.openxmlformats-officedocument.presentationml.notesSlide+xml"/>
  <Default Extension="gif" ContentType="image/gif"/>
  <Default Extension="vml" ContentType="application/vnd.openxmlformats-officedocument.vmlDrawing"/>
  <Override PartName="/ppt/media/image6.jpeg" ContentType="image/jpeg"/>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media/image2.jpeg" ContentType="image/jpeg"/>
  <Override PartName="/ppt/media/image11.jpeg" ContentType="image/jpeg"/>
  <Override PartName="/docProps/core.xml" ContentType="application/vnd.openxmlformats-package.core-properties+xml"/>
  <Override PartName="/ppt/notesSlides/notesSlide4.xml" ContentType="application/vnd.openxmlformats-officedocument.presentationml.notesSlide+xml"/>
  <Override PartName="/ppt/slides/slide6.xml" ContentType="application/vnd.openxmlformats-officedocument.presentationml.slide+xml"/>
  <Override PartName="/ppt/slides/slide38.xml" ContentType="application/vnd.openxmlformats-officedocument.presentationml.slide+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notesSlides/notesSlide29.xml" ContentType="application/vnd.openxmlformats-officedocument.presentationml.notesSlide+xml"/>
  <Default Extension="rels" ContentType="application/vnd.openxmlformats-package.relationships+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media/image9.jpeg" ContentType="image/jpeg"/>
  <Override PartName="/ppt/notesSlides/notesSlide14.xml" ContentType="application/vnd.openxmlformats-officedocument.presentationml.notesSlide+xml"/>
  <Override PartName="/ppt/notesSlides/notesSlide32.xml" ContentType="application/vnd.openxmlformats-officedocument.presentationml.notesSlide+xml"/>
  <Override PartName="/ppt/commentAuthors.xml" ContentType="application/vnd.openxmlformats-officedocument.presentationml.commentAuthors+xml"/>
  <Override PartName="/ppt/media/image5.jpeg" ContentType="image/jpeg"/>
  <Override PartName="/ppt/notesSlides/notesSlide9.xml" ContentType="application/vnd.openxmlformats-officedocument.presentationml.notesSlide+xml"/>
  <Override PartName="/ppt/notesSlides/notesSlide21.xml" ContentType="application/vnd.openxmlformats-officedocument.presentationml.notesSlide+xml"/>
  <Override PartName="/ppt/media/image14.jpeg" ContentType="image/jpeg"/>
  <Override PartName="/ppt/media/image1.jpeg" ContentType="image/jpeg"/>
  <Override PartName="/ppt/notesSlides/notesSlide10.xml" ContentType="application/vnd.openxmlformats-officedocument.presentationml.notesSlide+xml"/>
  <Override PartName="/ppt/media/image10.jpeg" ContentType="image/jpeg"/>
  <Override PartName="/ppt/slides/slide7.xml" ContentType="application/vnd.openxmlformats-officedocument.presentationml.slide+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notesSlides/notesSlide19.xml" ContentType="application/vnd.openxmlformats-officedocument.presentationml.notesSlide+xml"/>
  <Default Extension="jpeg" ContentType="image/jpg"/>
  <Override PartName="/ppt/slides/slide24.xml" ContentType="application/vnd.openxmlformats-officedocument.presentationml.slide+xml"/>
  <Override PartName="/ppt/slides/slide35.xml" ContentType="application/vnd.openxmlformats-officedocument.presentationml.slide+xml"/>
  <Override PartName="/ppt/notesSlides/notesSlide37.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slides/slide20.xml" ContentType="application/vnd.openxmlformats-officedocument.presentationml.slide+xml"/>
  <Override PartName="/ppt/media/image8.jpeg" ContentType="image/jpeg"/>
  <Override PartName="/ppt/notesSlides/notesSlide22.xml" ContentType="application/vnd.openxmlformats-officedocument.presentationml.notesSlide+xml"/>
  <Override PartName="/ppt/notesSlides/notesSlide33.xml" ContentType="application/vnd.openxmlformats-officedocument.presentationml.notesSlide+xml"/>
  <Override PartName="/ppt/media/image17.jpeg" ContentType="image/jpeg"/>
  <Default Extension="tif" ContentType="image/tif"/>
  <Override PartName="/ppt/media/image4.jpeg" ContentType="image/jpeg"/>
  <Override PartName="/ppt/notesSlides/notesSlide11.xml" ContentType="application/vnd.openxmlformats-officedocument.presentationml.notesSlide+xml"/>
  <Override PartName="/ppt/media/image13.jpeg" ContentType="image/jpeg"/>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Default Extension="pdf" ContentType="application/pdf"/>
  <Override PartName="/ppt/slides/slide29.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customXml/itemProps1.xml" ContentType="application/vnd.openxmlformats-officedocument.customXmlProperties+xml"/>
</Types>
</file>

<file path=_rels/.rels><?xml version="1.0" encoding="UTF-8" standalone="yes"?>
<Relationships xmlns="http://schemas.openxmlformats.org/package/2006/relationships"><Relationship Id="rId3" Type="http://schemas.openxmlformats.org/officeDocument/2006/relationships/officeDocument" Target="ppt/presentation.xml"/><Relationship Id="rId2" Type="http://schemas.openxmlformats.org/officeDocument/2006/relationships/extended-properties" Target="docProps/app.xml"/><Relationship Id="rId1" Type="http://schemas.openxmlformats.org/package/2006/relationships/metadata/core-properties" Target="docProps/core.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 id="288" r:id="rId40"/>
    <p:sldId id="289" r:id="rId41"/>
    <p:sldId id="290" r:id="rId42"/>
    <p:sldId id="291" r:id="rId43"/>
    <p:sldId id="292" r:id="rId44"/>
    <p:sldId id="293" r:id="rId45"/>
    <p:sldId id="294" r:id="rId46"/>
    <p:sldId id="295" r:id="rId47"/>
    <p:sldId id="296" r:id="rId48"/>
    <p:sldId id="297" r:id="rId49"/>
    <p:sldId id="298" r:id="rId50"/>
    <p:sldId id="299" r:id="rId51"/>
    <p:sldId id="300" r:id="rId52"/>
    <p:sldId id="301" r:id="rId53"/>
    <p:sldId id="302" r:id="rId54"/>
  </p:sldIdLst>
  <p:sldSz cx="9144000" cy="6858000"/>
  <p:notesSz cx="6858000" cy="9144000"/>
  <p:defaultTextStyle>
    <a:lvl1pPr>
      <a:defRPr>
        <a:latin typeface="Calibri"/>
        <a:ea typeface="Calibri"/>
        <a:cs typeface="Calibri"/>
        <a:sym typeface="Calibri"/>
      </a:defRPr>
    </a:lvl1pPr>
    <a:lvl2pPr indent="457200">
      <a:defRPr>
        <a:latin typeface="Calibri"/>
        <a:ea typeface="Calibri"/>
        <a:cs typeface="Calibri"/>
        <a:sym typeface="Calibri"/>
      </a:defRPr>
    </a:lvl2pPr>
    <a:lvl3pPr indent="914400">
      <a:defRPr>
        <a:latin typeface="Calibri"/>
        <a:ea typeface="Calibri"/>
        <a:cs typeface="Calibri"/>
        <a:sym typeface="Calibri"/>
      </a:defRPr>
    </a:lvl3pPr>
    <a:lvl4pPr indent="1371600">
      <a:defRPr>
        <a:latin typeface="Calibri"/>
        <a:ea typeface="Calibri"/>
        <a:cs typeface="Calibri"/>
        <a:sym typeface="Calibri"/>
      </a:defRPr>
    </a:lvl4pPr>
    <a:lvl5pPr indent="1828800">
      <a:defRPr>
        <a:latin typeface="Calibri"/>
        <a:ea typeface="Calibri"/>
        <a:cs typeface="Calibri"/>
        <a:sym typeface="Calibri"/>
      </a:defRPr>
    </a:lvl5pPr>
    <a:lvl6pPr indent="2286000">
      <a:defRPr>
        <a:latin typeface="Calibri"/>
        <a:ea typeface="Calibri"/>
        <a:cs typeface="Calibri"/>
        <a:sym typeface="Calibri"/>
      </a:defRPr>
    </a:lvl6pPr>
    <a:lvl7pPr indent="2743200">
      <a:defRPr>
        <a:latin typeface="Calibri"/>
        <a:ea typeface="Calibri"/>
        <a:cs typeface="Calibri"/>
        <a:sym typeface="Calibri"/>
      </a:defRPr>
    </a:lvl7pPr>
    <a:lvl8pPr indent="3200400">
      <a:defRPr>
        <a:latin typeface="Calibri"/>
        <a:ea typeface="Calibri"/>
        <a:cs typeface="Calibri"/>
        <a:sym typeface="Calibri"/>
      </a:defRPr>
    </a:lvl8pPr>
    <a:lvl9pPr indent="3657600">
      <a:defRPr>
        <a:latin typeface="Calibri"/>
        <a:ea typeface="Calibri"/>
        <a:cs typeface="Calibri"/>
        <a:sym typeface="Calibri"/>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file>

<file path=ppt/presProps.xml><?xml version="1.0" encoding="utf-8"?>
<p:presentationPr xmlns:a="http://schemas.openxmlformats.org/drawingml/2006/main" xmlns:r="http://schemas.openxmlformats.org/officeDocument/2006/relationships" xmlns:p="http://schemas.openxmlformats.org/presentationml/2006/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FD7E7"/>
          </a:solidFill>
        </a:fill>
      </a:tcStyle>
    </a:wholeTbl>
    <a:band2H>
      <a:tcTxStyle b="def" i="def"/>
      <a:tcStyle>
        <a:tcBdr/>
        <a:fill>
          <a:solidFill>
            <a:srgbClr val="E8ECF4"/>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4F81BD"/>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4F81BD"/>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4F81BD"/>
          </a:solidFill>
        </a:fill>
      </a:tcStyle>
    </a:firstRow>
  </a:tblStyle>
  <a:tblStyle styleId="{C7B018BB-80A7-4F77-B60F-C8B233D01FF8}"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DEE7D0"/>
          </a:solidFill>
        </a:fill>
      </a:tcStyle>
    </a:wholeTbl>
    <a:band2H>
      <a:tcTxStyle b="def" i="def"/>
      <a:tcStyle>
        <a:tcBdr/>
        <a:fill>
          <a:solidFill>
            <a:srgbClr val="EFF3E9"/>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BBB59"/>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BBB59"/>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BBB59"/>
          </a:solidFill>
        </a:fill>
      </a:tcStyle>
    </a:firstRow>
  </a:tblStyle>
  <a:tblStyle styleId="{EEE7283C-3CF3-47DC-8721-378D4A62B228}"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CDCCE"/>
          </a:solidFill>
        </a:fill>
      </a:tcStyle>
    </a:wholeTbl>
    <a:band2H>
      <a:tcTxStyle b="def" i="def"/>
      <a:tcStyle>
        <a:tcBdr/>
        <a:fill>
          <a:solidFill>
            <a:srgbClr val="FDEEE8"/>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79646"/>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79646"/>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79646"/>
          </a:solidFill>
        </a:fill>
      </a:tcStyle>
    </a:firstRow>
  </a:tblStyle>
  <a:tblStyle styleId="{CF821DB8-F4EB-4A41-A1BA-3FCAFE7338EE}" styleName="">
    <a:tblBg/>
    <a:wholeTbl>
      <a:tcTxStyle b="on" i="on">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b="def" i="def"/>
      <a:tcStyle>
        <a:tcBdr/>
        <a:fill>
          <a:solidFill>
            <a:srgbClr val="FFFFFF"/>
          </a:solidFill>
        </a:fill>
      </a:tcStyle>
    </a:band2H>
    <a:firstCol>
      <a:tcTxStyle b="on" i="on">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4F81BD"/>
          </a:solidFill>
        </a:fill>
      </a:tcStyle>
    </a:firstCol>
    <a:lastRow>
      <a:tcTxStyle b="on" i="on">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FFFFFF"/>
          </a:solidFill>
        </a:fill>
      </a:tcStyle>
    </a:lastRow>
    <a:firstRow>
      <a:tcTxStyle b="on" i="on">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4F81BD"/>
          </a:solidFill>
        </a:fill>
      </a:tcStyle>
    </a:firstRow>
  </a:tblStyle>
  <a:tblStyle styleId="{33BA23B1-9221-436E-865A-0063620EA4FD}"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CACA"/>
          </a:solidFill>
        </a:fill>
      </a:tcStyle>
    </a:wholeTbl>
    <a:band2H>
      <a:tcTxStyle b="def" i="def"/>
      <a:tcStyle>
        <a:tcBdr/>
        <a:fill>
          <a:solidFill>
            <a:srgbClr val="E6E6E6"/>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Row>
  </a:tblStyle>
  <a:tblStyle styleId="{2708684C-4D16-4618-839F-0558EEFCDFE6}" styleName="">
    <a:tblBg/>
    <a:wholeTbl>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wholeTbl>
    <a:band2H>
      <a:tcTxStyle b="def" i="def"/>
      <a:tcStyle>
        <a:tcBdr/>
        <a:fill>
          <a:solidFill>
            <a:srgbClr val="FFFFFF"/>
          </a:solidFill>
        </a:fill>
      </a:tcStyle>
    </a:band2H>
    <a:firstCol>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firstCol>
    <a:lastRow>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508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lastRow>
    <a:firstRow>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254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showComments="1"/>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slide" Target="slides/slide32.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slide" Target="slides/slide35.xml"/><Relationship Id="rId47" Type="http://schemas.openxmlformats.org/officeDocument/2006/relationships/slide" Target="slides/slide40.xml"/><Relationship Id="rId50" Type="http://schemas.openxmlformats.org/officeDocument/2006/relationships/slide" Target="slides/slide43.xml"/><Relationship Id="rId55" Type="http://schemas.openxmlformats.org/officeDocument/2006/relationships/customXml" Target="../customXml/item1.xml"/><Relationship Id="rId7" Type="http://schemas.openxmlformats.org/officeDocument/2006/relationships/notesMaster" Target="notesMasters/notesMaster1.xml"/><Relationship Id="rId2" Type="http://schemas.openxmlformats.org/officeDocument/2006/relationships/viewProps" Target="viewProps.xml"/><Relationship Id="rId16" Type="http://schemas.openxmlformats.org/officeDocument/2006/relationships/slide" Target="slides/slide9.xml"/><Relationship Id="rId29" Type="http://schemas.openxmlformats.org/officeDocument/2006/relationships/slide" Target="slides/slide22.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slide" Target="slides/slide33.xml"/><Relationship Id="rId45" Type="http://schemas.openxmlformats.org/officeDocument/2006/relationships/slide" Target="slides/slide38.xml"/><Relationship Id="rId53" Type="http://schemas.openxmlformats.org/officeDocument/2006/relationships/slide" Target="slides/slide46.xml"/><Relationship Id="rId5" Type="http://schemas.openxmlformats.org/officeDocument/2006/relationships/slideMaster" Target="slideMasters/slideMaster1.xml"/><Relationship Id="rId19" Type="http://schemas.openxmlformats.org/officeDocument/2006/relationships/slide" Target="slides/slide12.xml"/><Relationship Id="rId4" Type="http://schemas.openxmlformats.org/officeDocument/2006/relationships/tableStyles" Target="tableStyles.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slide" Target="slides/slide36.xml"/><Relationship Id="rId48" Type="http://schemas.openxmlformats.org/officeDocument/2006/relationships/slide" Target="slides/slide41.xml"/><Relationship Id="rId56" Type="http://schemas.openxmlformats.org/officeDocument/2006/relationships/customXml" Target="../customXml/item2.xml"/><Relationship Id="rId8" Type="http://schemas.openxmlformats.org/officeDocument/2006/relationships/slide" Target="slides/slide1.xml"/><Relationship Id="rId51" Type="http://schemas.openxmlformats.org/officeDocument/2006/relationships/slide" Target="slides/slide44.xml"/><Relationship Id="rId3" Type="http://schemas.openxmlformats.org/officeDocument/2006/relationships/commentAuthors" Target="commentAuthors.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slide" Target="slides/slide39.xml"/><Relationship Id="rId20" Type="http://schemas.openxmlformats.org/officeDocument/2006/relationships/slide" Target="slides/slide13.xml"/><Relationship Id="rId41" Type="http://schemas.openxmlformats.org/officeDocument/2006/relationships/slide" Target="slides/slide34.xml"/><Relationship Id="rId54" Type="http://schemas.openxmlformats.org/officeDocument/2006/relationships/slide" Target="slides/slide47.xml"/><Relationship Id="rId1" Type="http://schemas.openxmlformats.org/officeDocument/2006/relationships/presProps" Target="presProps.xml"/><Relationship Id="rId6" Type="http://schemas.openxmlformats.org/officeDocument/2006/relationships/theme" Target="theme/theme1.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49" Type="http://schemas.openxmlformats.org/officeDocument/2006/relationships/slide" Target="slides/slide42.xml"/><Relationship Id="rId57" Type="http://schemas.openxmlformats.org/officeDocument/2006/relationships/customXml" Target="../customXml/item3.xml"/><Relationship Id="rId10" Type="http://schemas.openxmlformats.org/officeDocument/2006/relationships/slide" Target="slides/slide3.xml"/><Relationship Id="rId31" Type="http://schemas.openxmlformats.org/officeDocument/2006/relationships/slide" Target="slides/slide24.xml"/><Relationship Id="rId44" Type="http://schemas.openxmlformats.org/officeDocument/2006/relationships/slide" Target="slides/slide37.xml"/><Relationship Id="rId52" Type="http://schemas.openxmlformats.org/officeDocument/2006/relationships/slide" Target="slides/slide45.xml"/></Relationships>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hape 16"/>
          <p:cNvSpPr/>
          <p:nvPr>
            <p:ph type="sldImg"/>
          </p:nvPr>
        </p:nvSpPr>
        <p:spPr>
          <a:xfrm>
            <a:off x="1143000" y="685800"/>
            <a:ext cx="4572000" cy="3429000"/>
          </a:xfrm>
          <a:prstGeom prst="rect">
            <a:avLst/>
          </a:prstGeom>
        </p:spPr>
        <p:txBody>
          <a:bodyPr/>
          <a:lstStyle/>
          <a:p>
            <a:pPr lvl="0"/>
          </a:p>
        </p:txBody>
      </p:sp>
      <p:sp>
        <p:nvSpPr>
          <p:cNvPr id="17" name="Shape 17"/>
          <p:cNvSpPr/>
          <p:nvPr>
            <p:ph type="body" sz="quarter" idx="1"/>
          </p:nvPr>
        </p:nvSpPr>
        <p:spPr>
          <a:xfrm>
            <a:off x="914400" y="4343400"/>
            <a:ext cx="5029200" cy="4114800"/>
          </a:xfrm>
          <a:prstGeom prst="rect">
            <a:avLst/>
          </a:prstGeom>
        </p:spPr>
        <p:txBody>
          <a:bodyPr/>
          <a:lstStyle/>
          <a:p>
            <a:pPr lvl="0"/>
          </a:p>
        </p:txBody>
      </p:sp>
    </p:spTree>
  </p:cSld>
  <p:clrMap bg1="lt1" tx1="dk1" bg2="lt2" tx2="dk2" accent1="accent1" accent2="accent2" accent3="accent3" accent4="accent4" accent5="accent5" accent6="accent6" hlink="hlink" folHlink="folHlink"/>
  <p:notesStyle>
    <a:lvl1pPr defTabSz="457200">
      <a:lnSpc>
        <a:spcPct val="117999"/>
      </a:lnSpc>
      <a:defRPr sz="2200">
        <a:latin typeface="+mj-lt"/>
        <a:ea typeface="+mj-ea"/>
        <a:cs typeface="+mj-cs"/>
        <a:sym typeface="Helvetica Neue"/>
      </a:defRPr>
    </a:lvl1pPr>
    <a:lvl2pPr indent="228600" defTabSz="457200">
      <a:lnSpc>
        <a:spcPct val="117999"/>
      </a:lnSpc>
      <a:defRPr sz="2200">
        <a:latin typeface="+mj-lt"/>
        <a:ea typeface="+mj-ea"/>
        <a:cs typeface="+mj-cs"/>
        <a:sym typeface="Helvetica Neue"/>
      </a:defRPr>
    </a:lvl2pPr>
    <a:lvl3pPr indent="457200" defTabSz="457200">
      <a:lnSpc>
        <a:spcPct val="117999"/>
      </a:lnSpc>
      <a:defRPr sz="2200">
        <a:latin typeface="+mj-lt"/>
        <a:ea typeface="+mj-ea"/>
        <a:cs typeface="+mj-cs"/>
        <a:sym typeface="Helvetica Neue"/>
      </a:defRPr>
    </a:lvl3pPr>
    <a:lvl4pPr indent="685800" defTabSz="457200">
      <a:lnSpc>
        <a:spcPct val="117999"/>
      </a:lnSpc>
      <a:defRPr sz="2200">
        <a:latin typeface="+mj-lt"/>
        <a:ea typeface="+mj-ea"/>
        <a:cs typeface="+mj-cs"/>
        <a:sym typeface="Helvetica Neue"/>
      </a:defRPr>
    </a:lvl4pPr>
    <a:lvl5pPr indent="914400" defTabSz="457200">
      <a:lnSpc>
        <a:spcPct val="117999"/>
      </a:lnSpc>
      <a:defRPr sz="2200">
        <a:latin typeface="+mj-lt"/>
        <a:ea typeface="+mj-ea"/>
        <a:cs typeface="+mj-cs"/>
        <a:sym typeface="Helvetica Neue"/>
      </a:defRPr>
    </a:lvl5pPr>
    <a:lvl6pPr indent="1143000" defTabSz="457200">
      <a:lnSpc>
        <a:spcPct val="117999"/>
      </a:lnSpc>
      <a:defRPr sz="2200">
        <a:latin typeface="+mj-lt"/>
        <a:ea typeface="+mj-ea"/>
        <a:cs typeface="+mj-cs"/>
        <a:sym typeface="Helvetica Neue"/>
      </a:defRPr>
    </a:lvl6pPr>
    <a:lvl7pPr indent="1371600" defTabSz="457200">
      <a:lnSpc>
        <a:spcPct val="117999"/>
      </a:lnSpc>
      <a:defRPr sz="2200">
        <a:latin typeface="+mj-lt"/>
        <a:ea typeface="+mj-ea"/>
        <a:cs typeface="+mj-cs"/>
        <a:sym typeface="Helvetica Neue"/>
      </a:defRPr>
    </a:lvl7pPr>
    <a:lvl8pPr indent="1600200" defTabSz="457200">
      <a:lnSpc>
        <a:spcPct val="117999"/>
      </a:lnSpc>
      <a:defRPr sz="2200">
        <a:latin typeface="+mj-lt"/>
        <a:ea typeface="+mj-ea"/>
        <a:cs typeface="+mj-cs"/>
        <a:sym typeface="Helvetica Neue"/>
      </a:defRPr>
    </a:lvl8pPr>
    <a:lvl9pPr indent="1828800" defTabSz="457200">
      <a:lnSpc>
        <a:spcPct val="117999"/>
      </a:lnSpc>
      <a:defRPr sz="2200">
        <a:latin typeface="+mj-lt"/>
        <a:ea typeface="+mj-ea"/>
        <a:cs typeface="+mj-cs"/>
        <a:sym typeface="Helvetica Neue"/>
      </a:defRPr>
    </a:lvl9pPr>
  </p:notesStyle>
</p:notesMaster>
</file>

<file path=ppt/notesSlides/_rels/notesSlide1.xml.rels><?xml version="1.0" encoding="UTF-8" standalone="yes"?><Relationships xmlns="http://schemas.openxmlformats.org/package/2006/relationships"><Relationship Id="rId1" Type="http://schemas.openxmlformats.org/officeDocument/2006/relationships/slide" Target="../slides/slide2.xml"/><Relationship Id="rId2" Type="http://schemas.openxmlformats.org/officeDocument/2006/relationships/notesMaster" Target="../notesMasters/notesMaster1.xml"/></Relationships>

</file>

<file path=ppt/notesSlides/_rels/notesSlide10.xml.rels><?xml version="1.0" encoding="UTF-8" standalone="yes"?><Relationships xmlns="http://schemas.openxmlformats.org/package/2006/relationships"><Relationship Id="rId1" Type="http://schemas.openxmlformats.org/officeDocument/2006/relationships/slide" Target="../slides/slide12.xml"/><Relationship Id="rId2" Type="http://schemas.openxmlformats.org/officeDocument/2006/relationships/notesMaster" Target="../notesMasters/notesMaster1.xml"/></Relationships>

</file>

<file path=ppt/notesSlides/_rels/notesSlide11.xml.rels><?xml version="1.0" encoding="UTF-8" standalone="yes"?><Relationships xmlns="http://schemas.openxmlformats.org/package/2006/relationships"><Relationship Id="rId1" Type="http://schemas.openxmlformats.org/officeDocument/2006/relationships/slide" Target="../slides/slide13.xml"/><Relationship Id="rId2" Type="http://schemas.openxmlformats.org/officeDocument/2006/relationships/notesMaster" Target="../notesMasters/notesMaster1.xml"/></Relationships>

</file>

<file path=ppt/notesSlides/_rels/notesSlide12.xml.rels><?xml version="1.0" encoding="UTF-8" standalone="yes"?><Relationships xmlns="http://schemas.openxmlformats.org/package/2006/relationships"><Relationship Id="rId1" Type="http://schemas.openxmlformats.org/officeDocument/2006/relationships/slide" Target="../slides/slide14.xml"/><Relationship Id="rId2" Type="http://schemas.openxmlformats.org/officeDocument/2006/relationships/notesMaster" Target="../notesMasters/notesMaster1.xml"/></Relationships>

</file>

<file path=ppt/notesSlides/_rels/notesSlide13.xml.rels><?xml version="1.0" encoding="UTF-8" standalone="yes"?><Relationships xmlns="http://schemas.openxmlformats.org/package/2006/relationships"><Relationship Id="rId1" Type="http://schemas.openxmlformats.org/officeDocument/2006/relationships/slide" Target="../slides/slide15.xml"/><Relationship Id="rId2" Type="http://schemas.openxmlformats.org/officeDocument/2006/relationships/notesMaster" Target="../notesMasters/notesMaster1.xml"/></Relationships>

</file>

<file path=ppt/notesSlides/_rels/notesSlide14.xml.rels><?xml version="1.0" encoding="UTF-8" standalone="yes"?><Relationships xmlns="http://schemas.openxmlformats.org/package/2006/relationships"><Relationship Id="rId1" Type="http://schemas.openxmlformats.org/officeDocument/2006/relationships/slide" Target="../slides/slide16.xml"/><Relationship Id="rId2" Type="http://schemas.openxmlformats.org/officeDocument/2006/relationships/notesMaster" Target="../notesMasters/notesMaster1.xml"/></Relationships>

</file>

<file path=ppt/notesSlides/_rels/notesSlide15.xml.rels><?xml version="1.0" encoding="UTF-8" standalone="yes"?><Relationships xmlns="http://schemas.openxmlformats.org/package/2006/relationships"><Relationship Id="rId1" Type="http://schemas.openxmlformats.org/officeDocument/2006/relationships/slide" Target="../slides/slide17.xml"/><Relationship Id="rId2" Type="http://schemas.openxmlformats.org/officeDocument/2006/relationships/notesMaster" Target="../notesMasters/notesMaster1.xml"/></Relationships>

</file>

<file path=ppt/notesSlides/_rels/notesSlide16.xml.rels><?xml version="1.0" encoding="UTF-8" standalone="yes"?><Relationships xmlns="http://schemas.openxmlformats.org/package/2006/relationships"><Relationship Id="rId1" Type="http://schemas.openxmlformats.org/officeDocument/2006/relationships/slide" Target="../slides/slide18.xml"/><Relationship Id="rId2" Type="http://schemas.openxmlformats.org/officeDocument/2006/relationships/notesMaster" Target="../notesMasters/notesMaster1.xml"/></Relationships>

</file>

<file path=ppt/notesSlides/_rels/notesSlide17.xml.rels><?xml version="1.0" encoding="UTF-8" standalone="yes"?><Relationships xmlns="http://schemas.openxmlformats.org/package/2006/relationships"><Relationship Id="rId1" Type="http://schemas.openxmlformats.org/officeDocument/2006/relationships/slide" Target="../slides/slide19.xml"/><Relationship Id="rId2" Type="http://schemas.openxmlformats.org/officeDocument/2006/relationships/notesMaster" Target="../notesMasters/notesMaster1.xml"/></Relationships>

</file>

<file path=ppt/notesSlides/_rels/notesSlide18.xml.rels><?xml version="1.0" encoding="UTF-8" standalone="yes"?><Relationships xmlns="http://schemas.openxmlformats.org/package/2006/relationships"><Relationship Id="rId1" Type="http://schemas.openxmlformats.org/officeDocument/2006/relationships/slide" Target="../slides/slide20.xml"/><Relationship Id="rId2" Type="http://schemas.openxmlformats.org/officeDocument/2006/relationships/notesMaster" Target="../notesMasters/notesMaster1.xml"/></Relationships>

</file>

<file path=ppt/notesSlides/_rels/notesSlide19.xml.rels><?xml version="1.0" encoding="UTF-8" standalone="yes"?><Relationships xmlns="http://schemas.openxmlformats.org/package/2006/relationships"><Relationship Id="rId1" Type="http://schemas.openxmlformats.org/officeDocument/2006/relationships/slide" Target="../slides/slide21.xml"/><Relationship Id="rId2" Type="http://schemas.openxmlformats.org/officeDocument/2006/relationships/notesMaster" Target="../notesMasters/notesMaster1.xml"/></Relationships>

</file>

<file path=ppt/notesSlides/_rels/notesSlide2.xml.rels><?xml version="1.0" encoding="UTF-8" standalone="yes"?><Relationships xmlns="http://schemas.openxmlformats.org/package/2006/relationships"><Relationship Id="rId1" Type="http://schemas.openxmlformats.org/officeDocument/2006/relationships/slide" Target="../slides/slide3.xml"/><Relationship Id="rId2" Type="http://schemas.openxmlformats.org/officeDocument/2006/relationships/notesMaster" Target="../notesMasters/notesMaster1.xml"/></Relationships>

</file>

<file path=ppt/notesSlides/_rels/notesSlide20.xml.rels><?xml version="1.0" encoding="UTF-8" standalone="yes"?><Relationships xmlns="http://schemas.openxmlformats.org/package/2006/relationships"><Relationship Id="rId1" Type="http://schemas.openxmlformats.org/officeDocument/2006/relationships/slide" Target="../slides/slide22.xml"/><Relationship Id="rId2" Type="http://schemas.openxmlformats.org/officeDocument/2006/relationships/notesMaster" Target="../notesMasters/notesMaster1.xml"/></Relationships>

</file>

<file path=ppt/notesSlides/_rels/notesSlide21.xml.rels><?xml version="1.0" encoding="UTF-8" standalone="yes"?><Relationships xmlns="http://schemas.openxmlformats.org/package/2006/relationships"><Relationship Id="rId1" Type="http://schemas.openxmlformats.org/officeDocument/2006/relationships/slide" Target="../slides/slide23.xml"/><Relationship Id="rId2" Type="http://schemas.openxmlformats.org/officeDocument/2006/relationships/notesMaster" Target="../notesMasters/notesMaster1.xml"/></Relationships>

</file>

<file path=ppt/notesSlides/_rels/notesSlide22.xml.rels><?xml version="1.0" encoding="UTF-8" standalone="yes"?><Relationships xmlns="http://schemas.openxmlformats.org/package/2006/relationships"><Relationship Id="rId1" Type="http://schemas.openxmlformats.org/officeDocument/2006/relationships/slide" Target="../slides/slide24.xml"/><Relationship Id="rId2" Type="http://schemas.openxmlformats.org/officeDocument/2006/relationships/notesMaster" Target="../notesMasters/notesMaster1.xml"/></Relationships>

</file>

<file path=ppt/notesSlides/_rels/notesSlide23.xml.rels><?xml version="1.0" encoding="UTF-8" standalone="yes"?><Relationships xmlns="http://schemas.openxmlformats.org/package/2006/relationships"><Relationship Id="rId1" Type="http://schemas.openxmlformats.org/officeDocument/2006/relationships/slide" Target="../slides/slide25.xml"/><Relationship Id="rId2" Type="http://schemas.openxmlformats.org/officeDocument/2006/relationships/notesMaster" Target="../notesMasters/notesMaster1.xml"/></Relationships>

</file>

<file path=ppt/notesSlides/_rels/notesSlide24.xml.rels><?xml version="1.0" encoding="UTF-8" standalone="yes"?><Relationships xmlns="http://schemas.openxmlformats.org/package/2006/relationships"><Relationship Id="rId1" Type="http://schemas.openxmlformats.org/officeDocument/2006/relationships/slide" Target="../slides/slide26.xml"/><Relationship Id="rId2" Type="http://schemas.openxmlformats.org/officeDocument/2006/relationships/notesMaster" Target="../notesMasters/notesMaster1.xml"/></Relationships>

</file>

<file path=ppt/notesSlides/_rels/notesSlide25.xml.rels><?xml version="1.0" encoding="UTF-8" standalone="yes"?><Relationships xmlns="http://schemas.openxmlformats.org/package/2006/relationships"><Relationship Id="rId1" Type="http://schemas.openxmlformats.org/officeDocument/2006/relationships/slide" Target="../slides/slide27.xml"/><Relationship Id="rId2" Type="http://schemas.openxmlformats.org/officeDocument/2006/relationships/notesMaster" Target="../notesMasters/notesMaster1.xml"/></Relationships>

</file>

<file path=ppt/notesSlides/_rels/notesSlide26.xml.rels><?xml version="1.0" encoding="UTF-8" standalone="yes"?><Relationships xmlns="http://schemas.openxmlformats.org/package/2006/relationships"><Relationship Id="rId1" Type="http://schemas.openxmlformats.org/officeDocument/2006/relationships/slide" Target="../slides/slide28.xml"/><Relationship Id="rId2" Type="http://schemas.openxmlformats.org/officeDocument/2006/relationships/notesMaster" Target="../notesMasters/notesMaster1.xml"/></Relationships>

</file>

<file path=ppt/notesSlides/_rels/notesSlide27.xml.rels><?xml version="1.0" encoding="UTF-8" standalone="yes"?><Relationships xmlns="http://schemas.openxmlformats.org/package/2006/relationships"><Relationship Id="rId1" Type="http://schemas.openxmlformats.org/officeDocument/2006/relationships/slide" Target="../slides/slide29.xml"/><Relationship Id="rId2" Type="http://schemas.openxmlformats.org/officeDocument/2006/relationships/notesMaster" Target="../notesMasters/notesMaster1.xml"/></Relationships>

</file>

<file path=ppt/notesSlides/_rels/notesSlide28.xml.rels><?xml version="1.0" encoding="UTF-8" standalone="yes"?><Relationships xmlns="http://schemas.openxmlformats.org/package/2006/relationships"><Relationship Id="rId1" Type="http://schemas.openxmlformats.org/officeDocument/2006/relationships/slide" Target="../slides/slide30.xml"/><Relationship Id="rId2" Type="http://schemas.openxmlformats.org/officeDocument/2006/relationships/notesMaster" Target="../notesMasters/notesMaster1.xml"/></Relationships>

</file>

<file path=ppt/notesSlides/_rels/notesSlide29.xml.rels><?xml version="1.0" encoding="UTF-8" standalone="yes"?><Relationships xmlns="http://schemas.openxmlformats.org/package/2006/relationships"><Relationship Id="rId1" Type="http://schemas.openxmlformats.org/officeDocument/2006/relationships/slide" Target="../slides/slide31.xml"/><Relationship Id="rId2" Type="http://schemas.openxmlformats.org/officeDocument/2006/relationships/notesMaster" Target="../notesMasters/notesMaster1.xml"/></Relationships>

</file>

<file path=ppt/notesSlides/_rels/notesSlide3.xml.rels><?xml version="1.0" encoding="UTF-8" standalone="yes"?><Relationships xmlns="http://schemas.openxmlformats.org/package/2006/relationships"><Relationship Id="rId1" Type="http://schemas.openxmlformats.org/officeDocument/2006/relationships/slide" Target="../slides/slide4.xml"/><Relationship Id="rId2" Type="http://schemas.openxmlformats.org/officeDocument/2006/relationships/notesMaster" Target="../notesMasters/notesMaster1.xml"/></Relationships>

</file>

<file path=ppt/notesSlides/_rels/notesSlide30.xml.rels><?xml version="1.0" encoding="UTF-8" standalone="yes"?><Relationships xmlns="http://schemas.openxmlformats.org/package/2006/relationships"><Relationship Id="rId1" Type="http://schemas.openxmlformats.org/officeDocument/2006/relationships/slide" Target="../slides/slide32.xml"/><Relationship Id="rId2" Type="http://schemas.openxmlformats.org/officeDocument/2006/relationships/notesMaster" Target="../notesMasters/notesMaster1.xml"/></Relationships>

</file>

<file path=ppt/notesSlides/_rels/notesSlide31.xml.rels><?xml version="1.0" encoding="UTF-8" standalone="yes"?><Relationships xmlns="http://schemas.openxmlformats.org/package/2006/relationships"><Relationship Id="rId1" Type="http://schemas.openxmlformats.org/officeDocument/2006/relationships/slide" Target="../slides/slide33.xml"/><Relationship Id="rId2" Type="http://schemas.openxmlformats.org/officeDocument/2006/relationships/notesMaster" Target="../notesMasters/notesMaster1.xml"/></Relationships>

</file>

<file path=ppt/notesSlides/_rels/notesSlide32.xml.rels><?xml version="1.0" encoding="UTF-8" standalone="yes"?><Relationships xmlns="http://schemas.openxmlformats.org/package/2006/relationships"><Relationship Id="rId1" Type="http://schemas.openxmlformats.org/officeDocument/2006/relationships/slide" Target="../slides/slide34.xml"/><Relationship Id="rId2" Type="http://schemas.openxmlformats.org/officeDocument/2006/relationships/notesMaster" Target="../notesMasters/notesMaster1.xml"/></Relationships>

</file>

<file path=ppt/notesSlides/_rels/notesSlide33.xml.rels><?xml version="1.0" encoding="UTF-8" standalone="yes"?><Relationships xmlns="http://schemas.openxmlformats.org/package/2006/relationships"><Relationship Id="rId1" Type="http://schemas.openxmlformats.org/officeDocument/2006/relationships/slide" Target="../slides/slide35.xml"/><Relationship Id="rId2" Type="http://schemas.openxmlformats.org/officeDocument/2006/relationships/notesMaster" Target="../notesMasters/notesMaster1.xml"/></Relationships>

</file>

<file path=ppt/notesSlides/_rels/notesSlide34.xml.rels><?xml version="1.0" encoding="UTF-8" standalone="yes"?><Relationships xmlns="http://schemas.openxmlformats.org/package/2006/relationships"><Relationship Id="rId1" Type="http://schemas.openxmlformats.org/officeDocument/2006/relationships/slide" Target="../slides/slide36.xml"/><Relationship Id="rId2" Type="http://schemas.openxmlformats.org/officeDocument/2006/relationships/notesMaster" Target="../notesMasters/notesMaster1.xml"/></Relationships>

</file>

<file path=ppt/notesSlides/_rels/notesSlide35.xml.rels><?xml version="1.0" encoding="UTF-8" standalone="yes"?><Relationships xmlns="http://schemas.openxmlformats.org/package/2006/relationships"><Relationship Id="rId1" Type="http://schemas.openxmlformats.org/officeDocument/2006/relationships/slide" Target="../slides/slide37.xml"/><Relationship Id="rId2" Type="http://schemas.openxmlformats.org/officeDocument/2006/relationships/notesMaster" Target="../notesMasters/notesMaster1.xml"/></Relationships>

</file>

<file path=ppt/notesSlides/_rels/notesSlide36.xml.rels><?xml version="1.0" encoding="UTF-8" standalone="yes"?><Relationships xmlns="http://schemas.openxmlformats.org/package/2006/relationships"><Relationship Id="rId1" Type="http://schemas.openxmlformats.org/officeDocument/2006/relationships/slide" Target="../slides/slide38.xml"/><Relationship Id="rId2" Type="http://schemas.openxmlformats.org/officeDocument/2006/relationships/notesMaster" Target="../notesMasters/notesMaster1.xml"/></Relationships>

</file>

<file path=ppt/notesSlides/_rels/notesSlide37.xml.rels><?xml version="1.0" encoding="UTF-8" standalone="yes"?><Relationships xmlns="http://schemas.openxmlformats.org/package/2006/relationships"><Relationship Id="rId1" Type="http://schemas.openxmlformats.org/officeDocument/2006/relationships/slide" Target="../slides/slide39.xml"/><Relationship Id="rId2" Type="http://schemas.openxmlformats.org/officeDocument/2006/relationships/notesMaster" Target="../notesMasters/notesMaster1.xml"/></Relationships>

</file>

<file path=ppt/notesSlides/_rels/notesSlide38.xml.rels><?xml version="1.0" encoding="UTF-8" standalone="yes"?><Relationships xmlns="http://schemas.openxmlformats.org/package/2006/relationships"><Relationship Id="rId1" Type="http://schemas.openxmlformats.org/officeDocument/2006/relationships/slide" Target="../slides/slide40.xml"/><Relationship Id="rId2" Type="http://schemas.openxmlformats.org/officeDocument/2006/relationships/notesMaster" Target="../notesMasters/notesMaster1.xml"/><Relationship Id="rId3" Type="http://schemas.openxmlformats.org/officeDocument/2006/relationships/hyperlink" Target="http://www.osha.gov/workers.html" TargetMode="External"/></Relationships>

</file>

<file path=ppt/notesSlides/_rels/notesSlide39.xml.rels><?xml version="1.0" encoding="UTF-8" standalone="yes"?><Relationships xmlns="http://schemas.openxmlformats.org/package/2006/relationships"><Relationship Id="rId1" Type="http://schemas.openxmlformats.org/officeDocument/2006/relationships/slide" Target="../slides/slide41.xml"/><Relationship Id="rId2" Type="http://schemas.openxmlformats.org/officeDocument/2006/relationships/notesMaster" Target="../notesMasters/notesMaster1.xml"/></Relationships>

</file>

<file path=ppt/notesSlides/_rels/notesSlide4.xml.rels><?xml version="1.0" encoding="UTF-8" standalone="yes"?><Relationships xmlns="http://schemas.openxmlformats.org/package/2006/relationships"><Relationship Id="rId1" Type="http://schemas.openxmlformats.org/officeDocument/2006/relationships/slide" Target="../slides/slide6.xml"/><Relationship Id="rId2" Type="http://schemas.openxmlformats.org/officeDocument/2006/relationships/notesMaster" Target="../notesMasters/notesMaster1.xml"/></Relationships>

</file>

<file path=ppt/notesSlides/_rels/notesSlide40.xml.rels><?xml version="1.0" encoding="UTF-8" standalone="yes"?><Relationships xmlns="http://schemas.openxmlformats.org/package/2006/relationships"><Relationship Id="rId1" Type="http://schemas.openxmlformats.org/officeDocument/2006/relationships/slide" Target="../slides/slide42.xml"/><Relationship Id="rId2" Type="http://schemas.openxmlformats.org/officeDocument/2006/relationships/notesMaster" Target="../notesMasters/notesMaster1.xml"/></Relationships>

</file>

<file path=ppt/notesSlides/_rels/notesSlide41.xml.rels><?xml version="1.0" encoding="UTF-8" standalone="yes"?><Relationships xmlns="http://schemas.openxmlformats.org/package/2006/relationships"><Relationship Id="rId1" Type="http://schemas.openxmlformats.org/officeDocument/2006/relationships/slide" Target="../slides/slide43.xml"/><Relationship Id="rId2" Type="http://schemas.openxmlformats.org/officeDocument/2006/relationships/notesMaster" Target="../notesMasters/notesMaster1.xml"/></Relationships>

</file>

<file path=ppt/notesSlides/_rels/notesSlide42.xml.rels><?xml version="1.0" encoding="UTF-8" standalone="yes"?><Relationships xmlns="http://schemas.openxmlformats.org/package/2006/relationships"><Relationship Id="rId1" Type="http://schemas.openxmlformats.org/officeDocument/2006/relationships/slide" Target="../slides/slide44.xml"/><Relationship Id="rId2" Type="http://schemas.openxmlformats.org/officeDocument/2006/relationships/notesMaster" Target="../notesMasters/notesMaster1.xml"/></Relationships>

</file>

<file path=ppt/notesSlides/_rels/notesSlide43.xml.rels><?xml version="1.0" encoding="UTF-8" standalone="yes"?><Relationships xmlns="http://schemas.openxmlformats.org/package/2006/relationships"><Relationship Id="rId1" Type="http://schemas.openxmlformats.org/officeDocument/2006/relationships/slide" Target="../slides/slide45.xml"/><Relationship Id="rId2" Type="http://schemas.openxmlformats.org/officeDocument/2006/relationships/notesMaster" Target="../notesMasters/notesMaster1.xml"/></Relationships>

</file>

<file path=ppt/notesSlides/_rels/notesSlide5.xml.rels><?xml version="1.0" encoding="UTF-8" standalone="yes"?><Relationships xmlns="http://schemas.openxmlformats.org/package/2006/relationships"><Relationship Id="rId1" Type="http://schemas.openxmlformats.org/officeDocument/2006/relationships/slide" Target="../slides/slide7.xml"/><Relationship Id="rId2" Type="http://schemas.openxmlformats.org/officeDocument/2006/relationships/notesMaster" Target="../notesMasters/notesMaster1.xml"/></Relationships>

</file>

<file path=ppt/notesSlides/_rels/notesSlide6.xml.rels><?xml version="1.0" encoding="UTF-8" standalone="yes"?><Relationships xmlns="http://schemas.openxmlformats.org/package/2006/relationships"><Relationship Id="rId1" Type="http://schemas.openxmlformats.org/officeDocument/2006/relationships/slide" Target="../slides/slide8.xml"/><Relationship Id="rId2" Type="http://schemas.openxmlformats.org/officeDocument/2006/relationships/notesMaster" Target="../notesMasters/notesMaster1.xml"/></Relationships>

</file>

<file path=ppt/notesSlides/_rels/notesSlide7.xml.rels><?xml version="1.0" encoding="UTF-8" standalone="yes"?><Relationships xmlns="http://schemas.openxmlformats.org/package/2006/relationships"><Relationship Id="rId1" Type="http://schemas.openxmlformats.org/officeDocument/2006/relationships/slide" Target="../slides/slide9.xml"/><Relationship Id="rId2" Type="http://schemas.openxmlformats.org/officeDocument/2006/relationships/notesMaster" Target="../notesMasters/notesMaster1.xml"/></Relationships>

</file>

<file path=ppt/notesSlides/_rels/notesSlide8.xml.rels><?xml version="1.0" encoding="UTF-8" standalone="yes"?><Relationships xmlns="http://schemas.openxmlformats.org/package/2006/relationships"><Relationship Id="rId1" Type="http://schemas.openxmlformats.org/officeDocument/2006/relationships/slide" Target="../slides/slide10.xml"/><Relationship Id="rId2" Type="http://schemas.openxmlformats.org/officeDocument/2006/relationships/notesMaster" Target="../notesMasters/notesMaster1.xml"/></Relationships>

</file>

<file path=ppt/notesSlides/_rels/notesSlide9.xml.rels><?xml version="1.0" encoding="UTF-8" standalone="yes"?><Relationships xmlns="http://schemas.openxmlformats.org/package/2006/relationships"><Relationship Id="rId1" Type="http://schemas.openxmlformats.org/officeDocument/2006/relationships/slide" Target="../slides/slide11.xml"/><Relationship Id="rId2"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8" name="Shape 28"/>
          <p:cNvSpPr/>
          <p:nvPr>
            <p:ph type="sldImg"/>
          </p:nvPr>
        </p:nvSpPr>
        <p:spPr>
          <a:prstGeom prst="rect">
            <a:avLst/>
          </a:prstGeom>
        </p:spPr>
        <p:txBody>
          <a:bodyPr/>
          <a:lstStyle/>
          <a:p>
            <a:pPr lvl="0"/>
          </a:p>
        </p:txBody>
      </p:sp>
      <p:sp>
        <p:nvSpPr>
          <p:cNvPr id="29" name="Shape 29"/>
          <p:cNvSpPr/>
          <p:nvPr>
            <p:ph type="body" sz="quarter" idx="1"/>
          </p:nvPr>
        </p:nvSpPr>
        <p:spPr>
          <a:prstGeom prst="rect">
            <a:avLst/>
          </a:prstGeom>
        </p:spPr>
        <p:txBody>
          <a:bodyPr/>
          <a:lstStyle>
            <a:lvl1pPr defTabSz="914400">
              <a:lnSpc>
                <a:spcPct val="100000"/>
              </a:lnSpc>
              <a:spcBef>
                <a:spcPts val="400"/>
              </a:spcBef>
              <a:defRPr sz="1200">
                <a:latin typeface="Calibri"/>
                <a:ea typeface="Calibri"/>
                <a:cs typeface="Calibri"/>
                <a:sym typeface="Calibri"/>
              </a:defRPr>
            </a:lvl1pPr>
          </a:lstStyle>
          <a:p>
            <a:pPr lvl="0">
              <a:defRPr sz="1800"/>
            </a:pPr>
            <a:r>
              <a:rPr sz="1200"/>
              <a:t>Welcome to the Risk Management for a Small Business training. By taking this training, you are taking an important step toward building a better business. </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2" name="Shape 82"/>
          <p:cNvSpPr/>
          <p:nvPr>
            <p:ph type="sldImg"/>
          </p:nvPr>
        </p:nvSpPr>
        <p:spPr>
          <a:prstGeom prst="rect">
            <a:avLst/>
          </a:prstGeom>
        </p:spPr>
        <p:txBody>
          <a:bodyPr/>
          <a:lstStyle/>
          <a:p>
            <a:pPr lvl="0"/>
          </a:p>
        </p:txBody>
      </p:sp>
      <p:sp>
        <p:nvSpPr>
          <p:cNvPr id="83" name="Shape 83"/>
          <p:cNvSpPr/>
          <p:nvPr>
            <p:ph type="body" sz="quarter" idx="1"/>
          </p:nvPr>
        </p:nvSpPr>
        <p:spPr>
          <a:prstGeom prst="rect">
            <a:avLst/>
          </a:prstGeom>
        </p:spPr>
        <p:txBody>
          <a:bodyPr/>
          <a:lstStyle>
            <a:lvl1pPr defTabSz="914400">
              <a:lnSpc>
                <a:spcPct val="100000"/>
              </a:lnSpc>
              <a:spcBef>
                <a:spcPts val="400"/>
              </a:spcBef>
              <a:defRPr sz="1200">
                <a:latin typeface="Calibri"/>
                <a:ea typeface="Calibri"/>
                <a:cs typeface="Calibri"/>
                <a:sym typeface="Calibri"/>
              </a:defRPr>
            </a:lvl1pPr>
          </a:lstStyle>
          <a:p>
            <a:pPr lvl="0">
              <a:defRPr sz="1800"/>
            </a:pPr>
            <a:r>
              <a:rPr sz="1200"/>
              <a:t>Downtime from physical damage or outdated systems may slow business profits. Most businesses rely on a computer system to process credit cards. These systems are risks to continued business when they are not working, especially if no backup plan exists. Lack of administrative controls may lead to downtime, in addition to fraud and theft.</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8" name="Shape 88"/>
          <p:cNvSpPr/>
          <p:nvPr>
            <p:ph type="sldImg"/>
          </p:nvPr>
        </p:nvSpPr>
        <p:spPr>
          <a:prstGeom prst="rect">
            <a:avLst/>
          </a:prstGeom>
        </p:spPr>
        <p:txBody>
          <a:bodyPr/>
          <a:lstStyle/>
          <a:p>
            <a:pPr lvl="0"/>
          </a:p>
        </p:txBody>
      </p:sp>
      <p:sp>
        <p:nvSpPr>
          <p:cNvPr id="89" name="Shape 89"/>
          <p:cNvSpPr/>
          <p:nvPr>
            <p:ph type="body" sz="quarter" idx="1"/>
          </p:nvPr>
        </p:nvSpPr>
        <p:spPr>
          <a:prstGeom prst="rect">
            <a:avLst/>
          </a:prstGeom>
        </p:spPr>
        <p:txBody>
          <a:bodyPr/>
          <a:lstStyle/>
          <a:p>
            <a:pPr lvl="0" defTabSz="914400">
              <a:lnSpc>
                <a:spcPct val="100000"/>
              </a:lnSpc>
              <a:spcBef>
                <a:spcPts val="400"/>
              </a:spcBef>
              <a:defRPr sz="1800"/>
            </a:pPr>
            <a:r>
              <a:rPr sz="1200">
                <a:latin typeface="Calibri"/>
                <a:ea typeface="Calibri"/>
                <a:cs typeface="Calibri"/>
                <a:sym typeface="Calibri"/>
              </a:rPr>
              <a:t>Another source of risk might be the physical plant of your business. Phone lines and other utilities are risks to a business. The appearance of a building such as its walls, windows, and doors may require maintenance to continue to draw customers.</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 </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Injuries and damages may be caused by your business or your business may receive damage. For example, a storm may cause damage to a business or a business may cause damage by selling a faulty product. Either way, injuries and damages come with a cost.</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94" name="Shape 94"/>
          <p:cNvSpPr/>
          <p:nvPr>
            <p:ph type="sldImg"/>
          </p:nvPr>
        </p:nvSpPr>
        <p:spPr>
          <a:prstGeom prst="rect">
            <a:avLst/>
          </a:prstGeom>
        </p:spPr>
        <p:txBody>
          <a:bodyPr/>
          <a:lstStyle/>
          <a:p>
            <a:pPr lvl="0"/>
          </a:p>
        </p:txBody>
      </p:sp>
      <p:sp>
        <p:nvSpPr>
          <p:cNvPr id="95" name="Shape 95"/>
          <p:cNvSpPr/>
          <p:nvPr>
            <p:ph type="body" sz="quarter" idx="1"/>
          </p:nvPr>
        </p:nvSpPr>
        <p:spPr>
          <a:prstGeom prst="rect">
            <a:avLst/>
          </a:prstGeom>
        </p:spPr>
        <p:txBody>
          <a:bodyPr/>
          <a:lstStyle/>
          <a:p>
            <a:pPr lvl="0" defTabSz="914400">
              <a:lnSpc>
                <a:spcPct val="100000"/>
              </a:lnSpc>
              <a:spcBef>
                <a:spcPts val="400"/>
              </a:spcBef>
              <a:defRPr sz="1800"/>
            </a:pPr>
            <a:r>
              <a:rPr sz="1200">
                <a:latin typeface="Calibri"/>
                <a:ea typeface="Calibri"/>
                <a:cs typeface="Calibri"/>
                <a:sym typeface="Calibri"/>
              </a:rPr>
              <a:t>Cash flow is the lifeline of a business. When unexpected costs affect the ability of a business to meet monthly expenses or when credit lines are lost, a business may fail. A plan to maintain cash flow is crucial.</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 </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Even new financing has its own cost-associated risks. The risks can include the following:</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Appraisal costs</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Closing costs</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Costs for points to buy down rates</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Deposits placed on hold as collateral</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 </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Are you prepared?</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00" name="Shape 100"/>
          <p:cNvSpPr/>
          <p:nvPr>
            <p:ph type="sldImg"/>
          </p:nvPr>
        </p:nvSpPr>
        <p:spPr>
          <a:prstGeom prst="rect">
            <a:avLst/>
          </a:prstGeom>
        </p:spPr>
        <p:txBody>
          <a:bodyPr/>
          <a:lstStyle/>
          <a:p>
            <a:pPr lvl="0"/>
          </a:p>
        </p:txBody>
      </p:sp>
      <p:sp>
        <p:nvSpPr>
          <p:cNvPr id="101" name="Shape 101"/>
          <p:cNvSpPr/>
          <p:nvPr>
            <p:ph type="body" sz="quarter" idx="1"/>
          </p:nvPr>
        </p:nvSpPr>
        <p:spPr>
          <a:prstGeom prst="rect">
            <a:avLst/>
          </a:prstGeom>
        </p:spPr>
        <p:txBody>
          <a:bodyPr/>
          <a:lstStyle>
            <a:lvl1pPr defTabSz="914400">
              <a:lnSpc>
                <a:spcPct val="100000"/>
              </a:lnSpc>
              <a:spcBef>
                <a:spcPts val="400"/>
              </a:spcBef>
              <a:defRPr sz="1200">
                <a:latin typeface="Calibri"/>
                <a:ea typeface="Calibri"/>
                <a:cs typeface="Calibri"/>
                <a:sym typeface="Calibri"/>
              </a:defRPr>
            </a:lvl1pPr>
          </a:lstStyle>
          <a:p>
            <a:pPr lvl="0">
              <a:defRPr sz="1800"/>
            </a:pPr>
            <a:r>
              <a:rPr sz="1200"/>
              <a:t>What other internal risks can a business owner control? </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04" name="Shape 104"/>
          <p:cNvSpPr/>
          <p:nvPr>
            <p:ph type="sldImg"/>
          </p:nvPr>
        </p:nvSpPr>
        <p:spPr>
          <a:prstGeom prst="rect">
            <a:avLst/>
          </a:prstGeom>
        </p:spPr>
        <p:txBody>
          <a:bodyPr/>
          <a:lstStyle/>
          <a:p>
            <a:pPr lvl="0"/>
          </a:p>
        </p:txBody>
      </p:sp>
      <p:sp>
        <p:nvSpPr>
          <p:cNvPr id="105" name="Shape 105"/>
          <p:cNvSpPr/>
          <p:nvPr>
            <p:ph type="body" sz="quarter" idx="1"/>
          </p:nvPr>
        </p:nvSpPr>
        <p:spPr>
          <a:prstGeom prst="rect">
            <a:avLst/>
          </a:prstGeom>
        </p:spPr>
        <p:txBody>
          <a:bodyPr/>
          <a:lstStyle/>
          <a:p>
            <a:pPr lvl="0" defTabSz="914400">
              <a:lnSpc>
                <a:spcPct val="100000"/>
              </a:lnSpc>
              <a:spcBef>
                <a:spcPts val="400"/>
              </a:spcBef>
              <a:defRPr sz="1800"/>
            </a:pPr>
            <a:r>
              <a:rPr sz="1200">
                <a:latin typeface="Calibri"/>
                <a:ea typeface="Calibri"/>
                <a:cs typeface="Calibri"/>
                <a:sym typeface="Calibri"/>
              </a:rPr>
              <a:t>Competition can be tough and market changes can make life for your business tougher if you are not prepared. Consider these risks:</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Market changes</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Employees may leave</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Rent increases</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09" name="Shape 109"/>
          <p:cNvSpPr/>
          <p:nvPr>
            <p:ph type="sldImg"/>
          </p:nvPr>
        </p:nvSpPr>
        <p:spPr>
          <a:prstGeom prst="rect">
            <a:avLst/>
          </a:prstGeom>
        </p:spPr>
        <p:txBody>
          <a:bodyPr/>
          <a:lstStyle/>
          <a:p>
            <a:pPr lvl="0"/>
          </a:p>
        </p:txBody>
      </p:sp>
      <p:sp>
        <p:nvSpPr>
          <p:cNvPr id="110" name="Shape 110"/>
          <p:cNvSpPr/>
          <p:nvPr>
            <p:ph type="body" sz="quarter" idx="1"/>
          </p:nvPr>
        </p:nvSpPr>
        <p:spPr>
          <a:prstGeom prst="rect">
            <a:avLst/>
          </a:prstGeom>
        </p:spPr>
        <p:txBody>
          <a:bodyPr/>
          <a:lstStyle/>
          <a:p>
            <a:pPr lvl="0" defTabSz="914400">
              <a:lnSpc>
                <a:spcPct val="100000"/>
              </a:lnSpc>
              <a:spcBef>
                <a:spcPts val="400"/>
              </a:spcBef>
              <a:defRPr sz="1800"/>
            </a:pPr>
            <a:r>
              <a:rPr sz="1200">
                <a:latin typeface="Calibri"/>
                <a:ea typeface="Calibri"/>
                <a:cs typeface="Calibri"/>
                <a:sym typeface="Calibri"/>
              </a:rPr>
              <a:t>Market changes will cause businesses to change. Competitors advertise sales, wholesale costs go up and down, and oil and gasoline prices affect your costs and those of your vendor.</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 </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Employees may leave to go to a competitor’s shop, taking loyal customers with them.</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 </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Rent increases may be caused by increased demand for space. For example, getting a lease when construction on new space is not completed can start at a lower rent, but when the lease renews and there is a demand for your space, rent may go up.</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15" name="Shape 115"/>
          <p:cNvSpPr/>
          <p:nvPr>
            <p:ph type="sldImg"/>
          </p:nvPr>
        </p:nvSpPr>
        <p:spPr>
          <a:prstGeom prst="rect">
            <a:avLst/>
          </a:prstGeom>
        </p:spPr>
        <p:txBody>
          <a:bodyPr/>
          <a:lstStyle/>
          <a:p>
            <a:pPr lvl="0"/>
          </a:p>
        </p:txBody>
      </p:sp>
      <p:sp>
        <p:nvSpPr>
          <p:cNvPr id="116" name="Shape 116"/>
          <p:cNvSpPr/>
          <p:nvPr>
            <p:ph type="body" sz="quarter" idx="1"/>
          </p:nvPr>
        </p:nvSpPr>
        <p:spPr>
          <a:prstGeom prst="rect">
            <a:avLst/>
          </a:prstGeom>
        </p:spPr>
        <p:txBody>
          <a:bodyPr/>
          <a:lstStyle/>
          <a:p>
            <a:pPr lvl="0" defTabSz="914400">
              <a:lnSpc>
                <a:spcPct val="100000"/>
              </a:lnSpc>
              <a:spcBef>
                <a:spcPts val="400"/>
              </a:spcBef>
              <a:defRPr sz="1800"/>
            </a:pPr>
            <a:r>
              <a:rPr sz="1200">
                <a:latin typeface="Calibri"/>
                <a:ea typeface="Calibri"/>
                <a:cs typeface="Calibri"/>
                <a:sym typeface="Calibri"/>
              </a:rPr>
              <a:t>Your environment is more than the space you rent or buy. What happens around your business affects it. Here are some examples of environmental changes:</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 </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Federal, state, county, and city laws and ordinances can and will change.</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 </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Weather and natural disasters can shut down a business for a short period or close it.</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 </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Structural changes in the community may be the result of progress or may be due to empty stores and offices in a declining market.</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 </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Your community may change as the needs, age groups, spending habits, and incomes of the population change.</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1" name="Shape 121"/>
          <p:cNvSpPr/>
          <p:nvPr>
            <p:ph type="sldImg"/>
          </p:nvPr>
        </p:nvSpPr>
        <p:spPr>
          <a:prstGeom prst="rect">
            <a:avLst/>
          </a:prstGeom>
        </p:spPr>
        <p:txBody>
          <a:bodyPr/>
          <a:lstStyle/>
          <a:p>
            <a:pPr lvl="0"/>
          </a:p>
        </p:txBody>
      </p:sp>
      <p:sp>
        <p:nvSpPr>
          <p:cNvPr id="122" name="Shape 122"/>
          <p:cNvSpPr/>
          <p:nvPr>
            <p:ph type="body" sz="quarter" idx="1"/>
          </p:nvPr>
        </p:nvSpPr>
        <p:spPr>
          <a:prstGeom prst="rect">
            <a:avLst/>
          </a:prstGeom>
        </p:spPr>
        <p:txBody>
          <a:bodyPr/>
          <a:lstStyle/>
          <a:p>
            <a:pPr lvl="0" marL="57150" indent="-114300" defTabSz="914400">
              <a:lnSpc>
                <a:spcPct val="100000"/>
              </a:lnSpc>
              <a:spcBef>
                <a:spcPts val="400"/>
              </a:spcBef>
              <a:defRPr sz="1800"/>
            </a:pPr>
            <a:r>
              <a:rPr sz="1200">
                <a:latin typeface="Calibri"/>
                <a:ea typeface="Calibri"/>
                <a:cs typeface="Calibri"/>
                <a:sym typeface="Calibri"/>
              </a:rPr>
              <a:t>You own a steak house. A tainted meat scare in your area changes demand. </a:t>
            </a:r>
            <a:endParaRPr sz="1200">
              <a:latin typeface="Calibri"/>
              <a:ea typeface="Calibri"/>
              <a:cs typeface="Calibri"/>
              <a:sym typeface="Calibri"/>
            </a:endParaRPr>
          </a:p>
          <a:p>
            <a:pPr lvl="0" marL="514350" indent="-571500" defTabSz="914400">
              <a:lnSpc>
                <a:spcPct val="100000"/>
              </a:lnSpc>
              <a:spcBef>
                <a:spcPts val="400"/>
              </a:spcBef>
              <a:defRPr sz="1800"/>
            </a:pPr>
            <a:endParaRPr sz="1200">
              <a:latin typeface="Calibri"/>
              <a:ea typeface="Calibri"/>
              <a:cs typeface="Calibri"/>
              <a:sym typeface="Calibri"/>
            </a:endParaRPr>
          </a:p>
          <a:p>
            <a:pPr lvl="0" marL="57150" indent="-114300" defTabSz="914400">
              <a:lnSpc>
                <a:spcPct val="100000"/>
              </a:lnSpc>
              <a:spcBef>
                <a:spcPts val="400"/>
              </a:spcBef>
              <a:defRPr sz="1800"/>
            </a:pPr>
            <a:r>
              <a:rPr sz="1200">
                <a:latin typeface="Calibri"/>
                <a:ea typeface="Calibri"/>
                <a:cs typeface="Calibri"/>
                <a:sym typeface="Calibri"/>
              </a:rPr>
              <a:t>How do you manage this risk or control its effects?</a:t>
            </a:r>
            <a:endParaRPr sz="1200">
              <a:latin typeface="Calibri"/>
              <a:ea typeface="Calibri"/>
              <a:cs typeface="Calibri"/>
              <a:sym typeface="Calibri"/>
            </a:endParaRPr>
          </a:p>
          <a:p>
            <a:pPr lvl="0" marL="57150" indent="-114300" defTabSz="914400">
              <a:lnSpc>
                <a:spcPct val="100000"/>
              </a:lnSpc>
              <a:spcBef>
                <a:spcPts val="400"/>
              </a:spcBef>
              <a:defRPr sz="1800"/>
            </a:pP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Some ideas:  Join with other restaurants in an advertising campaign on the safety of your beef or launch one of your own, make sure you have a cushion in the budget, contact chamber of commerce to address the issue publicly, contact news media for an interview on your restaurant. </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6" name="Shape 126"/>
          <p:cNvSpPr/>
          <p:nvPr>
            <p:ph type="sldImg"/>
          </p:nvPr>
        </p:nvSpPr>
        <p:spPr>
          <a:prstGeom prst="rect">
            <a:avLst/>
          </a:prstGeom>
        </p:spPr>
        <p:txBody>
          <a:bodyPr/>
          <a:lstStyle/>
          <a:p>
            <a:pPr lvl="0"/>
          </a:p>
        </p:txBody>
      </p:sp>
      <p:sp>
        <p:nvSpPr>
          <p:cNvPr id="127" name="Shape 127"/>
          <p:cNvSpPr/>
          <p:nvPr>
            <p:ph type="body" sz="quarter" idx="1"/>
          </p:nvPr>
        </p:nvSpPr>
        <p:spPr>
          <a:prstGeom prst="rect">
            <a:avLst/>
          </a:prstGeom>
        </p:spPr>
        <p:txBody>
          <a:bodyPr/>
          <a:lstStyle/>
          <a:p>
            <a:pPr lvl="0" defTabSz="914400">
              <a:lnSpc>
                <a:spcPct val="100000"/>
              </a:lnSpc>
              <a:spcBef>
                <a:spcPts val="400"/>
              </a:spcBef>
              <a:defRPr sz="1800"/>
            </a:pPr>
            <a:r>
              <a:rPr sz="1200">
                <a:latin typeface="Calibri"/>
                <a:ea typeface="Calibri"/>
                <a:cs typeface="Calibri"/>
                <a:sym typeface="Calibri"/>
              </a:rPr>
              <a:t>Personal conflicts are external risks that can be stumbling blocks to both business owners and employees. Families and homes do not cease to exist at the start of a work day. Children become ill. Medical emergencies, or worse, will happen. Broken heating systems and plumbing repairs will be required at home.</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 </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For a small business owner, involvement in the community creates visibility. However, the visibility comes with a cost, namely time. Employees and their children are involved in outside activities as well. We don’t usually think of outside activities as a risk, but consider how you would handle this situation: your most reliable manager wants to attend an out-of-town playoff game with her child on the busiest day of the month.</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 </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Even complacency is a risk. Complacency comes from being comfortable. Your business may be successful and has been for a while. You may be comfortable with the hours you are working, but you may miss opportunities for growth because you do not want to expend the extra effort. Now, multiply the effect of complacency because complacency also happens to employees.</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2" name="Shape 132"/>
          <p:cNvSpPr/>
          <p:nvPr>
            <p:ph type="sldImg"/>
          </p:nvPr>
        </p:nvSpPr>
        <p:spPr>
          <a:prstGeom prst="rect">
            <a:avLst/>
          </a:prstGeom>
        </p:spPr>
        <p:txBody>
          <a:bodyPr/>
          <a:lstStyle/>
          <a:p>
            <a:pPr lvl="0"/>
          </a:p>
        </p:txBody>
      </p:sp>
      <p:sp>
        <p:nvSpPr>
          <p:cNvPr id="133" name="Shape 133"/>
          <p:cNvSpPr/>
          <p:nvPr>
            <p:ph type="body" sz="quarter" idx="1"/>
          </p:nvPr>
        </p:nvSpPr>
        <p:spPr>
          <a:prstGeom prst="rect">
            <a:avLst/>
          </a:prstGeom>
        </p:spPr>
        <p:txBody>
          <a:bodyPr/>
          <a:lstStyle>
            <a:lvl1pPr defTabSz="914400">
              <a:lnSpc>
                <a:spcPct val="100000"/>
              </a:lnSpc>
              <a:spcBef>
                <a:spcPts val="400"/>
              </a:spcBef>
              <a:defRPr sz="1200">
                <a:latin typeface="Calibri"/>
                <a:ea typeface="Calibri"/>
                <a:cs typeface="Calibri"/>
                <a:sym typeface="Calibri"/>
              </a:defRPr>
            </a:lvl1pPr>
          </a:lstStyle>
          <a:p>
            <a:pPr lvl="0">
              <a:defRPr sz="1800"/>
            </a:pPr>
            <a:r>
              <a:rPr sz="1200"/>
              <a:t>What is required for your business to continue operations?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3" name="Shape 33"/>
          <p:cNvSpPr/>
          <p:nvPr>
            <p:ph type="sldImg"/>
          </p:nvPr>
        </p:nvSpPr>
        <p:spPr>
          <a:prstGeom prst="rect">
            <a:avLst/>
          </a:prstGeom>
        </p:spPr>
        <p:txBody>
          <a:bodyPr/>
          <a:lstStyle/>
          <a:p>
            <a:pPr lvl="0"/>
          </a:p>
        </p:txBody>
      </p:sp>
      <p:sp>
        <p:nvSpPr>
          <p:cNvPr id="34" name="Shape 34"/>
          <p:cNvSpPr/>
          <p:nvPr>
            <p:ph type="body" sz="quarter" idx="1"/>
          </p:nvPr>
        </p:nvSpPr>
        <p:spPr>
          <a:prstGeom prst="rect">
            <a:avLst/>
          </a:prstGeom>
        </p:spPr>
        <p:txBody>
          <a:bodyPr/>
          <a:lstStyle/>
          <a:p>
            <a:pPr lvl="0" defTabSz="914400">
              <a:lnSpc>
                <a:spcPct val="100000"/>
              </a:lnSpc>
              <a:spcBef>
                <a:spcPts val="400"/>
              </a:spcBef>
              <a:defRPr sz="1800"/>
            </a:pPr>
            <a:r>
              <a:rPr sz="1200">
                <a:latin typeface="Calibri"/>
                <a:ea typeface="Calibri"/>
                <a:cs typeface="Calibri"/>
                <a:sym typeface="Calibri"/>
              </a:rPr>
              <a:t>After completing this module, you will be able to:</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Identify the common risks associated with a small business.</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Identify the external and internal factors which affect risk for a small business.</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Identify situations which may cause risk for a small business.</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8" name="Shape 138"/>
          <p:cNvSpPr/>
          <p:nvPr>
            <p:ph type="sldImg"/>
          </p:nvPr>
        </p:nvSpPr>
        <p:spPr>
          <a:prstGeom prst="rect">
            <a:avLst/>
          </a:prstGeom>
        </p:spPr>
        <p:txBody>
          <a:bodyPr/>
          <a:lstStyle/>
          <a:p>
            <a:pPr lvl="0"/>
          </a:p>
        </p:txBody>
      </p:sp>
      <p:sp>
        <p:nvSpPr>
          <p:cNvPr id="139" name="Shape 139"/>
          <p:cNvSpPr/>
          <p:nvPr>
            <p:ph type="body" sz="quarter" idx="1"/>
          </p:nvPr>
        </p:nvSpPr>
        <p:spPr>
          <a:prstGeom prst="rect">
            <a:avLst/>
          </a:prstGeom>
        </p:spPr>
        <p:txBody>
          <a:bodyPr/>
          <a:lstStyle/>
          <a:p>
            <a:pPr lvl="0" defTabSz="914400">
              <a:lnSpc>
                <a:spcPct val="100000"/>
              </a:lnSpc>
              <a:spcBef>
                <a:spcPts val="400"/>
              </a:spcBef>
              <a:defRPr sz="1800"/>
            </a:pPr>
            <a:r>
              <a:rPr sz="1200">
                <a:latin typeface="Calibri"/>
                <a:ea typeface="Calibri"/>
                <a:cs typeface="Calibri"/>
                <a:sym typeface="Calibri"/>
              </a:rPr>
              <a:t>One of the most important investments you can make in your business is creating a business plan, especially when identifying risks. Creating a business plan will help you assess risk areas, those areas impacting your ability to continue business and to grow.</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 </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The continuation of your business, in the event of any risk, should be addressed in your plan. Look at anything that could halt, slow, or affect the profit of your business. List these risks, rank them in importance, and look at potential costs. Identifying and assessing risks is something that will require time and should be revisited periodically. Be sure to schedule time in your calendar to identify areas of business risk.</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 </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Get help from outside sources in identifying areas of risk. Many of these sources are business specific. Some sources for help are listed later in this training.</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 </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A business plan isn’t something to create and set aside, simply to be used later to obtain financing. Once completed, the business plan will become your guide, just like a map. </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3" name="Shape 143"/>
          <p:cNvSpPr/>
          <p:nvPr>
            <p:ph type="sldImg"/>
          </p:nvPr>
        </p:nvSpPr>
        <p:spPr>
          <a:prstGeom prst="rect">
            <a:avLst/>
          </a:prstGeom>
        </p:spPr>
        <p:txBody>
          <a:bodyPr/>
          <a:lstStyle/>
          <a:p>
            <a:pPr lvl="0"/>
          </a:p>
        </p:txBody>
      </p:sp>
      <p:sp>
        <p:nvSpPr>
          <p:cNvPr id="144" name="Shape 144"/>
          <p:cNvSpPr/>
          <p:nvPr>
            <p:ph type="body" sz="quarter" idx="1"/>
          </p:nvPr>
        </p:nvSpPr>
        <p:spPr>
          <a:prstGeom prst="rect">
            <a:avLst/>
          </a:prstGeom>
        </p:spPr>
        <p:txBody>
          <a:bodyPr/>
          <a:lstStyle/>
          <a:p>
            <a:pPr lvl="0" defTabSz="914400">
              <a:lnSpc>
                <a:spcPct val="90000"/>
              </a:lnSpc>
              <a:spcBef>
                <a:spcPts val="400"/>
              </a:spcBef>
              <a:defRPr sz="1800"/>
            </a:pPr>
            <a:r>
              <a:rPr sz="1200">
                <a:latin typeface="Calibri"/>
                <a:ea typeface="Calibri"/>
                <a:cs typeface="Calibri"/>
                <a:sym typeface="Calibri"/>
              </a:rPr>
              <a:t>Owning a business means keeping alert to potential risks. Pay attention to risk warning signs.</a:t>
            </a:r>
            <a:endParaRPr sz="1200">
              <a:latin typeface="Calibri"/>
              <a:ea typeface="Calibri"/>
              <a:cs typeface="Calibri"/>
              <a:sym typeface="Calibri"/>
            </a:endParaRPr>
          </a:p>
          <a:p>
            <a:pPr lvl="0" defTabSz="914400">
              <a:lnSpc>
                <a:spcPct val="90000"/>
              </a:lnSpc>
              <a:spcBef>
                <a:spcPts val="400"/>
              </a:spcBef>
              <a:defRPr sz="1800"/>
            </a:pPr>
            <a:r>
              <a:rPr sz="1200">
                <a:latin typeface="Calibri"/>
                <a:ea typeface="Calibri"/>
                <a:cs typeface="Calibri"/>
                <a:sym typeface="Calibri"/>
              </a:rPr>
              <a:t> </a:t>
            </a:r>
            <a:endParaRPr sz="1200">
              <a:latin typeface="Calibri"/>
              <a:ea typeface="Calibri"/>
              <a:cs typeface="Calibri"/>
              <a:sym typeface="Calibri"/>
            </a:endParaRPr>
          </a:p>
          <a:p>
            <a:pPr lvl="0" defTabSz="914400">
              <a:lnSpc>
                <a:spcPct val="90000"/>
              </a:lnSpc>
              <a:spcBef>
                <a:spcPts val="400"/>
              </a:spcBef>
              <a:defRPr sz="1800"/>
            </a:pPr>
            <a:r>
              <a:rPr sz="1200">
                <a:latin typeface="Calibri"/>
                <a:ea typeface="Calibri"/>
                <a:cs typeface="Calibri"/>
                <a:sym typeface="Calibri"/>
              </a:rPr>
              <a:t>Excessive Debt in Relation to Owner’s Equity </a:t>
            </a:r>
            <a:endParaRPr sz="1200">
              <a:latin typeface="Calibri"/>
              <a:ea typeface="Calibri"/>
              <a:cs typeface="Calibri"/>
              <a:sym typeface="Calibri"/>
            </a:endParaRPr>
          </a:p>
          <a:p>
            <a:pPr lvl="0" defTabSz="914400">
              <a:lnSpc>
                <a:spcPct val="90000"/>
              </a:lnSpc>
              <a:spcBef>
                <a:spcPts val="400"/>
              </a:spcBef>
              <a:defRPr sz="1800"/>
            </a:pPr>
            <a:r>
              <a:rPr sz="1200">
                <a:latin typeface="Calibri"/>
                <a:ea typeface="Calibri"/>
                <a:cs typeface="Calibri"/>
                <a:sym typeface="Calibri"/>
              </a:rPr>
              <a:t>Use the following formula to calculate a company’s debt-to-equity ratio. First, short-term obligations and long-term obligations are added together to determine total liabilities. Total liabilities are then divided by owner’s equity (found on the company’s balance sheet). Generally, the debt-to-equity ratio for a business should not be above 40 percent or 50 percent. However, you can check similar types of businesses through a business reporting service or consult an accountant to obtain the normal range for your industry.</a:t>
            </a:r>
            <a:endParaRPr sz="1200">
              <a:latin typeface="Calibri"/>
              <a:ea typeface="Calibri"/>
              <a:cs typeface="Calibri"/>
              <a:sym typeface="Calibri"/>
            </a:endParaRPr>
          </a:p>
          <a:p>
            <a:pPr lvl="0" defTabSz="914400">
              <a:lnSpc>
                <a:spcPct val="90000"/>
              </a:lnSpc>
              <a:spcBef>
                <a:spcPts val="400"/>
              </a:spcBef>
              <a:defRPr sz="1800"/>
            </a:pPr>
            <a:r>
              <a:rPr sz="1200">
                <a:latin typeface="Calibri"/>
                <a:ea typeface="Calibri"/>
                <a:cs typeface="Calibri"/>
                <a:sym typeface="Calibri"/>
              </a:rPr>
              <a:t> </a:t>
            </a:r>
            <a:endParaRPr sz="1200">
              <a:latin typeface="Calibri"/>
              <a:ea typeface="Calibri"/>
              <a:cs typeface="Calibri"/>
              <a:sym typeface="Calibri"/>
            </a:endParaRPr>
          </a:p>
          <a:p>
            <a:pPr lvl="0" defTabSz="914400">
              <a:lnSpc>
                <a:spcPct val="90000"/>
              </a:lnSpc>
              <a:spcBef>
                <a:spcPts val="400"/>
              </a:spcBef>
              <a:defRPr sz="1800"/>
            </a:pPr>
            <a:r>
              <a:rPr sz="1200">
                <a:latin typeface="Calibri"/>
                <a:ea typeface="Calibri"/>
                <a:cs typeface="Calibri"/>
                <a:sym typeface="Calibri"/>
              </a:rPr>
              <a:t>Reliance on Small Numbers of Customers, Products and Vendors</a:t>
            </a:r>
            <a:endParaRPr sz="1200">
              <a:latin typeface="Calibri"/>
              <a:ea typeface="Calibri"/>
              <a:cs typeface="Calibri"/>
              <a:sym typeface="Calibri"/>
            </a:endParaRPr>
          </a:p>
          <a:p>
            <a:pPr lvl="0" defTabSz="914400">
              <a:lnSpc>
                <a:spcPct val="90000"/>
              </a:lnSpc>
              <a:spcBef>
                <a:spcPts val="400"/>
              </a:spcBef>
              <a:defRPr sz="1800"/>
            </a:pPr>
            <a:r>
              <a:rPr sz="1200">
                <a:latin typeface="Calibri"/>
                <a:ea typeface="Calibri"/>
                <a:cs typeface="Calibri"/>
                <a:sym typeface="Calibri"/>
              </a:rPr>
              <a:t>Relying on a small number of customers will cause a business to fail quickly if those customers are lost. Your business will need to always reach out to new types of customers with new products. Reliance on one product will limit your business when that reliance fails to allow for changes in customer needs, as well as changes in the market. Similarly, when your business relies on one or a small number of vendors, your business continuity plan is only as solid as your vendor’s business. You are not in control.</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8" name="Shape 148"/>
          <p:cNvSpPr/>
          <p:nvPr>
            <p:ph type="sldImg"/>
          </p:nvPr>
        </p:nvSpPr>
        <p:spPr>
          <a:prstGeom prst="rect">
            <a:avLst/>
          </a:prstGeom>
        </p:spPr>
        <p:txBody>
          <a:bodyPr/>
          <a:lstStyle/>
          <a:p>
            <a:pPr lvl="0"/>
          </a:p>
        </p:txBody>
      </p:sp>
      <p:sp>
        <p:nvSpPr>
          <p:cNvPr id="149" name="Shape 149"/>
          <p:cNvSpPr/>
          <p:nvPr>
            <p:ph type="body" sz="quarter" idx="1"/>
          </p:nvPr>
        </p:nvSpPr>
        <p:spPr>
          <a:prstGeom prst="rect">
            <a:avLst/>
          </a:prstGeom>
        </p:spPr>
        <p:txBody>
          <a:bodyPr/>
          <a:lstStyle/>
          <a:p>
            <a:pPr lvl="0" defTabSz="914400">
              <a:lnSpc>
                <a:spcPct val="90000"/>
              </a:lnSpc>
              <a:spcBef>
                <a:spcPts val="300"/>
              </a:spcBef>
              <a:defRPr sz="1800"/>
            </a:pPr>
            <a:r>
              <a:rPr sz="1000">
                <a:latin typeface="Calibri"/>
                <a:ea typeface="Calibri"/>
                <a:cs typeface="Calibri"/>
                <a:sym typeface="Calibri"/>
              </a:rPr>
              <a:t>Cash Flow Problems</a:t>
            </a:r>
            <a:endParaRPr sz="1000">
              <a:latin typeface="Calibri"/>
              <a:ea typeface="Calibri"/>
              <a:cs typeface="Calibri"/>
              <a:sym typeface="Calibri"/>
            </a:endParaRPr>
          </a:p>
          <a:p>
            <a:pPr lvl="0" defTabSz="914400">
              <a:lnSpc>
                <a:spcPct val="90000"/>
              </a:lnSpc>
              <a:spcBef>
                <a:spcPts val="300"/>
              </a:spcBef>
              <a:defRPr sz="1800"/>
            </a:pPr>
            <a:r>
              <a:rPr sz="1000">
                <a:latin typeface="Calibri"/>
                <a:ea typeface="Calibri"/>
                <a:cs typeface="Calibri"/>
                <a:sym typeface="Calibri"/>
              </a:rPr>
              <a:t>A very basic calculation of your cash flow starts with your business’s cash balance at the beginning of the month. Cash receipts from all sources are added to this beginning balance and then all cash payments are subtracted from this total. The result is your ending cash balance. If your expenses are greater than your income, adjustments should be made. In general, you want your business to have a positive cash flow. Is your business able to pay monthly payments with no overdrafts? If you are having a hard time covering checks, your business has a cash flow problem.</a:t>
            </a:r>
            <a:endParaRPr sz="1000">
              <a:latin typeface="Calibri"/>
              <a:ea typeface="Calibri"/>
              <a:cs typeface="Calibri"/>
              <a:sym typeface="Calibri"/>
            </a:endParaRPr>
          </a:p>
          <a:p>
            <a:pPr lvl="0" defTabSz="914400">
              <a:lnSpc>
                <a:spcPct val="90000"/>
              </a:lnSpc>
              <a:spcBef>
                <a:spcPts val="300"/>
              </a:spcBef>
              <a:defRPr sz="1800"/>
            </a:pPr>
            <a:r>
              <a:rPr sz="1000">
                <a:latin typeface="Calibri"/>
                <a:ea typeface="Calibri"/>
                <a:cs typeface="Calibri"/>
                <a:sym typeface="Calibri"/>
              </a:rPr>
              <a:t> </a:t>
            </a:r>
            <a:endParaRPr sz="1000">
              <a:latin typeface="Calibri"/>
              <a:ea typeface="Calibri"/>
              <a:cs typeface="Calibri"/>
              <a:sym typeface="Calibri"/>
            </a:endParaRPr>
          </a:p>
          <a:p>
            <a:pPr lvl="0" defTabSz="914400">
              <a:lnSpc>
                <a:spcPct val="90000"/>
              </a:lnSpc>
              <a:spcBef>
                <a:spcPts val="300"/>
              </a:spcBef>
              <a:defRPr sz="1800"/>
            </a:pPr>
            <a:r>
              <a:rPr sz="1000">
                <a:latin typeface="Calibri"/>
                <a:ea typeface="Calibri"/>
                <a:cs typeface="Calibri"/>
                <a:sym typeface="Calibri"/>
              </a:rPr>
              <a:t>Irregularities in Accounting, Bank or Timecard Records</a:t>
            </a:r>
            <a:endParaRPr sz="1000">
              <a:latin typeface="Calibri"/>
              <a:ea typeface="Calibri"/>
              <a:cs typeface="Calibri"/>
              <a:sym typeface="Calibri"/>
            </a:endParaRPr>
          </a:p>
          <a:p>
            <a:pPr lvl="0" defTabSz="914400">
              <a:lnSpc>
                <a:spcPct val="90000"/>
              </a:lnSpc>
              <a:spcBef>
                <a:spcPts val="300"/>
              </a:spcBef>
              <a:defRPr sz="1800"/>
            </a:pPr>
            <a:r>
              <a:rPr sz="1000">
                <a:latin typeface="Calibri"/>
                <a:ea typeface="Calibri"/>
                <a:cs typeface="Calibri"/>
                <a:sym typeface="Calibri"/>
              </a:rPr>
              <a:t>Audits or spot checks of your accounting system may uncover errors or fraud. Some questions to answer as you move through audits:</a:t>
            </a:r>
            <a:endParaRPr sz="1000">
              <a:latin typeface="Calibri"/>
              <a:ea typeface="Calibri"/>
              <a:cs typeface="Calibri"/>
              <a:sym typeface="Calibri"/>
            </a:endParaRPr>
          </a:p>
          <a:p>
            <a:pPr lvl="0" marL="171450" indent="-171450" defTabSz="914400">
              <a:lnSpc>
                <a:spcPct val="90000"/>
              </a:lnSpc>
              <a:spcBef>
                <a:spcPts val="300"/>
              </a:spcBef>
              <a:buSzPct val="100000"/>
              <a:buFont typeface="Arial"/>
              <a:buChar char="•"/>
              <a:defRPr sz="1800"/>
            </a:pPr>
            <a:r>
              <a:rPr sz="1000">
                <a:latin typeface="Calibri"/>
                <a:ea typeface="Calibri"/>
                <a:cs typeface="Calibri"/>
                <a:sym typeface="Calibri"/>
              </a:rPr>
              <a:t>Do project or job sheets match what has been submitted for payroll?</a:t>
            </a:r>
            <a:endParaRPr sz="1000">
              <a:latin typeface="Calibri"/>
              <a:ea typeface="Calibri"/>
              <a:cs typeface="Calibri"/>
              <a:sym typeface="Calibri"/>
            </a:endParaRPr>
          </a:p>
          <a:p>
            <a:pPr lvl="0" marL="171450" indent="-171450" defTabSz="914400">
              <a:lnSpc>
                <a:spcPct val="90000"/>
              </a:lnSpc>
              <a:spcBef>
                <a:spcPts val="300"/>
              </a:spcBef>
              <a:buSzPct val="100000"/>
              <a:buFont typeface="Arial"/>
              <a:buChar char="•"/>
              <a:defRPr sz="1800"/>
            </a:pPr>
            <a:r>
              <a:rPr sz="1000">
                <a:latin typeface="Calibri"/>
                <a:ea typeface="Calibri"/>
                <a:cs typeface="Calibri"/>
                <a:sym typeface="Calibri"/>
              </a:rPr>
              <a:t>Do time sheets match what has been submitted for payroll?</a:t>
            </a:r>
            <a:endParaRPr sz="1000">
              <a:latin typeface="Calibri"/>
              <a:ea typeface="Calibri"/>
              <a:cs typeface="Calibri"/>
              <a:sym typeface="Calibri"/>
            </a:endParaRPr>
          </a:p>
          <a:p>
            <a:pPr lvl="0" marL="171450" indent="-171450" defTabSz="914400">
              <a:lnSpc>
                <a:spcPct val="90000"/>
              </a:lnSpc>
              <a:spcBef>
                <a:spcPts val="300"/>
              </a:spcBef>
              <a:buSzPct val="100000"/>
              <a:buFont typeface="Arial"/>
              <a:buChar char="•"/>
              <a:defRPr sz="1800"/>
            </a:pPr>
            <a:r>
              <a:rPr sz="1000">
                <a:latin typeface="Calibri"/>
                <a:ea typeface="Calibri"/>
                <a:cs typeface="Calibri"/>
                <a:sym typeface="Calibri"/>
              </a:rPr>
              <a:t>Does the payroll ledger reconcile with bank account statements?</a:t>
            </a:r>
            <a:endParaRPr sz="1000">
              <a:latin typeface="Calibri"/>
              <a:ea typeface="Calibri"/>
              <a:cs typeface="Calibri"/>
              <a:sym typeface="Calibri"/>
            </a:endParaRPr>
          </a:p>
          <a:p>
            <a:pPr lvl="0" marL="171450" indent="-171450" defTabSz="914400">
              <a:lnSpc>
                <a:spcPct val="90000"/>
              </a:lnSpc>
              <a:spcBef>
                <a:spcPts val="300"/>
              </a:spcBef>
              <a:buSzPct val="100000"/>
              <a:buFont typeface="Arial"/>
              <a:buChar char="•"/>
              <a:defRPr sz="1800"/>
            </a:pPr>
            <a:r>
              <a:rPr sz="1000">
                <a:latin typeface="Calibri"/>
                <a:ea typeface="Calibri"/>
                <a:cs typeface="Calibri"/>
                <a:sym typeface="Calibri"/>
              </a:rPr>
              <a:t>Are there outstanding checks to former employees?</a:t>
            </a:r>
            <a:endParaRPr sz="1000">
              <a:latin typeface="Calibri"/>
              <a:ea typeface="Calibri"/>
              <a:cs typeface="Calibri"/>
              <a:sym typeface="Calibri"/>
            </a:endParaRPr>
          </a:p>
          <a:p>
            <a:pPr lvl="0" marL="171450" indent="-171450" defTabSz="914400">
              <a:lnSpc>
                <a:spcPct val="90000"/>
              </a:lnSpc>
              <a:spcBef>
                <a:spcPts val="300"/>
              </a:spcBef>
              <a:buSzPct val="100000"/>
              <a:buFont typeface="Arial"/>
              <a:buChar char="•"/>
              <a:defRPr sz="1800"/>
            </a:pPr>
            <a:r>
              <a:rPr sz="1000">
                <a:latin typeface="Calibri"/>
                <a:ea typeface="Calibri"/>
                <a:cs typeface="Calibri"/>
                <a:sym typeface="Calibri"/>
              </a:rPr>
              <a:t>Are former employees still in the accounting system?</a:t>
            </a:r>
            <a:endParaRPr sz="1000">
              <a:latin typeface="Calibri"/>
              <a:ea typeface="Calibri"/>
              <a:cs typeface="Calibri"/>
              <a:sym typeface="Calibri"/>
            </a:endParaRPr>
          </a:p>
          <a:p>
            <a:pPr lvl="0" defTabSz="914400">
              <a:lnSpc>
                <a:spcPct val="90000"/>
              </a:lnSpc>
              <a:spcBef>
                <a:spcPts val="300"/>
              </a:spcBef>
              <a:defRPr sz="1800"/>
            </a:pPr>
            <a:r>
              <a:rPr sz="1000">
                <a:latin typeface="Calibri"/>
                <a:ea typeface="Calibri"/>
                <a:cs typeface="Calibri"/>
                <a:sym typeface="Calibri"/>
              </a:rPr>
              <a:t> </a:t>
            </a:r>
            <a:endParaRPr sz="1000">
              <a:latin typeface="Calibri"/>
              <a:ea typeface="Calibri"/>
              <a:cs typeface="Calibri"/>
              <a:sym typeface="Calibri"/>
            </a:endParaRPr>
          </a:p>
          <a:p>
            <a:pPr lvl="0" defTabSz="914400">
              <a:lnSpc>
                <a:spcPct val="90000"/>
              </a:lnSpc>
              <a:spcBef>
                <a:spcPts val="300"/>
              </a:spcBef>
              <a:defRPr sz="1800"/>
            </a:pPr>
            <a:r>
              <a:rPr sz="1000">
                <a:latin typeface="Calibri"/>
                <a:ea typeface="Calibri"/>
                <a:cs typeface="Calibri"/>
                <a:sym typeface="Calibri"/>
              </a:rPr>
              <a:t>Irregularities in Computer System Administrative Reports</a:t>
            </a:r>
            <a:endParaRPr sz="1000">
              <a:latin typeface="Calibri"/>
              <a:ea typeface="Calibri"/>
              <a:cs typeface="Calibri"/>
              <a:sym typeface="Calibri"/>
            </a:endParaRPr>
          </a:p>
          <a:p>
            <a:pPr lvl="0" defTabSz="914400">
              <a:lnSpc>
                <a:spcPct val="90000"/>
              </a:lnSpc>
              <a:spcBef>
                <a:spcPts val="300"/>
              </a:spcBef>
              <a:defRPr sz="1800"/>
            </a:pPr>
            <a:r>
              <a:rPr sz="1000">
                <a:latin typeface="Calibri"/>
                <a:ea typeface="Calibri"/>
                <a:cs typeface="Calibri"/>
                <a:sym typeface="Calibri"/>
              </a:rPr>
              <a:t>When reports from your computer system are generated, verify user access and system changes by considering these questions:</a:t>
            </a:r>
            <a:endParaRPr sz="1000">
              <a:latin typeface="Calibri"/>
              <a:ea typeface="Calibri"/>
              <a:cs typeface="Calibri"/>
              <a:sym typeface="Calibri"/>
            </a:endParaRPr>
          </a:p>
          <a:p>
            <a:pPr lvl="0" marL="171450" indent="-171450" defTabSz="914400">
              <a:lnSpc>
                <a:spcPct val="90000"/>
              </a:lnSpc>
              <a:spcBef>
                <a:spcPts val="300"/>
              </a:spcBef>
              <a:buSzPct val="100000"/>
              <a:buFont typeface="Arial"/>
              <a:buChar char="•"/>
              <a:defRPr sz="1800"/>
            </a:pPr>
            <a:r>
              <a:rPr sz="1000">
                <a:latin typeface="Calibri"/>
                <a:ea typeface="Calibri"/>
                <a:cs typeface="Calibri"/>
                <a:sym typeface="Calibri"/>
              </a:rPr>
              <a:t>Has any user access been changed since the last review?</a:t>
            </a:r>
            <a:endParaRPr sz="1000">
              <a:latin typeface="Calibri"/>
              <a:ea typeface="Calibri"/>
              <a:cs typeface="Calibri"/>
              <a:sym typeface="Calibri"/>
            </a:endParaRPr>
          </a:p>
          <a:p>
            <a:pPr lvl="0" marL="171450" indent="-171450" defTabSz="914400">
              <a:lnSpc>
                <a:spcPct val="90000"/>
              </a:lnSpc>
              <a:spcBef>
                <a:spcPts val="300"/>
              </a:spcBef>
              <a:buSzPct val="100000"/>
              <a:buFont typeface="Arial"/>
              <a:buChar char="•"/>
              <a:defRPr sz="1800"/>
            </a:pPr>
            <a:r>
              <a:rPr sz="1000">
                <a:latin typeface="Calibri"/>
                <a:ea typeface="Calibri"/>
                <a:cs typeface="Calibri"/>
                <a:sym typeface="Calibri"/>
              </a:rPr>
              <a:t>Is access for all users ordinary for their job functions?</a:t>
            </a:r>
            <a:endParaRPr sz="1000">
              <a:latin typeface="Calibri"/>
              <a:ea typeface="Calibri"/>
              <a:cs typeface="Calibri"/>
              <a:sym typeface="Calibri"/>
            </a:endParaRPr>
          </a:p>
          <a:p>
            <a:pPr lvl="0" marL="171450" indent="-171450" defTabSz="914400">
              <a:lnSpc>
                <a:spcPct val="90000"/>
              </a:lnSpc>
              <a:spcBef>
                <a:spcPts val="300"/>
              </a:spcBef>
              <a:buSzPct val="100000"/>
              <a:buFont typeface="Arial"/>
              <a:buChar char="•"/>
              <a:defRPr sz="1800"/>
            </a:pPr>
            <a:r>
              <a:rPr sz="1000">
                <a:latin typeface="Calibri"/>
                <a:ea typeface="Calibri"/>
                <a:cs typeface="Calibri"/>
                <a:sym typeface="Calibri"/>
              </a:rPr>
              <a:t>Do users who are no longer employed still have access to the system?</a:t>
            </a:r>
            <a:endParaRPr sz="1000">
              <a:latin typeface="Calibri"/>
              <a:ea typeface="Calibri"/>
              <a:cs typeface="Calibri"/>
              <a:sym typeface="Calibri"/>
            </a:endParaRPr>
          </a:p>
          <a:p>
            <a:pPr lvl="0" marL="171450" indent="-171450" defTabSz="914400">
              <a:lnSpc>
                <a:spcPct val="90000"/>
              </a:lnSpc>
              <a:spcBef>
                <a:spcPts val="300"/>
              </a:spcBef>
              <a:buSzPct val="100000"/>
              <a:buFont typeface="Arial"/>
              <a:buChar char="•"/>
              <a:defRPr sz="1800"/>
            </a:pPr>
            <a:r>
              <a:rPr sz="1000">
                <a:latin typeface="Calibri"/>
                <a:ea typeface="Calibri"/>
                <a:cs typeface="Calibri"/>
                <a:sym typeface="Calibri"/>
              </a:rPr>
              <a:t>Have changes been documented and approved?</a:t>
            </a:r>
            <a:endParaRPr sz="1000">
              <a:latin typeface="Calibri"/>
              <a:ea typeface="Calibri"/>
              <a:cs typeface="Calibri"/>
              <a:sym typeface="Calibri"/>
            </a:endParaRPr>
          </a:p>
          <a:p>
            <a:pPr lvl="0" marL="171450" indent="-171450" defTabSz="914400">
              <a:lnSpc>
                <a:spcPct val="90000"/>
              </a:lnSpc>
              <a:spcBef>
                <a:spcPts val="300"/>
              </a:spcBef>
              <a:buSzPct val="100000"/>
              <a:buFont typeface="Arial"/>
              <a:buChar char="•"/>
              <a:defRPr sz="1800"/>
            </a:pPr>
            <a:r>
              <a:rPr sz="1000">
                <a:latin typeface="Calibri"/>
                <a:ea typeface="Calibri"/>
                <a:cs typeface="Calibri"/>
                <a:sym typeface="Calibri"/>
              </a:rPr>
              <a:t>Are any transactions or changes out of the ordinary?</a:t>
            </a:r>
            <a:endParaRPr sz="1000">
              <a:latin typeface="Calibri"/>
              <a:ea typeface="Calibri"/>
              <a:cs typeface="Calibri"/>
              <a:sym typeface="Calibri"/>
            </a:endParaRPr>
          </a:p>
          <a:p>
            <a:pPr lvl="0" defTabSz="914400">
              <a:lnSpc>
                <a:spcPct val="90000"/>
              </a:lnSpc>
              <a:spcBef>
                <a:spcPts val="300"/>
              </a:spcBef>
              <a:defRPr sz="1800"/>
            </a:pPr>
            <a:r>
              <a:rPr sz="1000">
                <a:latin typeface="Calibri"/>
                <a:ea typeface="Calibri"/>
                <a:cs typeface="Calibri"/>
                <a:sym typeface="Calibri"/>
              </a:rPr>
              <a:t> </a:t>
            </a:r>
            <a:endParaRPr sz="1000">
              <a:latin typeface="Calibri"/>
              <a:ea typeface="Calibri"/>
              <a:cs typeface="Calibri"/>
              <a:sym typeface="Calibri"/>
            </a:endParaRPr>
          </a:p>
          <a:p>
            <a:pPr lvl="0" defTabSz="914400">
              <a:lnSpc>
                <a:spcPct val="90000"/>
              </a:lnSpc>
              <a:spcBef>
                <a:spcPts val="300"/>
              </a:spcBef>
              <a:defRPr sz="1800"/>
            </a:pPr>
            <a:r>
              <a:rPr sz="1000">
                <a:latin typeface="Calibri"/>
                <a:ea typeface="Calibri"/>
                <a:cs typeface="Calibri"/>
                <a:sym typeface="Calibri"/>
              </a:rPr>
              <a:t>High Employee Turnover Rate</a:t>
            </a:r>
            <a:endParaRPr sz="1000">
              <a:latin typeface="Calibri"/>
              <a:ea typeface="Calibri"/>
              <a:cs typeface="Calibri"/>
              <a:sym typeface="Calibri"/>
            </a:endParaRPr>
          </a:p>
          <a:p>
            <a:pPr lvl="0" defTabSz="914400">
              <a:lnSpc>
                <a:spcPct val="90000"/>
              </a:lnSpc>
              <a:spcBef>
                <a:spcPts val="300"/>
              </a:spcBef>
              <a:defRPr sz="1800"/>
            </a:pPr>
            <a:r>
              <a:rPr sz="1000">
                <a:latin typeface="Calibri"/>
                <a:ea typeface="Calibri"/>
                <a:cs typeface="Calibri"/>
                <a:sym typeface="Calibri"/>
              </a:rPr>
              <a:t>Consider these questions when thinking about employee turnover:</a:t>
            </a:r>
            <a:endParaRPr sz="1000">
              <a:latin typeface="Calibri"/>
              <a:ea typeface="Calibri"/>
              <a:cs typeface="Calibri"/>
              <a:sym typeface="Calibri"/>
            </a:endParaRPr>
          </a:p>
          <a:p>
            <a:pPr lvl="0" marL="171450" indent="-171450" defTabSz="914400">
              <a:lnSpc>
                <a:spcPct val="90000"/>
              </a:lnSpc>
              <a:spcBef>
                <a:spcPts val="300"/>
              </a:spcBef>
              <a:buSzPct val="100000"/>
              <a:buFont typeface="Arial"/>
              <a:buChar char="•"/>
              <a:defRPr sz="1800"/>
            </a:pPr>
            <a:r>
              <a:rPr sz="1000">
                <a:latin typeface="Calibri"/>
                <a:ea typeface="Calibri"/>
                <a:cs typeface="Calibri"/>
                <a:sym typeface="Calibri"/>
              </a:rPr>
              <a:t>Does your business have a high rate of employee turnover?</a:t>
            </a:r>
            <a:endParaRPr sz="1000">
              <a:latin typeface="Calibri"/>
              <a:ea typeface="Calibri"/>
              <a:cs typeface="Calibri"/>
              <a:sym typeface="Calibri"/>
            </a:endParaRPr>
          </a:p>
          <a:p>
            <a:pPr lvl="0" marL="171450" indent="-171450" defTabSz="914400">
              <a:lnSpc>
                <a:spcPct val="90000"/>
              </a:lnSpc>
              <a:spcBef>
                <a:spcPts val="300"/>
              </a:spcBef>
              <a:buSzPct val="100000"/>
              <a:buFont typeface="Arial"/>
              <a:buChar char="•"/>
              <a:defRPr sz="1800"/>
            </a:pPr>
            <a:r>
              <a:rPr sz="1000">
                <a:latin typeface="Calibri"/>
                <a:ea typeface="Calibri"/>
                <a:cs typeface="Calibri"/>
                <a:sym typeface="Calibri"/>
              </a:rPr>
              <a:t>Is this a result of poor hires, lack of training, or the work environment?</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53" name="Shape 153"/>
          <p:cNvSpPr/>
          <p:nvPr>
            <p:ph type="sldImg"/>
          </p:nvPr>
        </p:nvSpPr>
        <p:spPr>
          <a:prstGeom prst="rect">
            <a:avLst/>
          </a:prstGeom>
        </p:spPr>
        <p:txBody>
          <a:bodyPr/>
          <a:lstStyle/>
          <a:p>
            <a:pPr lvl="0"/>
          </a:p>
        </p:txBody>
      </p:sp>
      <p:sp>
        <p:nvSpPr>
          <p:cNvPr id="154" name="Shape 154"/>
          <p:cNvSpPr/>
          <p:nvPr>
            <p:ph type="body" sz="quarter" idx="1"/>
          </p:nvPr>
        </p:nvSpPr>
        <p:spPr>
          <a:prstGeom prst="rect">
            <a:avLst/>
          </a:prstGeom>
        </p:spPr>
        <p:txBody>
          <a:bodyPr/>
          <a:lstStyle>
            <a:lvl1pPr defTabSz="914400">
              <a:lnSpc>
                <a:spcPct val="100000"/>
              </a:lnSpc>
              <a:spcBef>
                <a:spcPts val="400"/>
              </a:spcBef>
              <a:defRPr sz="1200">
                <a:latin typeface="Calibri"/>
                <a:ea typeface="Calibri"/>
                <a:cs typeface="Calibri"/>
                <a:sym typeface="Calibri"/>
              </a:defRPr>
            </a:lvl1pPr>
          </a:lstStyle>
          <a:p>
            <a:pPr lvl="0">
              <a:defRPr sz="1800"/>
            </a:pPr>
            <a:r>
              <a:rPr sz="1200"/>
              <a:t>Once risks have been identified, consider next the impact each risk has on business operations and continuity. Also evaluate risks with regard to potential expansion or future growth. On a day-to-day basis, consult with your operations managers, as they may be more alert to possible risks. In fact, consult with all your key people to enlist their input and communicate to them the risks that you see.</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59" name="Shape 159"/>
          <p:cNvSpPr/>
          <p:nvPr>
            <p:ph type="sldImg"/>
          </p:nvPr>
        </p:nvSpPr>
        <p:spPr>
          <a:prstGeom prst="rect">
            <a:avLst/>
          </a:prstGeom>
        </p:spPr>
        <p:txBody>
          <a:bodyPr/>
          <a:lstStyle/>
          <a:p>
            <a:pPr lvl="0"/>
          </a:p>
        </p:txBody>
      </p:sp>
      <p:sp>
        <p:nvSpPr>
          <p:cNvPr id="160" name="Shape 160"/>
          <p:cNvSpPr/>
          <p:nvPr>
            <p:ph type="body" sz="quarter" idx="1"/>
          </p:nvPr>
        </p:nvSpPr>
        <p:spPr>
          <a:prstGeom prst="rect">
            <a:avLst/>
          </a:prstGeom>
        </p:spPr>
        <p:txBody>
          <a:bodyPr/>
          <a:lstStyle>
            <a:lvl1pPr defTabSz="914400">
              <a:lnSpc>
                <a:spcPct val="100000"/>
              </a:lnSpc>
              <a:spcBef>
                <a:spcPts val="400"/>
              </a:spcBef>
              <a:defRPr sz="1200">
                <a:latin typeface="Calibri"/>
                <a:ea typeface="Calibri"/>
                <a:cs typeface="Calibri"/>
                <a:sym typeface="Calibri"/>
              </a:defRPr>
            </a:lvl1pPr>
          </a:lstStyle>
          <a:p>
            <a:pPr lvl="0">
              <a:defRPr sz="1800"/>
            </a:pPr>
            <a:r>
              <a:rPr sz="1200"/>
              <a:t>Performing an analysis of your business’s internal strengths and weaknesses and your business’s external opportunities and threats may uncover overlooked risks. To be effective, a strengths, weaknesses, opportunities, threats (SWOT) analysis should be a very candid and honest assessment of the business. Remember, some risks can also be opportunities.</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80" name="Shape 180"/>
          <p:cNvSpPr/>
          <p:nvPr>
            <p:ph type="sldImg"/>
          </p:nvPr>
        </p:nvSpPr>
        <p:spPr>
          <a:prstGeom prst="rect">
            <a:avLst/>
          </a:prstGeom>
        </p:spPr>
        <p:txBody>
          <a:bodyPr/>
          <a:lstStyle/>
          <a:p>
            <a:pPr lvl="0"/>
          </a:p>
        </p:txBody>
      </p:sp>
      <p:sp>
        <p:nvSpPr>
          <p:cNvPr id="181" name="Shape 181"/>
          <p:cNvSpPr/>
          <p:nvPr>
            <p:ph type="body" sz="quarter" idx="1"/>
          </p:nvPr>
        </p:nvSpPr>
        <p:spPr>
          <a:prstGeom prst="rect">
            <a:avLst/>
          </a:prstGeom>
        </p:spPr>
        <p:txBody>
          <a:bodyPr/>
          <a:lstStyle>
            <a:lvl1pPr defTabSz="914400">
              <a:lnSpc>
                <a:spcPct val="100000"/>
              </a:lnSpc>
              <a:spcBef>
                <a:spcPts val="400"/>
              </a:spcBef>
              <a:defRPr sz="1200">
                <a:latin typeface="Calibri"/>
                <a:ea typeface="Calibri"/>
                <a:cs typeface="Calibri"/>
                <a:sym typeface="Calibri"/>
              </a:defRPr>
            </a:lvl1pPr>
          </a:lstStyle>
          <a:p>
            <a:pPr lvl="0">
              <a:defRPr sz="1800"/>
            </a:pPr>
            <a:r>
              <a:rPr sz="1200"/>
              <a:t>Seek outside help when assessing your business risks. The Small Business Administration (SBA) can provide many helpful resources. If funds permit, consider an auditing firm or certified public accountant (CPA). Talk with your bank or commercial lender about risks for your type of business. You may also want to consult a risk insurance provider. You can check the internet to find similar businesses or professional organizations which may share information on risks specific to your business.</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85" name="Shape 185"/>
          <p:cNvSpPr/>
          <p:nvPr>
            <p:ph type="sldImg"/>
          </p:nvPr>
        </p:nvSpPr>
        <p:spPr>
          <a:prstGeom prst="rect">
            <a:avLst/>
          </a:prstGeom>
        </p:spPr>
        <p:txBody>
          <a:bodyPr/>
          <a:lstStyle/>
          <a:p>
            <a:pPr lvl="0"/>
          </a:p>
        </p:txBody>
      </p:sp>
      <p:sp>
        <p:nvSpPr>
          <p:cNvPr id="186" name="Shape 186"/>
          <p:cNvSpPr/>
          <p:nvPr>
            <p:ph type="body" sz="quarter" idx="1"/>
          </p:nvPr>
        </p:nvSpPr>
        <p:spPr>
          <a:prstGeom prst="rect">
            <a:avLst/>
          </a:prstGeom>
        </p:spPr>
        <p:txBody>
          <a:bodyPr/>
          <a:lstStyle/>
          <a:p>
            <a:pPr lvl="0" defTabSz="914400">
              <a:lnSpc>
                <a:spcPct val="100000"/>
              </a:lnSpc>
              <a:spcBef>
                <a:spcPts val="400"/>
              </a:spcBef>
              <a:defRPr sz="1800"/>
            </a:pPr>
            <a:r>
              <a:rPr sz="1200">
                <a:latin typeface="Calibri"/>
                <a:ea typeface="Calibri"/>
                <a:cs typeface="Calibri"/>
                <a:sym typeface="Calibri"/>
              </a:rPr>
              <a:t>Once risks are identified and evaluated for their potential consequences, they should be measured by how they affect earnings, cash flow, and business operations.</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 </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A good example is water damage. A flooded business may be cleaned up, reopened, and continue operations. Expenses for cleanup put a strain on the budget for months to come. However, loss of income is not the only thing to consider. The business customer base may move to businesses that were not flooded. This customer migration may require new advertising or new products to renew interest.</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 </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Loss of future profits (due to customer migration, for example) may be more costly than the direct loss of income. Scrutiny of all the costs associated with a risk is important for measuring risk.</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01" name="Shape 201"/>
          <p:cNvSpPr/>
          <p:nvPr>
            <p:ph type="sldImg"/>
          </p:nvPr>
        </p:nvSpPr>
        <p:spPr>
          <a:prstGeom prst="rect">
            <a:avLst/>
          </a:prstGeom>
        </p:spPr>
        <p:txBody>
          <a:bodyPr/>
          <a:lstStyle/>
          <a:p>
            <a:pPr lvl="0"/>
          </a:p>
        </p:txBody>
      </p:sp>
      <p:sp>
        <p:nvSpPr>
          <p:cNvPr id="202" name="Shape 202"/>
          <p:cNvSpPr/>
          <p:nvPr>
            <p:ph type="body" sz="quarter" idx="1"/>
          </p:nvPr>
        </p:nvSpPr>
        <p:spPr>
          <a:prstGeom prst="rect">
            <a:avLst/>
          </a:prstGeom>
        </p:spPr>
        <p:txBody>
          <a:bodyPr/>
          <a:lstStyle/>
          <a:p>
            <a:pPr lvl="0" defTabSz="914400">
              <a:lnSpc>
                <a:spcPct val="100000"/>
              </a:lnSpc>
              <a:spcBef>
                <a:spcPts val="400"/>
              </a:spcBef>
              <a:defRPr sz="1800"/>
            </a:pPr>
            <a:r>
              <a:rPr sz="1200">
                <a:latin typeface="Calibri"/>
                <a:ea typeface="Calibri"/>
                <a:cs typeface="Calibri"/>
                <a:sym typeface="Calibri"/>
              </a:rPr>
              <a:t>Minimizing and controlling the effects of risks can improve and maintain business cash flow. The continuation of cash flow creates stability for your organization and helps sustain credit relationships, while helping to build additional credit.</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 </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Why is risk management important? Good risk management will help your business continue in operation. Mitigated risk leads to better cash flow and greater stability. Creditors will see this stability and good cash flow reflected in your company’s financial reports. Greater stability will mean your company will last into the future. The rewards of risk management are all linked together: good cash flow leads to stability, which leads to good credit, which leads to longevity.</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05" name="Shape 205"/>
          <p:cNvSpPr/>
          <p:nvPr>
            <p:ph type="sldImg"/>
          </p:nvPr>
        </p:nvSpPr>
        <p:spPr>
          <a:prstGeom prst="rect">
            <a:avLst/>
          </a:prstGeom>
        </p:spPr>
        <p:txBody>
          <a:bodyPr/>
          <a:lstStyle/>
          <a:p>
            <a:pPr lvl="0"/>
          </a:p>
        </p:txBody>
      </p:sp>
      <p:sp>
        <p:nvSpPr>
          <p:cNvPr id="206" name="Shape 206"/>
          <p:cNvSpPr/>
          <p:nvPr>
            <p:ph type="body" sz="quarter" idx="1"/>
          </p:nvPr>
        </p:nvSpPr>
        <p:spPr>
          <a:prstGeom prst="rect">
            <a:avLst/>
          </a:prstGeom>
        </p:spPr>
        <p:txBody>
          <a:bodyPr/>
          <a:lstStyle>
            <a:lvl1pPr defTabSz="914400">
              <a:lnSpc>
                <a:spcPct val="100000"/>
              </a:lnSpc>
              <a:spcBef>
                <a:spcPts val="400"/>
              </a:spcBef>
              <a:defRPr sz="1200">
                <a:latin typeface="Calibri"/>
                <a:ea typeface="Calibri"/>
                <a:cs typeface="Calibri"/>
                <a:sym typeface="Calibri"/>
              </a:defRPr>
            </a:lvl1pPr>
          </a:lstStyle>
          <a:p>
            <a:pPr lvl="0">
              <a:defRPr sz="1800"/>
            </a:pPr>
            <a:r>
              <a:rPr sz="1200"/>
              <a:t>A written business plan should not only include a list of possible risks, but also include controls and plans to manage risks. Remember—keep your business plan current by readdressing changes in costs and by assessing new risks.</a:t>
            </a: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10" name="Shape 210"/>
          <p:cNvSpPr/>
          <p:nvPr>
            <p:ph type="sldImg"/>
          </p:nvPr>
        </p:nvSpPr>
        <p:spPr>
          <a:prstGeom prst="rect">
            <a:avLst/>
          </a:prstGeom>
        </p:spPr>
        <p:txBody>
          <a:bodyPr/>
          <a:lstStyle/>
          <a:p>
            <a:pPr lvl="0"/>
          </a:p>
        </p:txBody>
      </p:sp>
      <p:sp>
        <p:nvSpPr>
          <p:cNvPr id="211" name="Shape 211"/>
          <p:cNvSpPr/>
          <p:nvPr>
            <p:ph type="body" sz="quarter" idx="1"/>
          </p:nvPr>
        </p:nvSpPr>
        <p:spPr>
          <a:prstGeom prst="rect">
            <a:avLst/>
          </a:prstGeom>
        </p:spPr>
        <p:txBody>
          <a:bodyPr/>
          <a:lstStyle/>
          <a:p>
            <a:pPr lvl="0" defTabSz="914400">
              <a:lnSpc>
                <a:spcPct val="90000"/>
              </a:lnSpc>
              <a:spcBef>
                <a:spcPts val="300"/>
              </a:spcBef>
              <a:defRPr sz="1800"/>
            </a:pPr>
            <a:r>
              <a:rPr sz="1000">
                <a:latin typeface="Calibri"/>
                <a:ea typeface="Calibri"/>
                <a:cs typeface="Calibri"/>
                <a:sym typeface="Calibri"/>
              </a:rPr>
              <a:t>Equipment</a:t>
            </a:r>
            <a:endParaRPr sz="1000">
              <a:latin typeface="Calibri"/>
              <a:ea typeface="Calibri"/>
              <a:cs typeface="Calibri"/>
              <a:sym typeface="Calibri"/>
            </a:endParaRPr>
          </a:p>
          <a:p>
            <a:pPr lvl="0" defTabSz="914400">
              <a:lnSpc>
                <a:spcPct val="90000"/>
              </a:lnSpc>
              <a:spcBef>
                <a:spcPts val="300"/>
              </a:spcBef>
              <a:defRPr sz="1800"/>
            </a:pPr>
            <a:r>
              <a:rPr sz="1000">
                <a:latin typeface="Calibri"/>
                <a:ea typeface="Calibri"/>
                <a:cs typeface="Calibri"/>
                <a:sym typeface="Calibri"/>
              </a:rPr>
              <a:t>Broken-down equipment that may create interruptions in business may be protected by insurance or by service plans. For example, if your business is dependent on a high-speed printer or copier, a service plan may be a good way to control the risk of the copier breaking down. Parts for a copier can be expensive and take time to replace. To be prepared, copier vendors will plan for parts and service based on the copiers they have sold to you, and the number of copies you make (service plans for copiers usually require an annual count of copies made). Higher usage may mean more maintenance.</a:t>
            </a:r>
            <a:endParaRPr sz="1000">
              <a:latin typeface="Calibri"/>
              <a:ea typeface="Calibri"/>
              <a:cs typeface="Calibri"/>
              <a:sym typeface="Calibri"/>
            </a:endParaRPr>
          </a:p>
          <a:p>
            <a:pPr lvl="0" defTabSz="914400">
              <a:lnSpc>
                <a:spcPct val="90000"/>
              </a:lnSpc>
              <a:spcBef>
                <a:spcPts val="300"/>
              </a:spcBef>
              <a:defRPr sz="1800"/>
            </a:pPr>
            <a:r>
              <a:rPr sz="1000">
                <a:latin typeface="Calibri"/>
                <a:ea typeface="Calibri"/>
                <a:cs typeface="Calibri"/>
                <a:sym typeface="Calibri"/>
              </a:rPr>
              <a:t>Vendors</a:t>
            </a:r>
            <a:endParaRPr sz="1000">
              <a:latin typeface="Calibri"/>
              <a:ea typeface="Calibri"/>
              <a:cs typeface="Calibri"/>
              <a:sym typeface="Calibri"/>
            </a:endParaRPr>
          </a:p>
          <a:p>
            <a:pPr lvl="0" defTabSz="914400">
              <a:lnSpc>
                <a:spcPct val="90000"/>
              </a:lnSpc>
              <a:spcBef>
                <a:spcPts val="300"/>
              </a:spcBef>
              <a:defRPr sz="1800"/>
            </a:pPr>
            <a:r>
              <a:rPr sz="1000">
                <a:latin typeface="Calibri"/>
                <a:ea typeface="Calibri"/>
                <a:cs typeface="Calibri"/>
                <a:sym typeface="Calibri"/>
              </a:rPr>
              <a:t>Your vendors have risks, too—some of the same risks you face. Relying on only one vendor may be risky for your business. You may be able to avoid problems with your vendors by following these suggestions:</a:t>
            </a:r>
            <a:endParaRPr sz="1000">
              <a:latin typeface="Calibri"/>
              <a:ea typeface="Calibri"/>
              <a:cs typeface="Calibri"/>
              <a:sym typeface="Calibri"/>
            </a:endParaRPr>
          </a:p>
          <a:p>
            <a:pPr lvl="0" defTabSz="914400">
              <a:lnSpc>
                <a:spcPct val="90000"/>
              </a:lnSpc>
              <a:spcBef>
                <a:spcPts val="300"/>
              </a:spcBef>
              <a:defRPr sz="1800"/>
            </a:pPr>
            <a:r>
              <a:rPr sz="1000">
                <a:latin typeface="Calibri"/>
                <a:ea typeface="Calibri"/>
                <a:cs typeface="Calibri"/>
                <a:sym typeface="Calibri"/>
              </a:rPr>
              <a:t>Have more than one supplier for products. </a:t>
            </a:r>
            <a:endParaRPr sz="1000">
              <a:latin typeface="Calibri"/>
              <a:ea typeface="Calibri"/>
              <a:cs typeface="Calibri"/>
              <a:sym typeface="Calibri"/>
            </a:endParaRPr>
          </a:p>
          <a:p>
            <a:pPr lvl="0" defTabSz="914400">
              <a:lnSpc>
                <a:spcPct val="90000"/>
              </a:lnSpc>
              <a:spcBef>
                <a:spcPts val="300"/>
              </a:spcBef>
              <a:defRPr sz="1800"/>
            </a:pPr>
            <a:r>
              <a:rPr sz="1000">
                <a:latin typeface="Calibri"/>
                <a:ea typeface="Calibri"/>
                <a:cs typeface="Calibri"/>
                <a:sym typeface="Calibri"/>
              </a:rPr>
              <a:t>Shop for vendors with the best price and service. </a:t>
            </a:r>
            <a:endParaRPr sz="1000">
              <a:latin typeface="Calibri"/>
              <a:ea typeface="Calibri"/>
              <a:cs typeface="Calibri"/>
              <a:sym typeface="Calibri"/>
            </a:endParaRPr>
          </a:p>
          <a:p>
            <a:pPr lvl="0" defTabSz="914400">
              <a:lnSpc>
                <a:spcPct val="90000"/>
              </a:lnSpc>
              <a:spcBef>
                <a:spcPts val="300"/>
              </a:spcBef>
              <a:defRPr sz="1800"/>
            </a:pPr>
            <a:r>
              <a:rPr sz="1000">
                <a:latin typeface="Calibri"/>
                <a:ea typeface="Calibri"/>
                <a:cs typeface="Calibri"/>
                <a:sym typeface="Calibri"/>
              </a:rPr>
              <a:t>Maintain relationships with multiple vendors by buying from each of them. </a:t>
            </a:r>
            <a:endParaRPr sz="1000">
              <a:latin typeface="Calibri"/>
              <a:ea typeface="Calibri"/>
              <a:cs typeface="Calibri"/>
              <a:sym typeface="Calibri"/>
            </a:endParaRPr>
          </a:p>
          <a:p>
            <a:pPr lvl="0" defTabSz="914400">
              <a:lnSpc>
                <a:spcPct val="90000"/>
              </a:lnSpc>
              <a:spcBef>
                <a:spcPts val="300"/>
              </a:spcBef>
              <a:defRPr sz="1800"/>
            </a:pPr>
            <a:r>
              <a:rPr sz="1000">
                <a:latin typeface="Calibri"/>
                <a:ea typeface="Calibri"/>
                <a:cs typeface="Calibri"/>
                <a:sym typeface="Calibri"/>
              </a:rPr>
              <a:t> </a:t>
            </a:r>
            <a:endParaRPr sz="1000">
              <a:latin typeface="Calibri"/>
              <a:ea typeface="Calibri"/>
              <a:cs typeface="Calibri"/>
              <a:sym typeface="Calibri"/>
            </a:endParaRPr>
          </a:p>
          <a:p>
            <a:pPr lvl="0" defTabSz="914400">
              <a:lnSpc>
                <a:spcPct val="90000"/>
              </a:lnSpc>
              <a:spcBef>
                <a:spcPts val="300"/>
              </a:spcBef>
              <a:defRPr sz="1800"/>
            </a:pPr>
            <a:r>
              <a:rPr sz="1000">
                <a:latin typeface="Calibri"/>
                <a:ea typeface="Calibri"/>
                <a:cs typeface="Calibri"/>
                <a:sym typeface="Calibri"/>
              </a:rPr>
              <a:t>A multiple-vendor strategy may make vendors push for more of your business, resulting in lower prices. In any event, if one vendor is unable to deliver, you will have backup.</a:t>
            </a:r>
            <a:endParaRPr sz="1000">
              <a:latin typeface="Calibri"/>
              <a:ea typeface="Calibri"/>
              <a:cs typeface="Calibri"/>
              <a:sym typeface="Calibri"/>
            </a:endParaRPr>
          </a:p>
          <a:p>
            <a:pPr lvl="0" defTabSz="914400">
              <a:lnSpc>
                <a:spcPct val="90000"/>
              </a:lnSpc>
              <a:spcBef>
                <a:spcPts val="300"/>
              </a:spcBef>
              <a:defRPr sz="1800"/>
            </a:pPr>
            <a:r>
              <a:rPr sz="1000">
                <a:latin typeface="Calibri"/>
                <a:ea typeface="Calibri"/>
                <a:cs typeface="Calibri"/>
                <a:sym typeface="Calibri"/>
              </a:rPr>
              <a:t> </a:t>
            </a:r>
            <a:endParaRPr sz="1000">
              <a:latin typeface="Calibri"/>
              <a:ea typeface="Calibri"/>
              <a:cs typeface="Calibri"/>
              <a:sym typeface="Calibri"/>
            </a:endParaRPr>
          </a:p>
          <a:p>
            <a:pPr lvl="0" defTabSz="914400">
              <a:lnSpc>
                <a:spcPct val="90000"/>
              </a:lnSpc>
              <a:spcBef>
                <a:spcPts val="300"/>
              </a:spcBef>
              <a:defRPr sz="1800"/>
            </a:pPr>
            <a:r>
              <a:rPr sz="1000">
                <a:latin typeface="Calibri"/>
                <a:ea typeface="Calibri"/>
                <a:cs typeface="Calibri"/>
                <a:sym typeface="Calibri"/>
              </a:rPr>
              <a:t>Do not be afraid to investigate the risks your vendor may face.  Some of this risk information is provided by business credit reporting agencies or by insurance companies.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8" name="Shape 38"/>
          <p:cNvSpPr/>
          <p:nvPr>
            <p:ph type="sldImg"/>
          </p:nvPr>
        </p:nvSpPr>
        <p:spPr>
          <a:prstGeom prst="rect">
            <a:avLst/>
          </a:prstGeom>
        </p:spPr>
        <p:txBody>
          <a:bodyPr/>
          <a:lstStyle/>
          <a:p>
            <a:pPr lvl="0"/>
          </a:p>
        </p:txBody>
      </p:sp>
      <p:sp>
        <p:nvSpPr>
          <p:cNvPr id="39" name="Shape 39"/>
          <p:cNvSpPr/>
          <p:nvPr>
            <p:ph type="body" sz="quarter" idx="1"/>
          </p:nvPr>
        </p:nvSpPr>
        <p:spPr>
          <a:prstGeom prst="rect">
            <a:avLst/>
          </a:prstGeom>
        </p:spPr>
        <p:txBody>
          <a:bodyPr/>
          <a:lstStyle/>
          <a:p>
            <a:pPr lvl="0" defTabSz="914400">
              <a:lnSpc>
                <a:spcPct val="100000"/>
              </a:lnSpc>
              <a:spcBef>
                <a:spcPts val="400"/>
              </a:spcBef>
              <a:defRPr sz="1800"/>
            </a:pPr>
            <a:r>
              <a:rPr sz="1200">
                <a:latin typeface="Calibri"/>
                <a:ea typeface="Calibri"/>
                <a:cs typeface="Calibri"/>
                <a:sym typeface="Calibri"/>
              </a:rPr>
              <a:t>After completing this module, you will be able to:</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Identify the common warning signs of risk for a small business.</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Implement, monitor, and evaluate a risk management plan for a small business.</a:t>
            </a:r>
            <a:endParaRPr sz="1200">
              <a:latin typeface="Calibri"/>
              <a:ea typeface="Calibri"/>
              <a:cs typeface="Calibri"/>
              <a:sym typeface="Calibri"/>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15" name="Shape 215"/>
          <p:cNvSpPr/>
          <p:nvPr>
            <p:ph type="sldImg"/>
          </p:nvPr>
        </p:nvSpPr>
        <p:spPr>
          <a:prstGeom prst="rect">
            <a:avLst/>
          </a:prstGeom>
        </p:spPr>
        <p:txBody>
          <a:bodyPr/>
          <a:lstStyle/>
          <a:p>
            <a:pPr lvl="0"/>
          </a:p>
        </p:txBody>
      </p:sp>
      <p:sp>
        <p:nvSpPr>
          <p:cNvPr id="216" name="Shape 216"/>
          <p:cNvSpPr/>
          <p:nvPr>
            <p:ph type="body" sz="quarter" idx="1"/>
          </p:nvPr>
        </p:nvSpPr>
        <p:spPr>
          <a:prstGeom prst="rect">
            <a:avLst/>
          </a:prstGeom>
        </p:spPr>
        <p:txBody>
          <a:bodyPr/>
          <a:lstStyle/>
          <a:p>
            <a:pPr lvl="0" defTabSz="914400">
              <a:lnSpc>
                <a:spcPct val="80000"/>
              </a:lnSpc>
              <a:spcBef>
                <a:spcPts val="200"/>
              </a:spcBef>
              <a:defRPr sz="1800"/>
            </a:pPr>
            <a:r>
              <a:rPr sz="800">
                <a:latin typeface="Calibri"/>
                <a:ea typeface="Calibri"/>
                <a:cs typeface="Calibri"/>
                <a:sym typeface="Calibri"/>
              </a:rPr>
              <a:t>Your operations manuals should include a business continuity plan. The plan should provide steps to take for short- and long-term situations. For example, if your business is unable to operate in its present location, is it possible to use another? If so, your plan should list the steps to take, by job position, for re-establishing operations at the backup site.</a:t>
            </a:r>
            <a:endParaRPr sz="800">
              <a:latin typeface="Calibri"/>
              <a:ea typeface="Calibri"/>
              <a:cs typeface="Calibri"/>
              <a:sym typeface="Calibri"/>
            </a:endParaRPr>
          </a:p>
          <a:p>
            <a:pPr lvl="0" defTabSz="914400">
              <a:lnSpc>
                <a:spcPct val="80000"/>
              </a:lnSpc>
              <a:spcBef>
                <a:spcPts val="200"/>
              </a:spcBef>
              <a:defRPr sz="1800"/>
            </a:pPr>
            <a:r>
              <a:rPr sz="800">
                <a:latin typeface="Calibri"/>
                <a:ea typeface="Calibri"/>
                <a:cs typeface="Calibri"/>
                <a:sym typeface="Calibri"/>
              </a:rPr>
              <a:t> </a:t>
            </a:r>
            <a:endParaRPr sz="800">
              <a:latin typeface="Calibri"/>
              <a:ea typeface="Calibri"/>
              <a:cs typeface="Calibri"/>
              <a:sym typeface="Calibri"/>
            </a:endParaRPr>
          </a:p>
          <a:p>
            <a:pPr lvl="0" defTabSz="914400">
              <a:lnSpc>
                <a:spcPct val="80000"/>
              </a:lnSpc>
              <a:spcBef>
                <a:spcPts val="200"/>
              </a:spcBef>
              <a:defRPr sz="1800"/>
            </a:pPr>
            <a:r>
              <a:rPr sz="800">
                <a:latin typeface="Calibri"/>
                <a:ea typeface="Calibri"/>
                <a:cs typeface="Calibri"/>
                <a:sym typeface="Calibri"/>
              </a:rPr>
              <a:t>Create a set of manual procedures for completing tasks. Many businesses were started before extensive computer-based technology. Back then, these businesses operated by following manual steps. Describe the responsibilities for inputting manually-captured information into your computer system for when the system is running again. Train staff on your continuity plans and alternative strategies. Have trial runs or periodic testing of your manual systems.</a:t>
            </a:r>
            <a:endParaRPr sz="800">
              <a:latin typeface="Calibri"/>
              <a:ea typeface="Calibri"/>
              <a:cs typeface="Calibri"/>
              <a:sym typeface="Calibri"/>
            </a:endParaRPr>
          </a:p>
          <a:p>
            <a:pPr lvl="0" defTabSz="914400">
              <a:lnSpc>
                <a:spcPct val="80000"/>
              </a:lnSpc>
              <a:spcBef>
                <a:spcPts val="200"/>
              </a:spcBef>
              <a:defRPr sz="1800"/>
            </a:pPr>
            <a:r>
              <a:rPr sz="800">
                <a:latin typeface="Calibri"/>
                <a:ea typeface="Calibri"/>
                <a:cs typeface="Calibri"/>
                <a:sym typeface="Calibri"/>
              </a:rPr>
              <a:t> </a:t>
            </a:r>
            <a:endParaRPr sz="800">
              <a:latin typeface="Calibri"/>
              <a:ea typeface="Calibri"/>
              <a:cs typeface="Calibri"/>
              <a:sym typeface="Calibri"/>
            </a:endParaRPr>
          </a:p>
          <a:p>
            <a:pPr lvl="0" defTabSz="914400">
              <a:lnSpc>
                <a:spcPct val="80000"/>
              </a:lnSpc>
              <a:spcBef>
                <a:spcPts val="200"/>
              </a:spcBef>
              <a:defRPr sz="1800"/>
            </a:pPr>
            <a:r>
              <a:rPr sz="800">
                <a:latin typeface="Calibri"/>
                <a:ea typeface="Calibri"/>
                <a:cs typeface="Calibri"/>
                <a:sym typeface="Calibri"/>
              </a:rPr>
              <a:t>Backup your computer systems and keep copies in a secured offsite location. Keeping additional computer capability at another location can mean being down for a few hours, instead of days. Software or operating systems providers may be able to assist in disaster recovery plans. Review or discuss these plans with your vendors.</a:t>
            </a:r>
            <a:endParaRPr sz="800">
              <a:latin typeface="Calibri"/>
              <a:ea typeface="Calibri"/>
              <a:cs typeface="Calibri"/>
              <a:sym typeface="Calibri"/>
            </a:endParaRPr>
          </a:p>
          <a:p>
            <a:pPr lvl="0" defTabSz="914400">
              <a:lnSpc>
                <a:spcPct val="80000"/>
              </a:lnSpc>
              <a:spcBef>
                <a:spcPts val="200"/>
              </a:spcBef>
              <a:defRPr sz="1800"/>
            </a:pPr>
            <a:r>
              <a:rPr sz="800">
                <a:latin typeface="Calibri"/>
                <a:ea typeface="Calibri"/>
                <a:cs typeface="Calibri"/>
                <a:sym typeface="Calibri"/>
              </a:rPr>
              <a:t> </a:t>
            </a:r>
            <a:endParaRPr sz="800">
              <a:latin typeface="Calibri"/>
              <a:ea typeface="Calibri"/>
              <a:cs typeface="Calibri"/>
              <a:sym typeface="Calibri"/>
            </a:endParaRPr>
          </a:p>
          <a:p>
            <a:pPr lvl="0" defTabSz="914400">
              <a:lnSpc>
                <a:spcPct val="80000"/>
              </a:lnSpc>
              <a:spcBef>
                <a:spcPts val="200"/>
              </a:spcBef>
              <a:defRPr sz="1800"/>
            </a:pPr>
            <a:r>
              <a:rPr sz="800">
                <a:latin typeface="Calibri"/>
                <a:ea typeface="Calibri"/>
                <a:cs typeface="Calibri"/>
                <a:sym typeface="Calibri"/>
              </a:rPr>
              <a:t>In your continuity plan, include the following:</a:t>
            </a:r>
            <a:endParaRPr sz="800">
              <a:latin typeface="Calibri"/>
              <a:ea typeface="Calibri"/>
              <a:cs typeface="Calibri"/>
              <a:sym typeface="Calibri"/>
            </a:endParaRPr>
          </a:p>
          <a:p>
            <a:pPr lvl="0" marL="171450" indent="-171450" defTabSz="914400">
              <a:lnSpc>
                <a:spcPct val="80000"/>
              </a:lnSpc>
              <a:spcBef>
                <a:spcPts val="200"/>
              </a:spcBef>
              <a:buSzPct val="100000"/>
              <a:buFont typeface="Arial"/>
              <a:buChar char="•"/>
              <a:defRPr sz="1800"/>
            </a:pPr>
            <a:r>
              <a:rPr sz="800">
                <a:latin typeface="Calibri"/>
                <a:ea typeface="Calibri"/>
                <a:cs typeface="Calibri"/>
                <a:sym typeface="Calibri"/>
              </a:rPr>
              <a:t>Staff members’ duties</a:t>
            </a:r>
            <a:endParaRPr sz="800">
              <a:latin typeface="Calibri"/>
              <a:ea typeface="Calibri"/>
              <a:cs typeface="Calibri"/>
              <a:sym typeface="Calibri"/>
            </a:endParaRPr>
          </a:p>
          <a:p>
            <a:pPr lvl="0" marL="171450" indent="-171450" defTabSz="914400">
              <a:lnSpc>
                <a:spcPct val="80000"/>
              </a:lnSpc>
              <a:spcBef>
                <a:spcPts val="200"/>
              </a:spcBef>
              <a:buSzPct val="100000"/>
              <a:buFont typeface="Arial"/>
              <a:buChar char="•"/>
              <a:defRPr sz="1800"/>
            </a:pPr>
            <a:r>
              <a:rPr sz="800">
                <a:latin typeface="Calibri"/>
                <a:ea typeface="Calibri"/>
                <a:cs typeface="Calibri"/>
                <a:sym typeface="Calibri"/>
              </a:rPr>
              <a:t>Staff members’ work locations</a:t>
            </a:r>
            <a:endParaRPr sz="800">
              <a:latin typeface="Calibri"/>
              <a:ea typeface="Calibri"/>
              <a:cs typeface="Calibri"/>
              <a:sym typeface="Calibri"/>
            </a:endParaRPr>
          </a:p>
          <a:p>
            <a:pPr lvl="0" marL="171450" indent="-171450" defTabSz="914400">
              <a:lnSpc>
                <a:spcPct val="80000"/>
              </a:lnSpc>
              <a:spcBef>
                <a:spcPts val="200"/>
              </a:spcBef>
              <a:buSzPct val="100000"/>
              <a:buFont typeface="Arial"/>
              <a:buChar char="•"/>
              <a:defRPr sz="1800"/>
            </a:pPr>
            <a:r>
              <a:rPr sz="800">
                <a:latin typeface="Calibri"/>
                <a:ea typeface="Calibri"/>
                <a:cs typeface="Calibri"/>
                <a:sym typeface="Calibri"/>
              </a:rPr>
              <a:t>Contact names, such as email addresses and phone numbers</a:t>
            </a:r>
            <a:endParaRPr sz="800">
              <a:latin typeface="Calibri"/>
              <a:ea typeface="Calibri"/>
              <a:cs typeface="Calibri"/>
              <a:sym typeface="Calibri"/>
            </a:endParaRPr>
          </a:p>
          <a:p>
            <a:pPr lvl="0" marL="171450" indent="-171450" defTabSz="914400">
              <a:lnSpc>
                <a:spcPct val="80000"/>
              </a:lnSpc>
              <a:spcBef>
                <a:spcPts val="200"/>
              </a:spcBef>
              <a:buSzPct val="100000"/>
              <a:buFont typeface="Arial"/>
              <a:buChar char="•"/>
              <a:defRPr sz="1800"/>
            </a:pPr>
            <a:r>
              <a:rPr sz="800">
                <a:latin typeface="Calibri"/>
                <a:ea typeface="Calibri"/>
                <a:cs typeface="Calibri"/>
                <a:sym typeface="Calibri"/>
              </a:rPr>
              <a:t>Vendor, utility, and emergency phone numbers  </a:t>
            </a:r>
            <a:endParaRPr sz="800">
              <a:latin typeface="Calibri"/>
              <a:ea typeface="Calibri"/>
              <a:cs typeface="Calibri"/>
              <a:sym typeface="Calibri"/>
            </a:endParaRPr>
          </a:p>
          <a:p>
            <a:pPr lvl="0" marL="171450" indent="-171450" defTabSz="914400">
              <a:lnSpc>
                <a:spcPct val="80000"/>
              </a:lnSpc>
              <a:spcBef>
                <a:spcPts val="200"/>
              </a:spcBef>
              <a:buSzPct val="100000"/>
              <a:buFont typeface="Arial"/>
              <a:buChar char="•"/>
              <a:defRPr sz="1800"/>
            </a:pPr>
            <a:r>
              <a:rPr sz="800">
                <a:latin typeface="Calibri"/>
                <a:ea typeface="Calibri"/>
                <a:cs typeface="Calibri"/>
                <a:sym typeface="Calibri"/>
              </a:rPr>
              <a:t>Employee notification “phone tree” (for example, an owner calls managers and managers call their departments)</a:t>
            </a:r>
            <a:endParaRPr sz="800">
              <a:latin typeface="Calibri"/>
              <a:ea typeface="Calibri"/>
              <a:cs typeface="Calibri"/>
              <a:sym typeface="Calibri"/>
            </a:endParaRPr>
          </a:p>
          <a:p>
            <a:pPr lvl="0" defTabSz="914400">
              <a:lnSpc>
                <a:spcPct val="80000"/>
              </a:lnSpc>
              <a:spcBef>
                <a:spcPts val="200"/>
              </a:spcBef>
              <a:defRPr sz="1800"/>
            </a:pPr>
            <a:r>
              <a:rPr sz="800">
                <a:latin typeface="Calibri"/>
                <a:ea typeface="Calibri"/>
                <a:cs typeface="Calibri"/>
                <a:sym typeface="Calibri"/>
              </a:rPr>
              <a:t> </a:t>
            </a:r>
            <a:endParaRPr sz="800">
              <a:latin typeface="Calibri"/>
              <a:ea typeface="Calibri"/>
              <a:cs typeface="Calibri"/>
              <a:sym typeface="Calibri"/>
            </a:endParaRPr>
          </a:p>
          <a:p>
            <a:pPr lvl="0" defTabSz="914400">
              <a:lnSpc>
                <a:spcPct val="80000"/>
              </a:lnSpc>
              <a:spcBef>
                <a:spcPts val="200"/>
              </a:spcBef>
              <a:defRPr sz="1800"/>
            </a:pPr>
            <a:r>
              <a:rPr sz="800">
                <a:latin typeface="Calibri"/>
                <a:ea typeface="Calibri"/>
                <a:cs typeface="Calibri"/>
                <a:sym typeface="Calibri"/>
              </a:rPr>
              <a:t>Just as you plan for  these risks and the possible consequences, your vendors should as well. Ask your vendors about their business continuity plans. If they provide this information, add it to their file and include information that is pertinent to your own plan.</a:t>
            </a:r>
            <a:endParaRPr sz="800">
              <a:latin typeface="Calibri"/>
              <a:ea typeface="Calibri"/>
              <a:cs typeface="Calibri"/>
              <a:sym typeface="Calibri"/>
            </a:endParaRPr>
          </a:p>
          <a:p>
            <a:pPr lvl="0" defTabSz="914400">
              <a:lnSpc>
                <a:spcPct val="80000"/>
              </a:lnSpc>
              <a:spcBef>
                <a:spcPts val="200"/>
              </a:spcBef>
              <a:defRPr sz="1800"/>
            </a:pPr>
            <a:r>
              <a:rPr sz="800">
                <a:latin typeface="Calibri"/>
                <a:ea typeface="Calibri"/>
                <a:cs typeface="Calibri"/>
                <a:sym typeface="Calibri"/>
              </a:rPr>
              <a:t> </a:t>
            </a:r>
            <a:endParaRPr sz="800">
              <a:latin typeface="Calibri"/>
              <a:ea typeface="Calibri"/>
              <a:cs typeface="Calibri"/>
              <a:sym typeface="Calibri"/>
            </a:endParaRPr>
          </a:p>
          <a:p>
            <a:pPr lvl="0" defTabSz="914400">
              <a:lnSpc>
                <a:spcPct val="80000"/>
              </a:lnSpc>
              <a:spcBef>
                <a:spcPts val="200"/>
              </a:spcBef>
              <a:defRPr sz="1800"/>
            </a:pPr>
            <a:r>
              <a:rPr sz="800">
                <a:latin typeface="Calibri"/>
                <a:ea typeface="Calibri"/>
                <a:cs typeface="Calibri"/>
                <a:sym typeface="Calibri"/>
              </a:rPr>
              <a:t>Keep a copy of your continuity plan in a place where your managers and staff can access it easily. </a:t>
            </a: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20" name="Shape 220"/>
          <p:cNvSpPr/>
          <p:nvPr>
            <p:ph type="sldImg"/>
          </p:nvPr>
        </p:nvSpPr>
        <p:spPr>
          <a:prstGeom prst="rect">
            <a:avLst/>
          </a:prstGeom>
        </p:spPr>
        <p:txBody>
          <a:bodyPr/>
          <a:lstStyle/>
          <a:p>
            <a:pPr lvl="0"/>
          </a:p>
        </p:txBody>
      </p:sp>
      <p:sp>
        <p:nvSpPr>
          <p:cNvPr id="221" name="Shape 221"/>
          <p:cNvSpPr/>
          <p:nvPr>
            <p:ph type="body" sz="quarter" idx="1"/>
          </p:nvPr>
        </p:nvSpPr>
        <p:spPr>
          <a:prstGeom prst="rect">
            <a:avLst/>
          </a:prstGeom>
        </p:spPr>
        <p:txBody>
          <a:bodyPr/>
          <a:lstStyle/>
          <a:p>
            <a:pPr lvl="0" defTabSz="914400">
              <a:lnSpc>
                <a:spcPct val="80000"/>
              </a:lnSpc>
              <a:spcBef>
                <a:spcPts val="300"/>
              </a:spcBef>
              <a:defRPr sz="1800"/>
            </a:pPr>
            <a:r>
              <a:rPr sz="900">
                <a:latin typeface="Calibri"/>
                <a:ea typeface="Calibri"/>
                <a:cs typeface="Calibri"/>
                <a:sym typeface="Calibri"/>
              </a:rPr>
              <a:t>Special risks are connected to information technology (IT) systems. Review the following risk prevention tips for IT systems:</a:t>
            </a:r>
            <a:endParaRPr sz="900">
              <a:latin typeface="Calibri"/>
              <a:ea typeface="Calibri"/>
              <a:cs typeface="Calibri"/>
              <a:sym typeface="Calibri"/>
            </a:endParaRPr>
          </a:p>
          <a:p>
            <a:pPr lvl="0" defTabSz="914400">
              <a:lnSpc>
                <a:spcPct val="80000"/>
              </a:lnSpc>
              <a:spcBef>
                <a:spcPts val="300"/>
              </a:spcBef>
              <a:defRPr sz="1800"/>
            </a:pPr>
            <a:r>
              <a:rPr sz="900">
                <a:latin typeface="Calibri"/>
                <a:ea typeface="Calibri"/>
                <a:cs typeface="Calibri"/>
                <a:sym typeface="Calibri"/>
              </a:rPr>
              <a:t> </a:t>
            </a:r>
            <a:endParaRPr sz="900">
              <a:latin typeface="Calibri"/>
              <a:ea typeface="Calibri"/>
              <a:cs typeface="Calibri"/>
              <a:sym typeface="Calibri"/>
            </a:endParaRPr>
          </a:p>
          <a:p>
            <a:pPr lvl="0" marL="171450" indent="-171450" defTabSz="914400">
              <a:lnSpc>
                <a:spcPct val="80000"/>
              </a:lnSpc>
              <a:spcBef>
                <a:spcPts val="300"/>
              </a:spcBef>
              <a:buSzPct val="100000"/>
              <a:buFont typeface="Arial"/>
              <a:buChar char="•"/>
              <a:defRPr sz="1800"/>
            </a:pPr>
            <a:r>
              <a:rPr sz="900">
                <a:latin typeface="Calibri"/>
                <a:ea typeface="Calibri"/>
                <a:cs typeface="Calibri"/>
                <a:sym typeface="Calibri"/>
              </a:rPr>
              <a:t>Safeguard login information such as personal user names and passwords. Personal login information should not be shared with anyone outside the business, or any other employee. Most businesses require employees to sign an IT statement that outlines the repercussions for sharing passwords.</a:t>
            </a:r>
            <a:endParaRPr sz="900">
              <a:latin typeface="Calibri"/>
              <a:ea typeface="Calibri"/>
              <a:cs typeface="Calibri"/>
              <a:sym typeface="Calibri"/>
            </a:endParaRPr>
          </a:p>
          <a:p>
            <a:pPr lvl="0" defTabSz="914400">
              <a:lnSpc>
                <a:spcPct val="80000"/>
              </a:lnSpc>
              <a:spcBef>
                <a:spcPts val="300"/>
              </a:spcBef>
              <a:defRPr sz="1800"/>
            </a:pPr>
            <a:endParaRPr sz="900">
              <a:latin typeface="Calibri"/>
              <a:ea typeface="Calibri"/>
              <a:cs typeface="Calibri"/>
              <a:sym typeface="Calibri"/>
            </a:endParaRPr>
          </a:p>
          <a:p>
            <a:pPr lvl="0" marL="171450" indent="-171450" defTabSz="914400">
              <a:lnSpc>
                <a:spcPct val="80000"/>
              </a:lnSpc>
              <a:spcBef>
                <a:spcPts val="300"/>
              </a:spcBef>
              <a:buSzPct val="100000"/>
              <a:buFont typeface="Arial"/>
              <a:buChar char="•"/>
              <a:defRPr sz="1800"/>
            </a:pPr>
            <a:r>
              <a:rPr sz="900">
                <a:latin typeface="Calibri"/>
                <a:ea typeface="Calibri"/>
                <a:cs typeface="Calibri"/>
                <a:sym typeface="Calibri"/>
              </a:rPr>
              <a:t>Protect systems with firewalls to stop intrusions. Use software to scan for viruses or other irregularities. These protections may require additional setup time and annual renewal fees. However, consider the cost a hacker or virus could cause by shutting down your system. In most cases, the benefit of protection will probably outweigh the cost.</a:t>
            </a:r>
            <a:endParaRPr sz="900">
              <a:latin typeface="Calibri"/>
              <a:ea typeface="Calibri"/>
              <a:cs typeface="Calibri"/>
              <a:sym typeface="Calibri"/>
            </a:endParaRPr>
          </a:p>
          <a:p>
            <a:pPr lvl="0" defTabSz="914400">
              <a:lnSpc>
                <a:spcPct val="80000"/>
              </a:lnSpc>
              <a:spcBef>
                <a:spcPts val="300"/>
              </a:spcBef>
              <a:defRPr sz="1800"/>
            </a:pPr>
            <a:endParaRPr sz="900">
              <a:latin typeface="Calibri"/>
              <a:ea typeface="Calibri"/>
              <a:cs typeface="Calibri"/>
              <a:sym typeface="Calibri"/>
            </a:endParaRPr>
          </a:p>
          <a:p>
            <a:pPr lvl="0" marL="171450" indent="-171450" defTabSz="914400">
              <a:lnSpc>
                <a:spcPct val="80000"/>
              </a:lnSpc>
              <a:spcBef>
                <a:spcPts val="300"/>
              </a:spcBef>
              <a:buSzPct val="100000"/>
              <a:buFont typeface="Arial"/>
              <a:buChar char="•"/>
              <a:defRPr sz="1800"/>
            </a:pPr>
            <a:r>
              <a:rPr sz="900">
                <a:latin typeface="Calibri"/>
                <a:ea typeface="Calibri"/>
                <a:cs typeface="Calibri"/>
                <a:sym typeface="Calibri"/>
              </a:rPr>
              <a:t>Institute levels of access within your organization by job duty. Someone who ships out inventory or accepts returns, for example, should have different access than those in accounting where credit is issued. Manager override authority should be reviewed periodically by using system-generated reports. Monitoring reports for out-of-the-ordinary transactions gives an added layer of security.</a:t>
            </a:r>
            <a:endParaRPr sz="900">
              <a:latin typeface="Calibri"/>
              <a:ea typeface="Calibri"/>
              <a:cs typeface="Calibri"/>
              <a:sym typeface="Calibri"/>
            </a:endParaRPr>
          </a:p>
          <a:p>
            <a:pPr lvl="0" defTabSz="914400">
              <a:lnSpc>
                <a:spcPct val="80000"/>
              </a:lnSpc>
              <a:spcBef>
                <a:spcPts val="300"/>
              </a:spcBef>
              <a:defRPr sz="1800"/>
            </a:pPr>
            <a:endParaRPr sz="900">
              <a:latin typeface="Calibri"/>
              <a:ea typeface="Calibri"/>
              <a:cs typeface="Calibri"/>
              <a:sym typeface="Calibri"/>
            </a:endParaRPr>
          </a:p>
          <a:p>
            <a:pPr lvl="0" marL="171450" indent="-171450" defTabSz="914400">
              <a:lnSpc>
                <a:spcPct val="80000"/>
              </a:lnSpc>
              <a:spcBef>
                <a:spcPts val="300"/>
              </a:spcBef>
              <a:buSzPct val="100000"/>
              <a:buFont typeface="Arial"/>
              <a:buChar char="•"/>
              <a:defRPr sz="1800"/>
            </a:pPr>
            <a:r>
              <a:rPr sz="900">
                <a:latin typeface="Calibri"/>
                <a:ea typeface="Calibri"/>
                <a:cs typeface="Calibri"/>
                <a:sym typeface="Calibri"/>
              </a:rPr>
              <a:t>Generate system reports, which might include reports on system access, attempted security breaches, and patterns of usage. Audits of these reports, as well as reviews of changes made by system administrators should be conducted regularly.</a:t>
            </a:r>
            <a:endParaRPr sz="900">
              <a:latin typeface="Calibri"/>
              <a:ea typeface="Calibri"/>
              <a:cs typeface="Calibri"/>
              <a:sym typeface="Calibri"/>
            </a:endParaRPr>
          </a:p>
          <a:p>
            <a:pPr lvl="0" defTabSz="914400">
              <a:lnSpc>
                <a:spcPct val="80000"/>
              </a:lnSpc>
              <a:spcBef>
                <a:spcPts val="300"/>
              </a:spcBef>
              <a:defRPr sz="1800"/>
            </a:pPr>
            <a:endParaRPr sz="900">
              <a:latin typeface="Calibri"/>
              <a:ea typeface="Calibri"/>
              <a:cs typeface="Calibri"/>
              <a:sym typeface="Calibri"/>
            </a:endParaRPr>
          </a:p>
          <a:p>
            <a:pPr lvl="0" marL="171450" indent="-171450" defTabSz="914400">
              <a:lnSpc>
                <a:spcPct val="80000"/>
              </a:lnSpc>
              <a:spcBef>
                <a:spcPts val="300"/>
              </a:spcBef>
              <a:buSzPct val="100000"/>
              <a:buFont typeface="Arial"/>
              <a:buChar char="•"/>
              <a:defRPr sz="1800"/>
            </a:pPr>
            <a:r>
              <a:rPr sz="900">
                <a:latin typeface="Calibri"/>
                <a:ea typeface="Calibri"/>
                <a:cs typeface="Calibri"/>
                <a:sym typeface="Calibri"/>
              </a:rPr>
              <a:t>Sample transactions or use trial transactions to uncover changes in processing or fraudulent transactions. </a:t>
            </a:r>
            <a:endParaRPr sz="900">
              <a:latin typeface="Calibri"/>
              <a:ea typeface="Calibri"/>
              <a:cs typeface="Calibri"/>
              <a:sym typeface="Calibri"/>
            </a:endParaRPr>
          </a:p>
          <a:p>
            <a:pPr lvl="0" defTabSz="914400">
              <a:lnSpc>
                <a:spcPct val="80000"/>
              </a:lnSpc>
              <a:spcBef>
                <a:spcPts val="300"/>
              </a:spcBef>
              <a:defRPr sz="1800"/>
            </a:pPr>
            <a:endParaRPr sz="900">
              <a:latin typeface="Calibri"/>
              <a:ea typeface="Calibri"/>
              <a:cs typeface="Calibri"/>
              <a:sym typeface="Calibri"/>
            </a:endParaRPr>
          </a:p>
          <a:p>
            <a:pPr lvl="0" marL="171450" indent="-171450" defTabSz="914400">
              <a:lnSpc>
                <a:spcPct val="80000"/>
              </a:lnSpc>
              <a:spcBef>
                <a:spcPts val="300"/>
              </a:spcBef>
              <a:buSzPct val="100000"/>
              <a:buFont typeface="Arial"/>
              <a:buChar char="•"/>
              <a:defRPr sz="1800"/>
            </a:pPr>
            <a:r>
              <a:rPr sz="900">
                <a:latin typeface="Calibri"/>
                <a:ea typeface="Calibri"/>
                <a:cs typeface="Calibri"/>
                <a:sym typeface="Calibri"/>
              </a:rPr>
              <a:t>Conduct scheduled and surprise audits of IT systems.</a:t>
            </a: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26" name="Shape 226"/>
          <p:cNvSpPr/>
          <p:nvPr>
            <p:ph type="sldImg"/>
          </p:nvPr>
        </p:nvSpPr>
        <p:spPr>
          <a:prstGeom prst="rect">
            <a:avLst/>
          </a:prstGeom>
        </p:spPr>
        <p:txBody>
          <a:bodyPr/>
          <a:lstStyle/>
          <a:p>
            <a:pPr lvl="0"/>
          </a:p>
        </p:txBody>
      </p:sp>
      <p:sp>
        <p:nvSpPr>
          <p:cNvPr id="227" name="Shape 227"/>
          <p:cNvSpPr/>
          <p:nvPr>
            <p:ph type="body" sz="quarter" idx="1"/>
          </p:nvPr>
        </p:nvSpPr>
        <p:spPr>
          <a:prstGeom prst="rect">
            <a:avLst/>
          </a:prstGeom>
        </p:spPr>
        <p:txBody>
          <a:bodyPr/>
          <a:lstStyle/>
          <a:p>
            <a:pPr lvl="0" defTabSz="914400">
              <a:lnSpc>
                <a:spcPct val="90000"/>
              </a:lnSpc>
              <a:spcBef>
                <a:spcPts val="400"/>
              </a:spcBef>
              <a:defRPr sz="1800"/>
            </a:pPr>
            <a:r>
              <a:rPr sz="1200">
                <a:latin typeface="Calibri"/>
                <a:ea typeface="Calibri"/>
                <a:cs typeface="Calibri"/>
                <a:sym typeface="Calibri"/>
              </a:rPr>
              <a:t>While the competition cannot be controlled, you can at least know what they are doing.</a:t>
            </a:r>
            <a:endParaRPr sz="1200">
              <a:latin typeface="Calibri"/>
              <a:ea typeface="Calibri"/>
              <a:cs typeface="Calibri"/>
              <a:sym typeface="Calibri"/>
            </a:endParaRPr>
          </a:p>
          <a:p>
            <a:pPr lvl="0" defTabSz="914400">
              <a:lnSpc>
                <a:spcPct val="90000"/>
              </a:lnSpc>
              <a:spcBef>
                <a:spcPts val="400"/>
              </a:spcBef>
              <a:defRPr sz="1800"/>
            </a:pPr>
            <a:r>
              <a:rPr sz="1200">
                <a:latin typeface="Calibri"/>
                <a:ea typeface="Calibri"/>
                <a:cs typeface="Calibri"/>
                <a:sym typeface="Calibri"/>
              </a:rPr>
              <a:t> </a:t>
            </a:r>
            <a:endParaRPr sz="1200">
              <a:latin typeface="Calibri"/>
              <a:ea typeface="Calibri"/>
              <a:cs typeface="Calibri"/>
              <a:sym typeface="Calibri"/>
            </a:endParaRPr>
          </a:p>
          <a:p>
            <a:pPr lvl="0" defTabSz="914400">
              <a:lnSpc>
                <a:spcPct val="90000"/>
              </a:lnSpc>
              <a:spcBef>
                <a:spcPts val="400"/>
              </a:spcBef>
              <a:defRPr sz="1800"/>
            </a:pPr>
            <a:r>
              <a:rPr sz="1200">
                <a:latin typeface="Calibri"/>
                <a:ea typeface="Calibri"/>
                <a:cs typeface="Calibri"/>
                <a:sym typeface="Calibri"/>
              </a:rPr>
              <a:t>Investigate what products they are carrying and how they are priced. Consider these questions:</a:t>
            </a:r>
            <a:endParaRPr sz="1200">
              <a:latin typeface="Calibri"/>
              <a:ea typeface="Calibri"/>
              <a:cs typeface="Calibri"/>
              <a:sym typeface="Calibri"/>
            </a:endParaRPr>
          </a:p>
          <a:p>
            <a:pPr lvl="0" marL="171450" indent="-171450" defTabSz="914400">
              <a:lnSpc>
                <a:spcPct val="90000"/>
              </a:lnSpc>
              <a:spcBef>
                <a:spcPts val="400"/>
              </a:spcBef>
              <a:buSzPct val="100000"/>
              <a:buFont typeface="Arial"/>
              <a:buChar char="•"/>
              <a:defRPr sz="1800"/>
            </a:pPr>
            <a:r>
              <a:rPr sz="1200">
                <a:latin typeface="Calibri"/>
                <a:ea typeface="Calibri"/>
                <a:cs typeface="Calibri"/>
                <a:sym typeface="Calibri"/>
              </a:rPr>
              <a:t>Are your prices higher or within the market?</a:t>
            </a:r>
            <a:endParaRPr sz="1200">
              <a:latin typeface="Calibri"/>
              <a:ea typeface="Calibri"/>
              <a:cs typeface="Calibri"/>
              <a:sym typeface="Calibri"/>
            </a:endParaRPr>
          </a:p>
          <a:p>
            <a:pPr lvl="0" marL="171450" indent="-171450" defTabSz="914400">
              <a:lnSpc>
                <a:spcPct val="90000"/>
              </a:lnSpc>
              <a:spcBef>
                <a:spcPts val="400"/>
              </a:spcBef>
              <a:buSzPct val="100000"/>
              <a:buFont typeface="Arial"/>
              <a:buChar char="•"/>
              <a:defRPr sz="1800"/>
            </a:pPr>
            <a:r>
              <a:rPr sz="1200">
                <a:latin typeface="Calibri"/>
                <a:ea typeface="Calibri"/>
                <a:cs typeface="Calibri"/>
                <a:sym typeface="Calibri"/>
              </a:rPr>
              <a:t>Are you losing sales to them or do you have a competitive edge?</a:t>
            </a:r>
            <a:endParaRPr sz="1200">
              <a:latin typeface="Calibri"/>
              <a:ea typeface="Calibri"/>
              <a:cs typeface="Calibri"/>
              <a:sym typeface="Calibri"/>
            </a:endParaRPr>
          </a:p>
          <a:p>
            <a:pPr lvl="0" marL="171450" indent="-171450" defTabSz="914400">
              <a:lnSpc>
                <a:spcPct val="90000"/>
              </a:lnSpc>
              <a:spcBef>
                <a:spcPts val="400"/>
              </a:spcBef>
              <a:buSzPct val="100000"/>
              <a:buFont typeface="Arial"/>
              <a:buChar char="•"/>
              <a:defRPr sz="1800"/>
            </a:pPr>
            <a:r>
              <a:rPr sz="1200">
                <a:latin typeface="Calibri"/>
                <a:ea typeface="Calibri"/>
                <a:cs typeface="Calibri"/>
                <a:sym typeface="Calibri"/>
              </a:rPr>
              <a:t>If you think you have an edge, how can you maintain it?</a:t>
            </a:r>
            <a:endParaRPr sz="1200">
              <a:latin typeface="Calibri"/>
              <a:ea typeface="Calibri"/>
              <a:cs typeface="Calibri"/>
              <a:sym typeface="Calibri"/>
            </a:endParaRPr>
          </a:p>
          <a:p>
            <a:pPr lvl="0" marL="171450" indent="-171450" defTabSz="914400">
              <a:lnSpc>
                <a:spcPct val="90000"/>
              </a:lnSpc>
              <a:spcBef>
                <a:spcPts val="400"/>
              </a:spcBef>
              <a:buSzPct val="100000"/>
              <a:buFont typeface="Arial"/>
              <a:buChar char="•"/>
              <a:defRPr sz="1800"/>
            </a:pPr>
            <a:r>
              <a:rPr sz="1200">
                <a:latin typeface="Calibri"/>
                <a:ea typeface="Calibri"/>
                <a:cs typeface="Calibri"/>
                <a:sym typeface="Calibri"/>
              </a:rPr>
              <a:t>If their prices are much lower, is it time to revisit pricing with your vendors or search for new ones?</a:t>
            </a:r>
            <a:endParaRPr sz="1200">
              <a:latin typeface="Calibri"/>
              <a:ea typeface="Calibri"/>
              <a:cs typeface="Calibri"/>
              <a:sym typeface="Calibri"/>
            </a:endParaRPr>
          </a:p>
          <a:p>
            <a:pPr lvl="0" marL="171450" indent="-171450" defTabSz="914400">
              <a:lnSpc>
                <a:spcPct val="90000"/>
              </a:lnSpc>
              <a:spcBef>
                <a:spcPts val="400"/>
              </a:spcBef>
              <a:buSzPct val="100000"/>
              <a:buFont typeface="Arial"/>
              <a:buChar char="•"/>
              <a:defRPr sz="1800"/>
            </a:pPr>
            <a:r>
              <a:rPr sz="1200">
                <a:latin typeface="Calibri"/>
                <a:ea typeface="Calibri"/>
                <a:cs typeface="Calibri"/>
                <a:sym typeface="Calibri"/>
              </a:rPr>
              <a:t>Is their quality the same as yours?</a:t>
            </a:r>
            <a:endParaRPr sz="1200">
              <a:latin typeface="Calibri"/>
              <a:ea typeface="Calibri"/>
              <a:cs typeface="Calibri"/>
              <a:sym typeface="Calibri"/>
            </a:endParaRPr>
          </a:p>
          <a:p>
            <a:pPr lvl="0" defTabSz="914400">
              <a:lnSpc>
                <a:spcPct val="90000"/>
              </a:lnSpc>
              <a:spcBef>
                <a:spcPts val="400"/>
              </a:spcBef>
              <a:defRPr sz="1800"/>
            </a:pPr>
            <a:r>
              <a:rPr sz="1200">
                <a:latin typeface="Calibri"/>
                <a:ea typeface="Calibri"/>
                <a:cs typeface="Calibri"/>
                <a:sym typeface="Calibri"/>
              </a:rPr>
              <a:t> </a:t>
            </a:r>
            <a:endParaRPr sz="1200">
              <a:latin typeface="Calibri"/>
              <a:ea typeface="Calibri"/>
              <a:cs typeface="Calibri"/>
              <a:sym typeface="Calibri"/>
            </a:endParaRPr>
          </a:p>
          <a:p>
            <a:pPr lvl="0" defTabSz="914400">
              <a:lnSpc>
                <a:spcPct val="90000"/>
              </a:lnSpc>
              <a:spcBef>
                <a:spcPts val="400"/>
              </a:spcBef>
              <a:defRPr sz="1800"/>
            </a:pPr>
            <a:r>
              <a:rPr sz="1200">
                <a:latin typeface="Calibri"/>
                <a:ea typeface="Calibri"/>
                <a:cs typeface="Calibri"/>
                <a:sym typeface="Calibri"/>
              </a:rPr>
              <a:t>Note how your competitor’s staff interacts with your competitor’s customers. Consider these questions:</a:t>
            </a:r>
            <a:endParaRPr sz="1200">
              <a:latin typeface="Calibri"/>
              <a:ea typeface="Calibri"/>
              <a:cs typeface="Calibri"/>
              <a:sym typeface="Calibri"/>
            </a:endParaRPr>
          </a:p>
          <a:p>
            <a:pPr lvl="0" marL="171450" indent="-171450" defTabSz="914400">
              <a:lnSpc>
                <a:spcPct val="90000"/>
              </a:lnSpc>
              <a:spcBef>
                <a:spcPts val="400"/>
              </a:spcBef>
              <a:buSzPct val="100000"/>
              <a:buFont typeface="Arial"/>
              <a:buChar char="•"/>
              <a:defRPr sz="1800"/>
            </a:pPr>
            <a:r>
              <a:rPr sz="1200">
                <a:latin typeface="Calibri"/>
                <a:ea typeface="Calibri"/>
                <a:cs typeface="Calibri"/>
                <a:sym typeface="Calibri"/>
              </a:rPr>
              <a:t>Does your business need training in any area?</a:t>
            </a:r>
            <a:endParaRPr sz="1200">
              <a:latin typeface="Calibri"/>
              <a:ea typeface="Calibri"/>
              <a:cs typeface="Calibri"/>
              <a:sym typeface="Calibri"/>
            </a:endParaRPr>
          </a:p>
          <a:p>
            <a:pPr lvl="0" marL="171450" indent="-171450" defTabSz="914400">
              <a:lnSpc>
                <a:spcPct val="90000"/>
              </a:lnSpc>
              <a:spcBef>
                <a:spcPts val="400"/>
              </a:spcBef>
              <a:buSzPct val="100000"/>
              <a:buFont typeface="Arial"/>
              <a:buChar char="•"/>
              <a:defRPr sz="1800"/>
            </a:pPr>
            <a:r>
              <a:rPr sz="1200">
                <a:latin typeface="Calibri"/>
                <a:ea typeface="Calibri"/>
                <a:cs typeface="Calibri"/>
                <a:sym typeface="Calibri"/>
              </a:rPr>
              <a:t>How are your competitor’s employees interacting?</a:t>
            </a:r>
            <a:endParaRPr sz="1200">
              <a:latin typeface="Calibri"/>
              <a:ea typeface="Calibri"/>
              <a:cs typeface="Calibri"/>
              <a:sym typeface="Calibri"/>
            </a:endParaRPr>
          </a:p>
          <a:p>
            <a:pPr lvl="0" marL="171450" indent="-171450" defTabSz="914400">
              <a:lnSpc>
                <a:spcPct val="90000"/>
              </a:lnSpc>
              <a:spcBef>
                <a:spcPts val="400"/>
              </a:spcBef>
              <a:buSzPct val="100000"/>
              <a:buFont typeface="Arial"/>
              <a:buChar char="•"/>
              <a:defRPr sz="1800"/>
            </a:pPr>
            <a:r>
              <a:rPr sz="1200">
                <a:latin typeface="Calibri"/>
                <a:ea typeface="Calibri"/>
                <a:cs typeface="Calibri"/>
                <a:sym typeface="Calibri"/>
              </a:rPr>
              <a:t>Do your competitor’s employees seem happy?</a:t>
            </a:r>
            <a:endParaRPr sz="1200">
              <a:latin typeface="Calibri"/>
              <a:ea typeface="Calibri"/>
              <a:cs typeface="Calibri"/>
              <a:sym typeface="Calibri"/>
            </a:endParaRPr>
          </a:p>
          <a:p>
            <a:pPr lvl="0" marL="171450" indent="-171450" defTabSz="914400">
              <a:lnSpc>
                <a:spcPct val="90000"/>
              </a:lnSpc>
              <a:spcBef>
                <a:spcPts val="400"/>
              </a:spcBef>
              <a:buSzPct val="100000"/>
              <a:buFont typeface="Arial"/>
              <a:buChar char="•"/>
              <a:defRPr sz="1800"/>
            </a:pPr>
            <a:r>
              <a:rPr sz="1200">
                <a:latin typeface="Calibri"/>
                <a:ea typeface="Calibri"/>
                <a:cs typeface="Calibri"/>
                <a:sym typeface="Calibri"/>
              </a:rPr>
              <a:t>Do you know what types of benefits your competitor’s employees receive?</a:t>
            </a:r>
            <a:endParaRPr sz="1200">
              <a:latin typeface="Calibri"/>
              <a:ea typeface="Calibri"/>
              <a:cs typeface="Calibri"/>
              <a:sym typeface="Calibri"/>
            </a:endParaRPr>
          </a:p>
          <a:p>
            <a:pPr lvl="0" marL="171450" indent="-171450" defTabSz="914400">
              <a:lnSpc>
                <a:spcPct val="90000"/>
              </a:lnSpc>
              <a:spcBef>
                <a:spcPts val="400"/>
              </a:spcBef>
              <a:buSzPct val="100000"/>
              <a:buFont typeface="Arial"/>
              <a:buChar char="•"/>
              <a:defRPr sz="1800"/>
            </a:pPr>
            <a:r>
              <a:rPr sz="1200">
                <a:latin typeface="Calibri"/>
                <a:ea typeface="Calibri"/>
                <a:cs typeface="Calibri"/>
                <a:sym typeface="Calibri"/>
              </a:rPr>
              <a:t>Are your insurance and compensation packages competitive for the market?</a:t>
            </a:r>
            <a:endParaRPr sz="1200">
              <a:latin typeface="Calibri"/>
              <a:ea typeface="Calibri"/>
              <a:cs typeface="Calibri"/>
              <a:sym typeface="Calibri"/>
            </a:endParaRPr>
          </a:p>
          <a:p>
            <a:pPr lvl="0" marL="171450" indent="-171450" defTabSz="914400">
              <a:lnSpc>
                <a:spcPct val="90000"/>
              </a:lnSpc>
              <a:spcBef>
                <a:spcPts val="400"/>
              </a:spcBef>
              <a:buSzPct val="100000"/>
              <a:buFont typeface="Arial"/>
              <a:buChar char="•"/>
              <a:defRPr sz="1800"/>
            </a:pPr>
            <a:r>
              <a:rPr sz="1200">
                <a:latin typeface="Calibri"/>
                <a:ea typeface="Calibri"/>
                <a:cs typeface="Calibri"/>
                <a:sym typeface="Calibri"/>
              </a:rPr>
              <a:t>Are you attracting and keeping valuable employees?</a:t>
            </a:r>
            <a:endParaRPr sz="1200">
              <a:latin typeface="Calibri"/>
              <a:ea typeface="Calibri"/>
              <a:cs typeface="Calibri"/>
              <a:sym typeface="Calibri"/>
            </a:endParaRPr>
          </a:p>
          <a:p>
            <a:pPr lvl="0" defTabSz="914400">
              <a:lnSpc>
                <a:spcPct val="90000"/>
              </a:lnSpc>
              <a:spcBef>
                <a:spcPts val="400"/>
              </a:spcBef>
              <a:defRPr sz="1800"/>
            </a:pPr>
            <a:r>
              <a:rPr sz="1200">
                <a:latin typeface="Calibri"/>
                <a:ea typeface="Calibri"/>
                <a:cs typeface="Calibri"/>
                <a:sym typeface="Calibri"/>
              </a:rPr>
              <a:t> </a:t>
            </a:r>
            <a:endParaRPr sz="1200">
              <a:latin typeface="Calibri"/>
              <a:ea typeface="Calibri"/>
              <a:cs typeface="Calibri"/>
              <a:sym typeface="Calibri"/>
            </a:endParaRPr>
          </a:p>
          <a:p>
            <a:pPr lvl="0" defTabSz="914400">
              <a:lnSpc>
                <a:spcPct val="90000"/>
              </a:lnSpc>
              <a:spcBef>
                <a:spcPts val="400"/>
              </a:spcBef>
              <a:defRPr sz="1800"/>
            </a:pPr>
            <a:r>
              <a:rPr sz="1200">
                <a:latin typeface="Calibri"/>
                <a:ea typeface="Calibri"/>
                <a:cs typeface="Calibri"/>
                <a:sym typeface="Calibri"/>
              </a:rPr>
              <a:t>The cost to retain employees may be less than to train new employees.</a:t>
            </a: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32" name="Shape 232"/>
          <p:cNvSpPr/>
          <p:nvPr>
            <p:ph type="sldImg"/>
          </p:nvPr>
        </p:nvSpPr>
        <p:spPr>
          <a:prstGeom prst="rect">
            <a:avLst/>
          </a:prstGeom>
        </p:spPr>
        <p:txBody>
          <a:bodyPr/>
          <a:lstStyle/>
          <a:p>
            <a:pPr lvl="0"/>
          </a:p>
        </p:txBody>
      </p:sp>
      <p:sp>
        <p:nvSpPr>
          <p:cNvPr id="233" name="Shape 233"/>
          <p:cNvSpPr/>
          <p:nvPr>
            <p:ph type="body" sz="quarter" idx="1"/>
          </p:nvPr>
        </p:nvSpPr>
        <p:spPr>
          <a:prstGeom prst="rect">
            <a:avLst/>
          </a:prstGeom>
        </p:spPr>
        <p:txBody>
          <a:bodyPr/>
          <a:lstStyle/>
          <a:p>
            <a:pPr lvl="0" marL="57150" indent="-114300" defTabSz="914400">
              <a:lnSpc>
                <a:spcPct val="100000"/>
              </a:lnSpc>
              <a:spcBef>
                <a:spcPts val="400"/>
              </a:spcBef>
              <a:defRPr sz="1800"/>
            </a:pPr>
            <a:r>
              <a:rPr sz="1200">
                <a:latin typeface="Calibri"/>
                <a:ea typeface="Calibri"/>
                <a:cs typeface="Calibri"/>
                <a:sym typeface="Calibri"/>
              </a:rPr>
              <a:t>What is your most liquid asset?</a:t>
            </a:r>
            <a:endParaRPr sz="1200">
              <a:latin typeface="Calibri"/>
              <a:ea typeface="Calibri"/>
              <a:cs typeface="Calibri"/>
              <a:sym typeface="Calibri"/>
            </a:endParaRPr>
          </a:p>
          <a:p>
            <a:pPr lvl="0" marL="57150" indent="-114300" defTabSz="914400">
              <a:lnSpc>
                <a:spcPct val="100000"/>
              </a:lnSpc>
              <a:spcBef>
                <a:spcPts val="400"/>
              </a:spcBef>
              <a:defRPr sz="1800"/>
            </a:pPr>
            <a:r>
              <a:rPr sz="1200">
                <a:latin typeface="Calibri"/>
                <a:ea typeface="Calibri"/>
                <a:cs typeface="Calibri"/>
                <a:sym typeface="Calibri"/>
              </a:rPr>
              <a:t>How can you protect it?</a:t>
            </a: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37" name="Shape 237"/>
          <p:cNvSpPr/>
          <p:nvPr>
            <p:ph type="sldImg"/>
          </p:nvPr>
        </p:nvSpPr>
        <p:spPr>
          <a:prstGeom prst="rect">
            <a:avLst/>
          </a:prstGeom>
        </p:spPr>
        <p:txBody>
          <a:bodyPr/>
          <a:lstStyle/>
          <a:p>
            <a:pPr lvl="0"/>
          </a:p>
        </p:txBody>
      </p:sp>
      <p:sp>
        <p:nvSpPr>
          <p:cNvPr id="238" name="Shape 238"/>
          <p:cNvSpPr/>
          <p:nvPr>
            <p:ph type="body" sz="quarter" idx="1"/>
          </p:nvPr>
        </p:nvSpPr>
        <p:spPr>
          <a:prstGeom prst="rect">
            <a:avLst/>
          </a:prstGeom>
        </p:spPr>
        <p:txBody>
          <a:bodyPr/>
          <a:lstStyle/>
          <a:p>
            <a:pPr lvl="0" defTabSz="914400">
              <a:lnSpc>
                <a:spcPct val="80000"/>
              </a:lnSpc>
              <a:spcBef>
                <a:spcPts val="200"/>
              </a:spcBef>
              <a:defRPr sz="1800"/>
            </a:pPr>
            <a:r>
              <a:rPr sz="800">
                <a:latin typeface="Calibri"/>
                <a:ea typeface="Calibri"/>
                <a:cs typeface="Calibri"/>
                <a:sym typeface="Calibri"/>
              </a:rPr>
              <a:t>Potential for fraud or theft can exist without a separation of duties. The employee who accepts cash or payments, processes the work, deposits funds, and reconciles the related account may be tempted to commit theft. Consider setting up an audit trail with one person accepting and processing payments, another preparing the bank deposit, and perhaps another for reconciling statements. For all three steps, amounts should be verifiable.</a:t>
            </a:r>
            <a:endParaRPr sz="800">
              <a:latin typeface="Calibri"/>
              <a:ea typeface="Calibri"/>
              <a:cs typeface="Calibri"/>
              <a:sym typeface="Calibri"/>
            </a:endParaRPr>
          </a:p>
          <a:p>
            <a:pPr lvl="0" defTabSz="914400">
              <a:lnSpc>
                <a:spcPct val="80000"/>
              </a:lnSpc>
              <a:spcBef>
                <a:spcPts val="200"/>
              </a:spcBef>
              <a:defRPr sz="1800"/>
            </a:pPr>
            <a:r>
              <a:rPr sz="800">
                <a:latin typeface="Calibri"/>
                <a:ea typeface="Calibri"/>
                <a:cs typeface="Calibri"/>
                <a:sym typeface="Calibri"/>
              </a:rPr>
              <a:t> </a:t>
            </a:r>
            <a:endParaRPr sz="800">
              <a:latin typeface="Calibri"/>
              <a:ea typeface="Calibri"/>
              <a:cs typeface="Calibri"/>
              <a:sym typeface="Calibri"/>
            </a:endParaRPr>
          </a:p>
          <a:p>
            <a:pPr lvl="0" defTabSz="914400">
              <a:lnSpc>
                <a:spcPct val="80000"/>
              </a:lnSpc>
              <a:spcBef>
                <a:spcPts val="200"/>
              </a:spcBef>
              <a:defRPr sz="1800"/>
            </a:pPr>
            <a:r>
              <a:rPr sz="800">
                <a:latin typeface="Calibri"/>
                <a:ea typeface="Calibri"/>
                <a:cs typeface="Calibri"/>
                <a:sym typeface="Calibri"/>
              </a:rPr>
              <a:t>Cash payments and arriving mail should be logged or verified by two people. Each person should count the cash in the presence of the other. This procedure sets up accountability and provides a record of the activity.</a:t>
            </a:r>
            <a:endParaRPr sz="800">
              <a:latin typeface="Calibri"/>
              <a:ea typeface="Calibri"/>
              <a:cs typeface="Calibri"/>
              <a:sym typeface="Calibri"/>
            </a:endParaRPr>
          </a:p>
          <a:p>
            <a:pPr lvl="0" defTabSz="914400">
              <a:lnSpc>
                <a:spcPct val="80000"/>
              </a:lnSpc>
              <a:spcBef>
                <a:spcPts val="200"/>
              </a:spcBef>
              <a:defRPr sz="1800"/>
            </a:pPr>
            <a:r>
              <a:rPr sz="800">
                <a:latin typeface="Calibri"/>
                <a:ea typeface="Calibri"/>
                <a:cs typeface="Calibri"/>
                <a:sym typeface="Calibri"/>
              </a:rPr>
              <a:t> </a:t>
            </a:r>
            <a:endParaRPr sz="800">
              <a:latin typeface="Calibri"/>
              <a:ea typeface="Calibri"/>
              <a:cs typeface="Calibri"/>
              <a:sym typeface="Calibri"/>
            </a:endParaRPr>
          </a:p>
          <a:p>
            <a:pPr lvl="0" defTabSz="914400">
              <a:lnSpc>
                <a:spcPct val="80000"/>
              </a:lnSpc>
              <a:spcBef>
                <a:spcPts val="200"/>
              </a:spcBef>
              <a:defRPr sz="1800"/>
            </a:pPr>
            <a:r>
              <a:rPr sz="800">
                <a:latin typeface="Calibri"/>
                <a:ea typeface="Calibri"/>
                <a:cs typeface="Calibri"/>
                <a:sym typeface="Calibri"/>
              </a:rPr>
              <a:t>Job duties should have differing levels of authority. Some duties may require recorded supervisor approval. For example, the server at the restaurant may need approval of the shift manager to void the charge for a poorly served meal. Issuing credit for returned merchandise may require supervisor approval above a certain dollar amount.</a:t>
            </a:r>
            <a:endParaRPr sz="800">
              <a:latin typeface="Calibri"/>
              <a:ea typeface="Calibri"/>
              <a:cs typeface="Calibri"/>
              <a:sym typeface="Calibri"/>
            </a:endParaRPr>
          </a:p>
          <a:p>
            <a:pPr lvl="0" defTabSz="914400">
              <a:lnSpc>
                <a:spcPct val="80000"/>
              </a:lnSpc>
              <a:spcBef>
                <a:spcPts val="200"/>
              </a:spcBef>
              <a:defRPr sz="1800"/>
            </a:pPr>
            <a:r>
              <a:rPr sz="800">
                <a:latin typeface="Calibri"/>
                <a:ea typeface="Calibri"/>
                <a:cs typeface="Calibri"/>
                <a:sym typeface="Calibri"/>
              </a:rPr>
              <a:t> </a:t>
            </a:r>
            <a:endParaRPr sz="800">
              <a:latin typeface="Calibri"/>
              <a:ea typeface="Calibri"/>
              <a:cs typeface="Calibri"/>
              <a:sym typeface="Calibri"/>
            </a:endParaRPr>
          </a:p>
          <a:p>
            <a:pPr lvl="0" defTabSz="914400">
              <a:lnSpc>
                <a:spcPct val="80000"/>
              </a:lnSpc>
              <a:spcBef>
                <a:spcPts val="200"/>
              </a:spcBef>
              <a:defRPr sz="1800"/>
            </a:pPr>
            <a:r>
              <a:rPr sz="800">
                <a:latin typeface="Calibri"/>
                <a:ea typeface="Calibri"/>
                <a:cs typeface="Calibri"/>
                <a:sym typeface="Calibri"/>
              </a:rPr>
              <a:t>Conduct periodic audits of cash to insure that it balances with all income records and bank statements. Surprise audits should be done at least quarterly and at different dates in the month. An established pattern may give an employee who has taken money the time to return it. If the surprise audit has not been conducted before the last week of the quarter, the audit will be predictable and a theft may go unnoticed before the stolen funds can be put back in the drawer. Consider that most employees expect to pay back stolen funds before the theft is detected.</a:t>
            </a:r>
            <a:endParaRPr sz="800">
              <a:latin typeface="Calibri"/>
              <a:ea typeface="Calibri"/>
              <a:cs typeface="Calibri"/>
              <a:sym typeface="Calibri"/>
            </a:endParaRPr>
          </a:p>
          <a:p>
            <a:pPr lvl="0" defTabSz="914400">
              <a:lnSpc>
                <a:spcPct val="80000"/>
              </a:lnSpc>
              <a:spcBef>
                <a:spcPts val="200"/>
              </a:spcBef>
              <a:defRPr sz="1800"/>
            </a:pPr>
            <a:endParaRPr sz="800">
              <a:latin typeface="Calibri"/>
              <a:ea typeface="Calibri"/>
              <a:cs typeface="Calibri"/>
              <a:sym typeface="Calibri"/>
            </a:endParaRPr>
          </a:p>
          <a:p>
            <a:pPr lvl="0" defTabSz="914400">
              <a:lnSpc>
                <a:spcPct val="80000"/>
              </a:lnSpc>
              <a:spcBef>
                <a:spcPts val="200"/>
              </a:spcBef>
              <a:defRPr sz="1800"/>
            </a:pPr>
            <a:r>
              <a:rPr sz="800">
                <a:latin typeface="Calibri"/>
                <a:ea typeface="Calibri"/>
                <a:cs typeface="Calibri"/>
                <a:sym typeface="Calibri"/>
              </a:rPr>
              <a:t>No one can afford to lose cash if a bank fails. Before opening an account, ask your bank what accounts are covered. Check with your bank or the FDIC web site to determine if your current bank deposits are insured.</a:t>
            </a:r>
            <a:endParaRPr sz="800">
              <a:latin typeface="Calibri"/>
              <a:ea typeface="Calibri"/>
              <a:cs typeface="Calibri"/>
              <a:sym typeface="Calibri"/>
            </a:endParaRPr>
          </a:p>
          <a:p>
            <a:pPr lvl="0" defTabSz="914400">
              <a:lnSpc>
                <a:spcPct val="80000"/>
              </a:lnSpc>
              <a:spcBef>
                <a:spcPts val="200"/>
              </a:spcBef>
              <a:defRPr sz="1800"/>
            </a:pPr>
            <a:endParaRPr sz="800">
              <a:latin typeface="Calibri"/>
              <a:ea typeface="Calibri"/>
              <a:cs typeface="Calibri"/>
              <a:sym typeface="Calibri"/>
            </a:endParaRPr>
          </a:p>
          <a:p>
            <a:pPr lvl="0" defTabSz="914400">
              <a:lnSpc>
                <a:spcPct val="80000"/>
              </a:lnSpc>
              <a:spcBef>
                <a:spcPts val="200"/>
              </a:spcBef>
              <a:defRPr sz="1800"/>
            </a:pPr>
            <a:r>
              <a:rPr sz="800">
                <a:latin typeface="Calibri"/>
                <a:ea typeface="Calibri"/>
                <a:cs typeface="Calibri"/>
                <a:sym typeface="Calibri"/>
              </a:rPr>
              <a:t>----------------------------------</a:t>
            </a:r>
            <a:endParaRPr sz="800">
              <a:latin typeface="Calibri"/>
              <a:ea typeface="Calibri"/>
              <a:cs typeface="Calibri"/>
              <a:sym typeface="Calibri"/>
            </a:endParaRPr>
          </a:p>
          <a:p>
            <a:pPr lvl="0" defTabSz="914400">
              <a:lnSpc>
                <a:spcPct val="80000"/>
              </a:lnSpc>
              <a:spcBef>
                <a:spcPts val="200"/>
              </a:spcBef>
              <a:defRPr sz="1800"/>
            </a:pPr>
            <a:r>
              <a:rPr sz="800">
                <a:latin typeface="Calibri"/>
                <a:ea typeface="Calibri"/>
                <a:cs typeface="Calibri"/>
                <a:sym typeface="Calibri"/>
              </a:rPr>
              <a:t>The FDIC insures deposits up to the maximum amount allowed by law.  The standard deposit insurance amount is $250,000 per depositor, per insured bank, for each ownership category.  The National Credit Union Administration (NCUA) provides similar insurance coverage for deposits in insured credit unions.</a:t>
            </a:r>
            <a:endParaRPr sz="800">
              <a:latin typeface="Calibri"/>
              <a:ea typeface="Calibri"/>
              <a:cs typeface="Calibri"/>
              <a:sym typeface="Calibri"/>
            </a:endParaRPr>
          </a:p>
          <a:p>
            <a:pPr lvl="0" defTabSz="914400">
              <a:lnSpc>
                <a:spcPct val="80000"/>
              </a:lnSpc>
              <a:spcBef>
                <a:spcPts val="200"/>
              </a:spcBef>
              <a:defRPr sz="1800"/>
            </a:pPr>
            <a:r>
              <a:rPr sz="800">
                <a:latin typeface="Calibri"/>
                <a:ea typeface="Calibri"/>
                <a:cs typeface="Calibri"/>
                <a:sym typeface="Calibri"/>
              </a:rPr>
              <a:t>-----------------------------------</a:t>
            </a:r>
            <a:endParaRPr sz="800">
              <a:latin typeface="Calibri"/>
              <a:ea typeface="Calibri"/>
              <a:cs typeface="Calibri"/>
              <a:sym typeface="Calibri"/>
            </a:endParaRPr>
          </a:p>
          <a:p>
            <a:pPr lvl="0" defTabSz="914400">
              <a:lnSpc>
                <a:spcPct val="80000"/>
              </a:lnSpc>
              <a:spcBef>
                <a:spcPts val="200"/>
              </a:spcBef>
              <a:defRPr sz="1800"/>
            </a:pPr>
            <a:endParaRPr sz="800">
              <a:latin typeface="Calibri"/>
              <a:ea typeface="Calibri"/>
              <a:cs typeface="Calibri"/>
              <a:sym typeface="Calibri"/>
            </a:endParaRPr>
          </a:p>
          <a:p>
            <a:pPr lvl="0" defTabSz="914400">
              <a:lnSpc>
                <a:spcPct val="80000"/>
              </a:lnSpc>
              <a:spcBef>
                <a:spcPts val="200"/>
              </a:spcBef>
              <a:defRPr sz="1800"/>
            </a:pPr>
            <a:r>
              <a:rPr sz="800">
                <a:latin typeface="Calibri"/>
                <a:ea typeface="Calibri"/>
                <a:cs typeface="Calibri"/>
                <a:sym typeface="Calibri"/>
              </a:rPr>
              <a:t>Monthly budget projections should include a reserve amount for each month. This should provide a cushion to cover payments. An accountant may assist you in determining the amount to hold for additional cash flow, based on your financial statements.</a:t>
            </a: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42" name="Shape 242"/>
          <p:cNvSpPr/>
          <p:nvPr>
            <p:ph type="sldImg"/>
          </p:nvPr>
        </p:nvSpPr>
        <p:spPr>
          <a:prstGeom prst="rect">
            <a:avLst/>
          </a:prstGeom>
        </p:spPr>
        <p:txBody>
          <a:bodyPr/>
          <a:lstStyle/>
          <a:p>
            <a:pPr lvl="0"/>
          </a:p>
        </p:txBody>
      </p:sp>
      <p:sp>
        <p:nvSpPr>
          <p:cNvPr id="243" name="Shape 243"/>
          <p:cNvSpPr/>
          <p:nvPr>
            <p:ph type="body" sz="quarter" idx="1"/>
          </p:nvPr>
        </p:nvSpPr>
        <p:spPr>
          <a:prstGeom prst="rect">
            <a:avLst/>
          </a:prstGeom>
        </p:spPr>
        <p:txBody>
          <a:bodyPr/>
          <a:lstStyle/>
          <a:p>
            <a:pPr lvl="0" defTabSz="914400">
              <a:lnSpc>
                <a:spcPct val="80000"/>
              </a:lnSpc>
              <a:spcBef>
                <a:spcPts val="300"/>
              </a:spcBef>
              <a:defRPr sz="1800"/>
            </a:pPr>
            <a:r>
              <a:rPr sz="1000">
                <a:latin typeface="Calibri"/>
                <a:ea typeface="Calibri"/>
                <a:cs typeface="Calibri"/>
                <a:sym typeface="Calibri"/>
              </a:rPr>
              <a:t>Your employees are important to the success of your business. Review these tips for managing your employees:</a:t>
            </a:r>
            <a:endParaRPr sz="1000">
              <a:latin typeface="Calibri"/>
              <a:ea typeface="Calibri"/>
              <a:cs typeface="Calibri"/>
              <a:sym typeface="Calibri"/>
            </a:endParaRPr>
          </a:p>
          <a:p>
            <a:pPr lvl="0" defTabSz="914400">
              <a:lnSpc>
                <a:spcPct val="80000"/>
              </a:lnSpc>
              <a:spcBef>
                <a:spcPts val="300"/>
              </a:spcBef>
              <a:defRPr sz="1800"/>
            </a:pPr>
            <a:r>
              <a:rPr sz="1000">
                <a:latin typeface="Calibri"/>
                <a:ea typeface="Calibri"/>
                <a:cs typeface="Calibri"/>
                <a:sym typeface="Calibri"/>
              </a:rPr>
              <a:t> </a:t>
            </a:r>
            <a:endParaRPr sz="1000">
              <a:latin typeface="Calibri"/>
              <a:ea typeface="Calibri"/>
              <a:cs typeface="Calibri"/>
              <a:sym typeface="Calibri"/>
            </a:endParaRPr>
          </a:p>
          <a:p>
            <a:pPr lvl="0" marL="171450" indent="-171450" defTabSz="914400">
              <a:lnSpc>
                <a:spcPct val="80000"/>
              </a:lnSpc>
              <a:spcBef>
                <a:spcPts val="300"/>
              </a:spcBef>
              <a:buSzPct val="100000"/>
              <a:buFont typeface="Arial"/>
              <a:buChar char="•"/>
              <a:defRPr sz="1800"/>
            </a:pPr>
            <a:r>
              <a:rPr sz="1000">
                <a:latin typeface="Calibri"/>
                <a:ea typeface="Calibri"/>
                <a:cs typeface="Calibri"/>
                <a:sym typeface="Calibri"/>
              </a:rPr>
              <a:t>Use pre-employment screening. Many business credit reporting agencies and human resource service providers will help you with pre-employment screening and background checks. Pre-employment screening is important for legal and insurance purposes. If an employee is driving your car but their license is revoked or they are required to have a device to check for blood alcohol level, you need to know.</a:t>
            </a:r>
            <a:endParaRPr sz="1000">
              <a:latin typeface="Calibri"/>
              <a:ea typeface="Calibri"/>
              <a:cs typeface="Calibri"/>
              <a:sym typeface="Calibri"/>
            </a:endParaRPr>
          </a:p>
          <a:p>
            <a:pPr lvl="0" defTabSz="914400">
              <a:lnSpc>
                <a:spcPct val="80000"/>
              </a:lnSpc>
              <a:spcBef>
                <a:spcPts val="300"/>
              </a:spcBef>
              <a:defRPr sz="1800"/>
            </a:pPr>
            <a:endParaRPr sz="1000">
              <a:latin typeface="Calibri"/>
              <a:ea typeface="Calibri"/>
              <a:cs typeface="Calibri"/>
              <a:sym typeface="Calibri"/>
            </a:endParaRPr>
          </a:p>
          <a:p>
            <a:pPr lvl="0" marL="171450" indent="-171450" defTabSz="914400">
              <a:lnSpc>
                <a:spcPct val="80000"/>
              </a:lnSpc>
              <a:spcBef>
                <a:spcPts val="300"/>
              </a:spcBef>
              <a:buSzPct val="100000"/>
              <a:buFont typeface="Arial"/>
              <a:buChar char="•"/>
              <a:defRPr sz="1800"/>
            </a:pPr>
            <a:r>
              <a:rPr sz="1000">
                <a:latin typeface="Calibri"/>
                <a:ea typeface="Calibri"/>
                <a:cs typeface="Calibri"/>
                <a:sym typeface="Calibri"/>
              </a:rPr>
              <a:t>Provide job descriptions and lists of duties. Communicate job expectations and any job expectation changes to your employees. While it is important to separate duties, cross training your staff helps to ease costs in the event someone leaves or the business is short staffed.</a:t>
            </a:r>
            <a:endParaRPr sz="1000">
              <a:latin typeface="Calibri"/>
              <a:ea typeface="Calibri"/>
              <a:cs typeface="Calibri"/>
              <a:sym typeface="Calibri"/>
            </a:endParaRPr>
          </a:p>
          <a:p>
            <a:pPr lvl="0" defTabSz="914400">
              <a:lnSpc>
                <a:spcPct val="80000"/>
              </a:lnSpc>
              <a:spcBef>
                <a:spcPts val="300"/>
              </a:spcBef>
              <a:defRPr sz="1800"/>
            </a:pPr>
            <a:endParaRPr sz="1000">
              <a:latin typeface="Calibri"/>
              <a:ea typeface="Calibri"/>
              <a:cs typeface="Calibri"/>
              <a:sym typeface="Calibri"/>
            </a:endParaRPr>
          </a:p>
          <a:p>
            <a:pPr lvl="0" marL="171450" indent="-171450" defTabSz="914400">
              <a:lnSpc>
                <a:spcPct val="80000"/>
              </a:lnSpc>
              <a:spcBef>
                <a:spcPts val="300"/>
              </a:spcBef>
              <a:buSzPct val="100000"/>
              <a:buFont typeface="Arial"/>
              <a:buChar char="•"/>
              <a:defRPr sz="1800"/>
            </a:pPr>
            <a:r>
              <a:rPr sz="1000">
                <a:latin typeface="Calibri"/>
                <a:ea typeface="Calibri"/>
                <a:cs typeface="Calibri"/>
                <a:sym typeface="Calibri"/>
              </a:rPr>
              <a:t>Provide performance evaluations. Employees should expect evaluations to enhance their performance. Provide feedback and allow them to comment about their jobs.</a:t>
            </a: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47" name="Shape 247"/>
          <p:cNvSpPr/>
          <p:nvPr>
            <p:ph type="sldImg"/>
          </p:nvPr>
        </p:nvSpPr>
        <p:spPr>
          <a:prstGeom prst="rect">
            <a:avLst/>
          </a:prstGeom>
        </p:spPr>
        <p:txBody>
          <a:bodyPr/>
          <a:lstStyle/>
          <a:p>
            <a:pPr lvl="0"/>
          </a:p>
        </p:txBody>
      </p:sp>
      <p:sp>
        <p:nvSpPr>
          <p:cNvPr id="248" name="Shape 248"/>
          <p:cNvSpPr/>
          <p:nvPr>
            <p:ph type="body" sz="quarter" idx="1"/>
          </p:nvPr>
        </p:nvSpPr>
        <p:spPr>
          <a:prstGeom prst="rect">
            <a:avLst/>
          </a:prstGeom>
        </p:spPr>
        <p:txBody>
          <a:bodyPr/>
          <a:lstStyle/>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Be involved. A business cannot run on its own. Owners that are not present often find their business runs into problems. Let people know you are present. Get to know everyone by walking around your business. Talk with customers.</a:t>
            </a:r>
            <a:endParaRPr sz="1200">
              <a:latin typeface="Calibri"/>
              <a:ea typeface="Calibri"/>
              <a:cs typeface="Calibri"/>
              <a:sym typeface="Calibri"/>
            </a:endParaRPr>
          </a:p>
          <a:p>
            <a:pPr lvl="0" defTabSz="914400">
              <a:lnSpc>
                <a:spcPct val="100000"/>
              </a:lnSpc>
              <a:spcBef>
                <a:spcPts val="400"/>
              </a:spcBef>
              <a:defRPr sz="1800"/>
            </a:pP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Audit payroll. Audits should be conducted on payroll systems. Check project timecards against job sheets for appropriate time submission. Compare timecards to payroll ledgers and payroll ledgers to the payroll account.</a:t>
            </a:r>
            <a:endParaRPr sz="1200">
              <a:latin typeface="Calibri"/>
              <a:ea typeface="Calibri"/>
              <a:cs typeface="Calibri"/>
              <a:sym typeface="Calibri"/>
            </a:endParaRPr>
          </a:p>
          <a:p>
            <a:pPr lvl="0" defTabSz="914400">
              <a:lnSpc>
                <a:spcPct val="100000"/>
              </a:lnSpc>
              <a:spcBef>
                <a:spcPts val="400"/>
              </a:spcBef>
              <a:defRPr sz="1800"/>
            </a:pP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Reward safe performance. Injuries and damages can happen. Monthly departmental rewards for avoiding accidents may be less costly than premiums and damages resulting from carelessness. Safety procedure incentives may raise employee involvement in the process.</a:t>
            </a: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52" name="Shape 252"/>
          <p:cNvSpPr/>
          <p:nvPr>
            <p:ph type="sldImg"/>
          </p:nvPr>
        </p:nvSpPr>
        <p:spPr>
          <a:prstGeom prst="rect">
            <a:avLst/>
          </a:prstGeom>
        </p:spPr>
        <p:txBody>
          <a:bodyPr/>
          <a:lstStyle/>
          <a:p>
            <a:pPr lvl="0"/>
          </a:p>
        </p:txBody>
      </p:sp>
      <p:sp>
        <p:nvSpPr>
          <p:cNvPr id="253" name="Shape 253"/>
          <p:cNvSpPr/>
          <p:nvPr>
            <p:ph type="body" sz="quarter" idx="1"/>
          </p:nvPr>
        </p:nvSpPr>
        <p:spPr>
          <a:prstGeom prst="rect">
            <a:avLst/>
          </a:prstGeom>
        </p:spPr>
        <p:txBody>
          <a:bodyPr/>
          <a:lstStyle/>
          <a:p>
            <a:pPr lvl="0" defTabSz="914400">
              <a:lnSpc>
                <a:spcPct val="80000"/>
              </a:lnSpc>
              <a:spcBef>
                <a:spcPts val="300"/>
              </a:spcBef>
              <a:defRPr sz="1800"/>
            </a:pPr>
            <a:r>
              <a:rPr sz="1000">
                <a:latin typeface="Calibri"/>
                <a:ea typeface="Calibri"/>
                <a:cs typeface="Calibri"/>
                <a:sym typeface="Calibri"/>
              </a:rPr>
              <a:t>How and when you and your employees work, impacts your business. Review these work strategy tips:</a:t>
            </a:r>
            <a:endParaRPr sz="1000">
              <a:latin typeface="Calibri"/>
              <a:ea typeface="Calibri"/>
              <a:cs typeface="Calibri"/>
              <a:sym typeface="Calibri"/>
            </a:endParaRPr>
          </a:p>
          <a:p>
            <a:pPr lvl="0" defTabSz="914400">
              <a:lnSpc>
                <a:spcPct val="80000"/>
              </a:lnSpc>
              <a:spcBef>
                <a:spcPts val="300"/>
              </a:spcBef>
              <a:defRPr sz="1800"/>
            </a:pPr>
            <a:r>
              <a:rPr sz="1000">
                <a:latin typeface="Calibri"/>
                <a:ea typeface="Calibri"/>
                <a:cs typeface="Calibri"/>
                <a:sym typeface="Calibri"/>
              </a:rPr>
              <a:t> </a:t>
            </a:r>
            <a:endParaRPr sz="1000">
              <a:latin typeface="Calibri"/>
              <a:ea typeface="Calibri"/>
              <a:cs typeface="Calibri"/>
              <a:sym typeface="Calibri"/>
            </a:endParaRPr>
          </a:p>
          <a:p>
            <a:pPr lvl="0" marL="171450" indent="-171450" defTabSz="914400">
              <a:lnSpc>
                <a:spcPct val="80000"/>
              </a:lnSpc>
              <a:spcBef>
                <a:spcPts val="300"/>
              </a:spcBef>
              <a:buSzPct val="100000"/>
              <a:buFont typeface="Arial"/>
              <a:buChar char="•"/>
              <a:defRPr sz="1800"/>
            </a:pPr>
            <a:r>
              <a:rPr sz="1000">
                <a:latin typeface="Calibri"/>
                <a:ea typeface="Calibri"/>
                <a:cs typeface="Calibri"/>
                <a:sym typeface="Calibri"/>
              </a:rPr>
              <a:t>Set work hours. Provide your employees with a tentative work schedule and keep them updated in advance of changes. Use a planner to map out your anticipated monthly, weekly, and daily work. </a:t>
            </a:r>
            <a:endParaRPr sz="1000">
              <a:latin typeface="Calibri"/>
              <a:ea typeface="Calibri"/>
              <a:cs typeface="Calibri"/>
              <a:sym typeface="Calibri"/>
            </a:endParaRPr>
          </a:p>
          <a:p>
            <a:pPr lvl="0" defTabSz="914400">
              <a:lnSpc>
                <a:spcPct val="80000"/>
              </a:lnSpc>
              <a:spcBef>
                <a:spcPts val="300"/>
              </a:spcBef>
              <a:defRPr sz="1800"/>
            </a:pPr>
            <a:endParaRPr sz="1000">
              <a:latin typeface="Calibri"/>
              <a:ea typeface="Calibri"/>
              <a:cs typeface="Calibri"/>
              <a:sym typeface="Calibri"/>
            </a:endParaRPr>
          </a:p>
          <a:p>
            <a:pPr lvl="0" marL="171450" indent="-171450" defTabSz="914400">
              <a:lnSpc>
                <a:spcPct val="80000"/>
              </a:lnSpc>
              <a:spcBef>
                <a:spcPts val="300"/>
              </a:spcBef>
              <a:buSzPct val="100000"/>
              <a:buFont typeface="Arial"/>
              <a:buChar char="•"/>
              <a:defRPr sz="1800"/>
            </a:pPr>
            <a:r>
              <a:rPr sz="1000">
                <a:latin typeface="Calibri"/>
                <a:ea typeface="Calibri"/>
                <a:cs typeface="Calibri"/>
                <a:sym typeface="Calibri"/>
              </a:rPr>
              <a:t>Plan work with a balance. Avoid filling every minute. Allow extra time for unexpected events. Make sure you balance work with time off.</a:t>
            </a:r>
            <a:endParaRPr sz="1000">
              <a:latin typeface="Calibri"/>
              <a:ea typeface="Calibri"/>
              <a:cs typeface="Calibri"/>
              <a:sym typeface="Calibri"/>
            </a:endParaRPr>
          </a:p>
          <a:p>
            <a:pPr lvl="0" defTabSz="914400">
              <a:lnSpc>
                <a:spcPct val="80000"/>
              </a:lnSpc>
              <a:spcBef>
                <a:spcPts val="300"/>
              </a:spcBef>
              <a:defRPr sz="1800"/>
            </a:pPr>
            <a:endParaRPr sz="1000">
              <a:latin typeface="Calibri"/>
              <a:ea typeface="Calibri"/>
              <a:cs typeface="Calibri"/>
              <a:sym typeface="Calibri"/>
            </a:endParaRPr>
          </a:p>
          <a:p>
            <a:pPr lvl="0" marL="171450" indent="-171450" defTabSz="914400">
              <a:lnSpc>
                <a:spcPct val="80000"/>
              </a:lnSpc>
              <a:spcBef>
                <a:spcPts val="300"/>
              </a:spcBef>
              <a:buSzPct val="100000"/>
              <a:buFont typeface="Arial"/>
              <a:buChar char="•"/>
              <a:defRPr sz="1800"/>
            </a:pPr>
            <a:r>
              <a:rPr sz="1000">
                <a:latin typeface="Calibri"/>
                <a:ea typeface="Calibri"/>
                <a:cs typeface="Calibri"/>
                <a:sym typeface="Calibri"/>
              </a:rPr>
              <a:t>Set realistic goals. Setting goals requires time to meet them. Make goals realistic for your business to avoid overextending yourself, burning out, and putting added stress on employees and your family.</a:t>
            </a:r>
            <a:endParaRPr sz="1000">
              <a:latin typeface="Calibri"/>
              <a:ea typeface="Calibri"/>
              <a:cs typeface="Calibri"/>
              <a:sym typeface="Calibri"/>
            </a:endParaRPr>
          </a:p>
          <a:p>
            <a:pPr lvl="0" defTabSz="914400">
              <a:lnSpc>
                <a:spcPct val="80000"/>
              </a:lnSpc>
              <a:spcBef>
                <a:spcPts val="300"/>
              </a:spcBef>
              <a:defRPr sz="1800"/>
            </a:pPr>
            <a:endParaRPr sz="1000">
              <a:latin typeface="Calibri"/>
              <a:ea typeface="Calibri"/>
              <a:cs typeface="Calibri"/>
              <a:sym typeface="Calibri"/>
            </a:endParaRPr>
          </a:p>
          <a:p>
            <a:pPr lvl="0" marL="171450" indent="-171450" defTabSz="914400">
              <a:lnSpc>
                <a:spcPct val="80000"/>
              </a:lnSpc>
              <a:spcBef>
                <a:spcPts val="300"/>
              </a:spcBef>
              <a:buSzPct val="100000"/>
              <a:buFont typeface="Arial"/>
              <a:buChar char="•"/>
              <a:defRPr sz="1800"/>
            </a:pPr>
            <a:r>
              <a:rPr sz="1000">
                <a:latin typeface="Calibri"/>
                <a:ea typeface="Calibri"/>
                <a:cs typeface="Calibri"/>
                <a:sym typeface="Calibri"/>
              </a:rPr>
              <a:t>Train support staff or an assistant. A written business plan should include how to deal with the possibility of your disability or death. Train your support staff or assistant to handle short-term needs. Can a family member or someone else run the business in your place? Have you named someone to liquidate the business?  Disability insurance may provide for your care and that of the business. Life insurance can also be purchased in amounts large enough to cover the liabilities of the business.</a:t>
            </a:r>
            <a:endParaRPr sz="1000">
              <a:latin typeface="Calibri"/>
              <a:ea typeface="Calibri"/>
              <a:cs typeface="Calibri"/>
              <a:sym typeface="Calibri"/>
            </a:endParaRPr>
          </a:p>
          <a:p>
            <a:pPr lvl="0" defTabSz="914400">
              <a:lnSpc>
                <a:spcPct val="80000"/>
              </a:lnSpc>
              <a:spcBef>
                <a:spcPts val="300"/>
              </a:spcBef>
              <a:defRPr sz="1800"/>
            </a:pPr>
            <a:endParaRPr sz="1000">
              <a:latin typeface="Calibri"/>
              <a:ea typeface="Calibri"/>
              <a:cs typeface="Calibri"/>
              <a:sym typeface="Calibri"/>
            </a:endParaRPr>
          </a:p>
          <a:p>
            <a:pPr lvl="0" marL="171450" indent="-171450" defTabSz="914400">
              <a:lnSpc>
                <a:spcPct val="80000"/>
              </a:lnSpc>
              <a:spcBef>
                <a:spcPts val="300"/>
              </a:spcBef>
              <a:buSzPct val="100000"/>
              <a:buFont typeface="Arial"/>
              <a:buChar char="•"/>
              <a:defRPr sz="1800"/>
            </a:pPr>
            <a:r>
              <a:rPr sz="1000">
                <a:latin typeface="Calibri"/>
                <a:ea typeface="Calibri"/>
                <a:cs typeface="Calibri"/>
                <a:sym typeface="Calibri"/>
              </a:rPr>
              <a:t>Develop a support system. Support systems are vital to businesses and families. Do you have friends or services that can help your family when you can’t be available due to work? Think about activities your family does on a weekly basis. You may need someone to help with these activities, as well with those that are unexpected. For example, waiting for a plumber or heating repair technician can take an entire day. Plan your support systems.</a:t>
            </a: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57" name="Shape 257"/>
          <p:cNvSpPr/>
          <p:nvPr>
            <p:ph type="sldImg"/>
          </p:nvPr>
        </p:nvSpPr>
        <p:spPr>
          <a:prstGeom prst="rect">
            <a:avLst/>
          </a:prstGeom>
        </p:spPr>
        <p:txBody>
          <a:bodyPr/>
          <a:lstStyle/>
          <a:p>
            <a:pPr lvl="0"/>
          </a:p>
        </p:txBody>
      </p:sp>
      <p:sp>
        <p:nvSpPr>
          <p:cNvPr id="258" name="Shape 258"/>
          <p:cNvSpPr/>
          <p:nvPr>
            <p:ph type="body" sz="quarter" idx="1"/>
          </p:nvPr>
        </p:nvSpPr>
        <p:spPr>
          <a:prstGeom prst="rect">
            <a:avLst/>
          </a:prstGeom>
        </p:spPr>
        <p:txBody>
          <a:bodyPr/>
          <a:lstStyle/>
          <a:p>
            <a:pPr lvl="0" defTabSz="914400">
              <a:lnSpc>
                <a:spcPct val="90000"/>
              </a:lnSpc>
              <a:spcBef>
                <a:spcPts val="300"/>
              </a:spcBef>
              <a:defRPr sz="1800"/>
            </a:pPr>
            <a:r>
              <a:rPr sz="1000">
                <a:latin typeface="Calibri"/>
                <a:ea typeface="Calibri"/>
                <a:cs typeface="Calibri"/>
                <a:sym typeface="Calibri"/>
              </a:rPr>
              <a:t>Here are additional ways to manage risk:</a:t>
            </a:r>
            <a:endParaRPr sz="1000">
              <a:latin typeface="Calibri"/>
              <a:ea typeface="Calibri"/>
              <a:cs typeface="Calibri"/>
              <a:sym typeface="Calibri"/>
            </a:endParaRPr>
          </a:p>
          <a:p>
            <a:pPr lvl="0" defTabSz="914400">
              <a:lnSpc>
                <a:spcPct val="90000"/>
              </a:lnSpc>
              <a:spcBef>
                <a:spcPts val="300"/>
              </a:spcBef>
              <a:defRPr sz="1800"/>
            </a:pPr>
            <a:r>
              <a:rPr sz="1000">
                <a:latin typeface="Calibri"/>
                <a:ea typeface="Calibri"/>
                <a:cs typeface="Calibri"/>
                <a:sym typeface="Calibri"/>
              </a:rPr>
              <a:t> </a:t>
            </a:r>
            <a:endParaRPr sz="1000">
              <a:latin typeface="Calibri"/>
              <a:ea typeface="Calibri"/>
              <a:cs typeface="Calibri"/>
              <a:sym typeface="Calibri"/>
            </a:endParaRPr>
          </a:p>
          <a:p>
            <a:pPr lvl="0" marL="171450" indent="-171450" defTabSz="914400">
              <a:lnSpc>
                <a:spcPct val="90000"/>
              </a:lnSpc>
              <a:spcBef>
                <a:spcPts val="300"/>
              </a:spcBef>
              <a:buSzPct val="100000"/>
              <a:buFont typeface="Arial"/>
              <a:buChar char="•"/>
              <a:defRPr sz="1800"/>
            </a:pPr>
            <a:r>
              <a:rPr sz="1000">
                <a:latin typeface="Calibri"/>
                <a:ea typeface="Calibri"/>
                <a:cs typeface="Calibri"/>
                <a:sym typeface="Calibri"/>
              </a:rPr>
              <a:t>Discuss risks. Schedule regular meetings with managers to discuss risks. For example, add discussions of risk to sales meetings agendas.</a:t>
            </a:r>
            <a:endParaRPr sz="1000">
              <a:latin typeface="Calibri"/>
              <a:ea typeface="Calibri"/>
              <a:cs typeface="Calibri"/>
              <a:sym typeface="Calibri"/>
            </a:endParaRPr>
          </a:p>
          <a:p>
            <a:pPr lvl="0" defTabSz="914400">
              <a:lnSpc>
                <a:spcPct val="90000"/>
              </a:lnSpc>
              <a:spcBef>
                <a:spcPts val="300"/>
              </a:spcBef>
              <a:defRPr sz="1800"/>
            </a:pPr>
            <a:endParaRPr sz="1000">
              <a:latin typeface="Calibri"/>
              <a:ea typeface="Calibri"/>
              <a:cs typeface="Calibri"/>
              <a:sym typeface="Calibri"/>
            </a:endParaRPr>
          </a:p>
          <a:p>
            <a:pPr lvl="0" marL="171450" indent="-171450" defTabSz="914400">
              <a:lnSpc>
                <a:spcPct val="90000"/>
              </a:lnSpc>
              <a:spcBef>
                <a:spcPts val="300"/>
              </a:spcBef>
              <a:buSzPct val="100000"/>
              <a:buFont typeface="Arial"/>
              <a:buChar char="•"/>
              <a:defRPr sz="1800"/>
            </a:pPr>
            <a:r>
              <a:rPr sz="1000">
                <a:latin typeface="Calibri"/>
                <a:ea typeface="Calibri"/>
                <a:cs typeface="Calibri"/>
                <a:sym typeface="Calibri"/>
              </a:rPr>
              <a:t>Provide a safe workplace.  Employers have the responsibility to provide a safe workplace. Employers MUST provide their employees with a workplace that does not have serious hazards and follow all relevant federal, state, and local safety and health standards.  See </a:t>
            </a:r>
            <a:r>
              <a:rPr sz="1000">
                <a:latin typeface="Calibri"/>
                <a:ea typeface="Calibri"/>
                <a:cs typeface="Calibri"/>
                <a:sym typeface="Calibri"/>
                <a:hlinkClick r:id="rId3" invalidUrl="" action="" tgtFrame="" tooltip="" history="1" highlightClick="0" endSnd="0"/>
              </a:rPr>
              <a:t>http://www.osha.gov/workers.html#6</a:t>
            </a:r>
            <a:r>
              <a:rPr sz="1000">
                <a:latin typeface="Calibri"/>
                <a:ea typeface="Calibri"/>
                <a:cs typeface="Calibri"/>
                <a:sym typeface="Calibri"/>
              </a:rPr>
              <a:t>.  You must post OSHA citations, injury and illness data, and the OSHA poster in your workplace where workers will see them.  </a:t>
            </a:r>
            <a:endParaRPr sz="1000">
              <a:latin typeface="Calibri"/>
              <a:ea typeface="Calibri"/>
              <a:cs typeface="Calibri"/>
              <a:sym typeface="Calibri"/>
            </a:endParaRPr>
          </a:p>
          <a:p>
            <a:pPr lvl="0" defTabSz="914400">
              <a:lnSpc>
                <a:spcPct val="90000"/>
              </a:lnSpc>
              <a:spcBef>
                <a:spcPts val="300"/>
              </a:spcBef>
              <a:defRPr sz="1800"/>
            </a:pPr>
            <a:endParaRPr sz="1000">
              <a:latin typeface="Calibri"/>
              <a:ea typeface="Calibri"/>
              <a:cs typeface="Calibri"/>
              <a:sym typeface="Calibri"/>
            </a:endParaRPr>
          </a:p>
          <a:p>
            <a:pPr lvl="0" marL="171450" indent="-171450" defTabSz="914400">
              <a:lnSpc>
                <a:spcPct val="90000"/>
              </a:lnSpc>
              <a:spcBef>
                <a:spcPts val="300"/>
              </a:spcBef>
              <a:buSzPct val="100000"/>
              <a:buFont typeface="Arial"/>
              <a:buChar char="•"/>
              <a:defRPr sz="1800"/>
            </a:pPr>
            <a:r>
              <a:rPr sz="1000">
                <a:latin typeface="Calibri"/>
                <a:ea typeface="Calibri"/>
                <a:cs typeface="Calibri"/>
                <a:sym typeface="Calibri"/>
              </a:rPr>
              <a:t>Monitor the premises.  Also, create a checklist of the physical building that includes areas of upkeep, needs, and repairs. Complete a monthly walk-around to note areas that require attention. Have managers complete a weekly review of the facility for less significant items. </a:t>
            </a:r>
            <a:endParaRPr sz="1000">
              <a:latin typeface="Calibri"/>
              <a:ea typeface="Calibri"/>
              <a:cs typeface="Calibri"/>
              <a:sym typeface="Calibri"/>
            </a:endParaRPr>
          </a:p>
          <a:p>
            <a:pPr lvl="0" defTabSz="914400">
              <a:lnSpc>
                <a:spcPct val="90000"/>
              </a:lnSpc>
              <a:spcBef>
                <a:spcPts val="300"/>
              </a:spcBef>
              <a:defRPr sz="1800"/>
            </a:pPr>
            <a:endParaRPr sz="1000">
              <a:latin typeface="Calibri"/>
              <a:ea typeface="Calibri"/>
              <a:cs typeface="Calibri"/>
              <a:sym typeface="Calibri"/>
            </a:endParaRPr>
          </a:p>
          <a:p>
            <a:pPr lvl="0" marL="171450" indent="-171450" defTabSz="914400">
              <a:lnSpc>
                <a:spcPct val="90000"/>
              </a:lnSpc>
              <a:spcBef>
                <a:spcPts val="300"/>
              </a:spcBef>
              <a:buSzPct val="100000"/>
              <a:buFont typeface="Arial"/>
              <a:buChar char="•"/>
              <a:defRPr sz="1800"/>
            </a:pPr>
            <a:r>
              <a:rPr sz="1000">
                <a:latin typeface="Calibri"/>
                <a:ea typeface="Calibri"/>
                <a:cs typeface="Calibri"/>
                <a:sym typeface="Calibri"/>
              </a:rPr>
              <a:t>Be alert to community changes. Be involved in the community or have someone who can update you on changes in the community that affect your business. Stay informed of federal, state, county, and local laws that could impact your business.</a:t>
            </a:r>
            <a:endParaRPr sz="1000">
              <a:latin typeface="Calibri"/>
              <a:ea typeface="Calibri"/>
              <a:cs typeface="Calibri"/>
              <a:sym typeface="Calibri"/>
            </a:endParaRPr>
          </a:p>
          <a:p>
            <a:pPr lvl="0" defTabSz="914400">
              <a:lnSpc>
                <a:spcPct val="90000"/>
              </a:lnSpc>
              <a:spcBef>
                <a:spcPts val="300"/>
              </a:spcBef>
              <a:defRPr sz="1800"/>
            </a:pPr>
            <a:endParaRPr sz="1000">
              <a:latin typeface="Calibri"/>
              <a:ea typeface="Calibri"/>
              <a:cs typeface="Calibri"/>
              <a:sym typeface="Calibri"/>
            </a:endParaRPr>
          </a:p>
          <a:p>
            <a:pPr lvl="0" marL="171450" indent="-171450" defTabSz="914400">
              <a:lnSpc>
                <a:spcPct val="90000"/>
              </a:lnSpc>
              <a:spcBef>
                <a:spcPts val="300"/>
              </a:spcBef>
              <a:buSzPct val="100000"/>
              <a:buFont typeface="Arial"/>
              <a:buChar char="•"/>
              <a:defRPr sz="1800"/>
            </a:pPr>
            <a:r>
              <a:rPr sz="1000">
                <a:latin typeface="Calibri"/>
                <a:ea typeface="Calibri"/>
                <a:cs typeface="Calibri"/>
                <a:sym typeface="Calibri"/>
              </a:rPr>
              <a:t>Use lines of credit wisely. Lines of credit are important. Refrain from using the entire line to give yourself a margin of safety to deal with an emergency.</a:t>
            </a:r>
            <a:endParaRPr sz="1000">
              <a:latin typeface="Calibri"/>
              <a:ea typeface="Calibri"/>
              <a:cs typeface="Calibri"/>
              <a:sym typeface="Calibri"/>
            </a:endParaRPr>
          </a:p>
          <a:p>
            <a:pPr lvl="0" defTabSz="914400">
              <a:lnSpc>
                <a:spcPct val="90000"/>
              </a:lnSpc>
              <a:spcBef>
                <a:spcPts val="300"/>
              </a:spcBef>
              <a:defRPr sz="1800"/>
            </a:pPr>
            <a:endParaRPr sz="1000">
              <a:latin typeface="Calibri"/>
              <a:ea typeface="Calibri"/>
              <a:cs typeface="Calibri"/>
              <a:sym typeface="Calibri"/>
            </a:endParaRPr>
          </a:p>
          <a:p>
            <a:pPr lvl="0" marL="171450" indent="-171450" defTabSz="914400">
              <a:lnSpc>
                <a:spcPct val="90000"/>
              </a:lnSpc>
              <a:spcBef>
                <a:spcPts val="300"/>
              </a:spcBef>
              <a:buSzPct val="100000"/>
              <a:buFont typeface="Arial"/>
              <a:buChar char="•"/>
              <a:defRPr sz="1800"/>
            </a:pPr>
            <a:r>
              <a:rPr sz="1000">
                <a:latin typeface="Calibri"/>
                <a:ea typeface="Calibri"/>
                <a:cs typeface="Calibri"/>
                <a:sym typeface="Calibri"/>
              </a:rPr>
              <a:t>Speak with an insurance agent. Speak with an insurance agent about business risks. Check to see if your business is in a flood zone requiring flood insurance. Whether you own or rent it is important to protect your business from fire, water, and other damage risks.</a:t>
            </a:r>
            <a:endParaRPr sz="1000">
              <a:latin typeface="Calibri"/>
              <a:ea typeface="Calibri"/>
              <a:cs typeface="Calibri"/>
              <a:sym typeface="Calibri"/>
            </a:endParaRPr>
          </a:p>
          <a:p>
            <a:pPr lvl="0" defTabSz="914400">
              <a:lnSpc>
                <a:spcPct val="90000"/>
              </a:lnSpc>
              <a:spcBef>
                <a:spcPts val="300"/>
              </a:spcBef>
              <a:defRPr sz="1800"/>
            </a:pPr>
            <a:endParaRPr sz="1000">
              <a:latin typeface="Calibri"/>
              <a:ea typeface="Calibri"/>
              <a:cs typeface="Calibri"/>
              <a:sym typeface="Calibri"/>
            </a:endParaRPr>
          </a:p>
          <a:p>
            <a:pPr lvl="0" marL="171450" indent="-171450" defTabSz="914400">
              <a:lnSpc>
                <a:spcPct val="90000"/>
              </a:lnSpc>
              <a:spcBef>
                <a:spcPts val="300"/>
              </a:spcBef>
              <a:buSzPct val="100000"/>
              <a:buFont typeface="Arial"/>
              <a:buChar char="•"/>
              <a:defRPr sz="1800"/>
            </a:pPr>
            <a:r>
              <a:rPr sz="1000">
                <a:latin typeface="Calibri"/>
                <a:ea typeface="Calibri"/>
                <a:cs typeface="Calibri"/>
                <a:sym typeface="Calibri"/>
              </a:rPr>
              <a:t>Consider a generator and secondary phone. Consider the feasibility cost of a generator, what size generator would be needed, and how to implement the use of a generator safely. A backup phone may be as simple as listing a cell phone as a secondary business number and keeping the phone in your business location.</a:t>
            </a: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63" name="Shape 263"/>
          <p:cNvSpPr/>
          <p:nvPr>
            <p:ph type="sldImg"/>
          </p:nvPr>
        </p:nvSpPr>
        <p:spPr>
          <a:prstGeom prst="rect">
            <a:avLst/>
          </a:prstGeom>
        </p:spPr>
        <p:txBody>
          <a:bodyPr/>
          <a:lstStyle/>
          <a:p>
            <a:pPr lvl="0"/>
          </a:p>
        </p:txBody>
      </p:sp>
      <p:sp>
        <p:nvSpPr>
          <p:cNvPr id="264" name="Shape 264"/>
          <p:cNvSpPr/>
          <p:nvPr>
            <p:ph type="body" sz="quarter" idx="1"/>
          </p:nvPr>
        </p:nvSpPr>
        <p:spPr>
          <a:prstGeom prst="rect">
            <a:avLst/>
          </a:prstGeom>
        </p:spPr>
        <p:txBody>
          <a:bodyPr/>
          <a:lstStyle>
            <a:lvl1pPr defTabSz="914400">
              <a:lnSpc>
                <a:spcPct val="100000"/>
              </a:lnSpc>
              <a:spcBef>
                <a:spcPts val="400"/>
              </a:spcBef>
              <a:defRPr sz="1200">
                <a:latin typeface="Calibri"/>
                <a:ea typeface="Calibri"/>
                <a:cs typeface="Calibri"/>
                <a:sym typeface="Calibri"/>
              </a:defRPr>
            </a:lvl1pPr>
          </a:lstStyle>
          <a:p>
            <a:pPr lvl="0">
              <a:defRPr sz="1800"/>
            </a:pPr>
            <a:r>
              <a:rPr sz="1200"/>
              <a:t>Lead your business by being honest and ethical in business dealings. Convey this to your employees by your actions and make your expectations clear and consistent.</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8" name="Shape 48"/>
          <p:cNvSpPr/>
          <p:nvPr>
            <p:ph type="sldImg"/>
          </p:nvPr>
        </p:nvSpPr>
        <p:spPr>
          <a:prstGeom prst="rect">
            <a:avLst/>
          </a:prstGeom>
        </p:spPr>
        <p:txBody>
          <a:bodyPr/>
          <a:lstStyle/>
          <a:p>
            <a:pPr lvl="0"/>
          </a:p>
        </p:txBody>
      </p:sp>
      <p:sp>
        <p:nvSpPr>
          <p:cNvPr id="49" name="Shape 49"/>
          <p:cNvSpPr/>
          <p:nvPr>
            <p:ph type="body" sz="quarter" idx="1"/>
          </p:nvPr>
        </p:nvSpPr>
        <p:spPr>
          <a:prstGeom prst="rect">
            <a:avLst/>
          </a:prstGeom>
        </p:spPr>
        <p:txBody>
          <a:bodyPr/>
          <a:lstStyle/>
          <a:p>
            <a:pPr lvl="0" defTabSz="914400">
              <a:lnSpc>
                <a:spcPct val="100000"/>
              </a:lnSpc>
              <a:spcBef>
                <a:spcPts val="400"/>
              </a:spcBef>
              <a:defRPr sz="1800"/>
            </a:pPr>
            <a:r>
              <a:rPr sz="1200">
                <a:latin typeface="Calibri"/>
                <a:ea typeface="Calibri"/>
                <a:cs typeface="Calibri"/>
                <a:sym typeface="Calibri"/>
              </a:rPr>
              <a:t>Risk management applies to many aspects of a business. Your business is subject to internal risks (weaknesses) and external risks (threats). In many respects, external risks may be out of your control. However, you can control internal risk areas, once you identify them.</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 </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Not all risks come from negative sources. Risks may come from positive sources, or opportunities. Expansion and growth are opportunities, but they also bring additional risk.</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 </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Ultimately, the goal is to minimize the effects of risks on your business.</a:t>
            </a: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68" name="Shape 268"/>
          <p:cNvSpPr/>
          <p:nvPr>
            <p:ph type="sldImg"/>
          </p:nvPr>
        </p:nvSpPr>
        <p:spPr>
          <a:prstGeom prst="rect">
            <a:avLst/>
          </a:prstGeom>
        </p:spPr>
        <p:txBody>
          <a:bodyPr/>
          <a:lstStyle/>
          <a:p>
            <a:pPr lvl="0"/>
          </a:p>
        </p:txBody>
      </p:sp>
      <p:sp>
        <p:nvSpPr>
          <p:cNvPr id="269" name="Shape 269"/>
          <p:cNvSpPr/>
          <p:nvPr>
            <p:ph type="body" sz="quarter" idx="1"/>
          </p:nvPr>
        </p:nvSpPr>
        <p:spPr>
          <a:prstGeom prst="rect">
            <a:avLst/>
          </a:prstGeom>
        </p:spPr>
        <p:txBody>
          <a:bodyPr/>
          <a:lstStyle/>
          <a:p>
            <a:pPr lvl="0" defTabSz="914400">
              <a:lnSpc>
                <a:spcPct val="100000"/>
              </a:lnSpc>
              <a:spcBef>
                <a:spcPts val="400"/>
              </a:spcBef>
              <a:defRPr sz="1800"/>
            </a:pPr>
            <a:r>
              <a:rPr sz="1200">
                <a:latin typeface="Calibri"/>
                <a:ea typeface="Calibri"/>
                <a:cs typeface="Calibri"/>
                <a:sym typeface="Calibri"/>
              </a:rPr>
              <a:t>No one starting a business expects to fail, but planning for the worst is part of managing the risks involved with any business. Sometimes it becomes necessary to implement a business exit strategy. Under the worst of circumstances having an exit strategy will be important for your future and that of your family.</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 </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Include an exit strategy in your initial business plan and revisit it from time to time. Question you may want to consider:</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Have you provided for insurance in the event of your death?</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In the event of death, have you provided for the liquidation of assets?</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Are there sufficient funds to allow the liquidation of assets without additional insurance?</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What about disability benefits?</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 </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While some business owners name a trustee to handle the closing of a business, others may have active family members to assume business ownership or perform the closing. Consider allowing employees to purchase the business instead of closing it.</a:t>
            </a: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73" name="Shape 273"/>
          <p:cNvSpPr/>
          <p:nvPr>
            <p:ph type="sldImg"/>
          </p:nvPr>
        </p:nvSpPr>
        <p:spPr>
          <a:prstGeom prst="rect">
            <a:avLst/>
          </a:prstGeom>
        </p:spPr>
        <p:txBody>
          <a:bodyPr/>
          <a:lstStyle/>
          <a:p>
            <a:pPr lvl="0"/>
          </a:p>
        </p:txBody>
      </p:sp>
      <p:sp>
        <p:nvSpPr>
          <p:cNvPr id="274" name="Shape 274"/>
          <p:cNvSpPr/>
          <p:nvPr>
            <p:ph type="body" sz="quarter" idx="1"/>
          </p:nvPr>
        </p:nvSpPr>
        <p:spPr>
          <a:prstGeom prst="rect">
            <a:avLst/>
          </a:prstGeom>
        </p:spPr>
        <p:txBody>
          <a:bodyPr/>
          <a:lstStyle>
            <a:lvl1pPr defTabSz="914400">
              <a:lnSpc>
                <a:spcPct val="100000"/>
              </a:lnSpc>
              <a:spcBef>
                <a:spcPts val="400"/>
              </a:spcBef>
              <a:defRPr sz="1200">
                <a:latin typeface="Calibri"/>
                <a:ea typeface="Calibri"/>
                <a:cs typeface="Calibri"/>
                <a:sym typeface="Calibri"/>
              </a:defRPr>
            </a:lvl1pPr>
          </a:lstStyle>
          <a:p>
            <a:pPr lvl="0">
              <a:defRPr sz="1800"/>
            </a:pPr>
            <a:r>
              <a:rPr sz="1200"/>
              <a:t>Much more could be said or learned about risk management. If you are interested in additional information, consider enrolling in a college course on accounting information systems, risk management, or business management. Use sources available through the SBA and others listed in this training.</a:t>
            </a: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78" name="Shape 278"/>
          <p:cNvSpPr/>
          <p:nvPr>
            <p:ph type="sldImg"/>
          </p:nvPr>
        </p:nvSpPr>
        <p:spPr>
          <a:prstGeom prst="rect">
            <a:avLst/>
          </a:prstGeom>
        </p:spPr>
        <p:txBody>
          <a:bodyPr/>
          <a:lstStyle/>
          <a:p>
            <a:pPr lvl="0"/>
          </a:p>
        </p:txBody>
      </p:sp>
      <p:sp>
        <p:nvSpPr>
          <p:cNvPr id="279" name="Shape 279"/>
          <p:cNvSpPr/>
          <p:nvPr>
            <p:ph type="body" sz="quarter" idx="1"/>
          </p:nvPr>
        </p:nvSpPr>
        <p:spPr>
          <a:prstGeom prst="rect">
            <a:avLst/>
          </a:prstGeom>
        </p:spPr>
        <p:txBody>
          <a:bodyPr/>
          <a:lstStyle/>
          <a:p>
            <a:pPr lvl="0" defTabSz="914400">
              <a:lnSpc>
                <a:spcPct val="100000"/>
              </a:lnSpc>
              <a:spcBef>
                <a:spcPts val="400"/>
              </a:spcBef>
              <a:defRPr sz="1800"/>
            </a:pPr>
            <a:r>
              <a:rPr sz="1200">
                <a:latin typeface="Calibri"/>
                <a:ea typeface="Calibri"/>
                <a:cs typeface="Calibri"/>
                <a:sym typeface="Calibri"/>
              </a:rPr>
              <a:t>Much more could be said or learned about risk management. If you are interested in additional information, consider enrolling in a college course on accounting information systems, risk management, or business management. Use sources listed in this training or others available through the SBA.</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 </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Remember these key points:</a:t>
            </a:r>
            <a:endParaRPr sz="1200">
              <a:latin typeface="Calibri"/>
              <a:ea typeface="Calibri"/>
              <a:cs typeface="Calibri"/>
              <a:sym typeface="Calibri"/>
            </a:endParaRPr>
          </a:p>
          <a:p>
            <a:pPr lvl="0" marL="228600" indent="-228600" defTabSz="914400">
              <a:lnSpc>
                <a:spcPct val="100000"/>
              </a:lnSpc>
              <a:spcBef>
                <a:spcPts val="400"/>
              </a:spcBef>
              <a:buSzPct val="100000"/>
              <a:buAutoNum type="arabicPeriod" startAt="1"/>
              <a:defRPr sz="1800"/>
            </a:pPr>
            <a:r>
              <a:rPr sz="1200">
                <a:latin typeface="Calibri"/>
                <a:ea typeface="Calibri"/>
                <a:cs typeface="Calibri"/>
                <a:sym typeface="Calibri"/>
              </a:rPr>
              <a:t>Risks associated with a small business can be characterized as internal and external.</a:t>
            </a:r>
            <a:endParaRPr sz="1200">
              <a:latin typeface="Calibri"/>
              <a:ea typeface="Calibri"/>
              <a:cs typeface="Calibri"/>
              <a:sym typeface="Calibri"/>
            </a:endParaRPr>
          </a:p>
          <a:p>
            <a:pPr lvl="0" marL="228600" indent="-228600" defTabSz="914400">
              <a:lnSpc>
                <a:spcPct val="100000"/>
              </a:lnSpc>
              <a:spcBef>
                <a:spcPts val="400"/>
              </a:spcBef>
              <a:buSzPct val="100000"/>
              <a:buAutoNum type="arabicPeriod" startAt="1"/>
              <a:defRPr sz="1800"/>
            </a:pPr>
            <a:r>
              <a:rPr sz="1200">
                <a:latin typeface="Calibri"/>
                <a:ea typeface="Calibri"/>
                <a:cs typeface="Calibri"/>
                <a:sym typeface="Calibri"/>
              </a:rPr>
              <a:t>Begin assessing risks by listing events or resources that could impact continued operations and cash flow.</a:t>
            </a:r>
            <a:endParaRPr sz="1200">
              <a:latin typeface="Calibri"/>
              <a:ea typeface="Calibri"/>
              <a:cs typeface="Calibri"/>
              <a:sym typeface="Calibri"/>
            </a:endParaRPr>
          </a:p>
          <a:p>
            <a:pPr lvl="0" marL="228600" indent="-228600" defTabSz="914400">
              <a:lnSpc>
                <a:spcPct val="100000"/>
              </a:lnSpc>
              <a:spcBef>
                <a:spcPts val="400"/>
              </a:spcBef>
              <a:buSzPct val="100000"/>
              <a:buAutoNum type="arabicPeriod" startAt="1"/>
              <a:defRPr sz="1800"/>
            </a:pPr>
            <a:r>
              <a:rPr sz="1200">
                <a:latin typeface="Calibri"/>
                <a:ea typeface="Calibri"/>
                <a:cs typeface="Calibri"/>
                <a:sym typeface="Calibri"/>
              </a:rPr>
              <a:t>The costs to insure or minimize risks should be weighed against the potential impact of the risk.</a:t>
            </a:r>
            <a:endParaRPr sz="1200">
              <a:latin typeface="Calibri"/>
              <a:ea typeface="Calibri"/>
              <a:cs typeface="Calibri"/>
              <a:sym typeface="Calibri"/>
            </a:endParaRPr>
          </a:p>
          <a:p>
            <a:pPr lvl="0" marL="228600" indent="-228600" defTabSz="914400">
              <a:lnSpc>
                <a:spcPct val="100000"/>
              </a:lnSpc>
              <a:spcBef>
                <a:spcPts val="400"/>
              </a:spcBef>
              <a:buSzPct val="100000"/>
              <a:buAutoNum type="arabicPeriod" startAt="1"/>
              <a:defRPr sz="1800"/>
            </a:pPr>
            <a:r>
              <a:rPr sz="1200">
                <a:latin typeface="Calibri"/>
                <a:ea typeface="Calibri"/>
                <a:cs typeface="Calibri"/>
                <a:sym typeface="Calibri"/>
              </a:rPr>
              <a:t>A business continuity plan should be part of your overall business plan.</a:t>
            </a: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83" name="Shape 283"/>
          <p:cNvSpPr/>
          <p:nvPr>
            <p:ph type="sldImg"/>
          </p:nvPr>
        </p:nvSpPr>
        <p:spPr>
          <a:prstGeom prst="rect">
            <a:avLst/>
          </a:prstGeom>
        </p:spPr>
        <p:txBody>
          <a:bodyPr/>
          <a:lstStyle/>
          <a:p>
            <a:pPr lvl="0"/>
          </a:p>
        </p:txBody>
      </p:sp>
      <p:sp>
        <p:nvSpPr>
          <p:cNvPr id="284" name="Shape 284"/>
          <p:cNvSpPr/>
          <p:nvPr>
            <p:ph type="body" sz="quarter" idx="1"/>
          </p:nvPr>
        </p:nvSpPr>
        <p:spPr>
          <a:prstGeom prst="rect">
            <a:avLst/>
          </a:prstGeom>
        </p:spPr>
        <p:txBody>
          <a:bodyPr/>
          <a:lstStyle/>
          <a:p>
            <a:pPr lvl="0" defTabSz="914400">
              <a:lnSpc>
                <a:spcPct val="100000"/>
              </a:lnSpc>
              <a:spcBef>
                <a:spcPts val="400"/>
              </a:spcBef>
              <a:defRPr sz="1800"/>
            </a:pPr>
            <a:r>
              <a:rPr sz="1200">
                <a:latin typeface="Calibri"/>
                <a:ea typeface="Calibri"/>
                <a:cs typeface="Calibri"/>
                <a:sym typeface="Calibri"/>
              </a:rPr>
              <a:t>Also, remember these key points:</a:t>
            </a:r>
            <a:endParaRPr sz="1200">
              <a:latin typeface="Calibri"/>
              <a:ea typeface="Calibri"/>
              <a:cs typeface="Calibri"/>
              <a:sym typeface="Calibri"/>
            </a:endParaRPr>
          </a:p>
          <a:p>
            <a:pPr lvl="0" marL="228600" indent="-228600" defTabSz="914400">
              <a:lnSpc>
                <a:spcPct val="100000"/>
              </a:lnSpc>
              <a:spcBef>
                <a:spcPts val="400"/>
              </a:spcBef>
              <a:buSzPct val="100000"/>
              <a:buAutoNum type="arabicPeriod" startAt="5"/>
              <a:defRPr sz="1800"/>
            </a:pPr>
            <a:r>
              <a:rPr sz="1200">
                <a:latin typeface="Calibri"/>
                <a:ea typeface="Calibri"/>
                <a:cs typeface="Calibri"/>
                <a:sym typeface="Calibri"/>
              </a:rPr>
              <a:t>Strategies to avoid risks can include: communication, setting expectations, support systems, staff training, insurance, risk assessment, and contingency planning.</a:t>
            </a:r>
            <a:endParaRPr sz="1200">
              <a:latin typeface="Calibri"/>
              <a:ea typeface="Calibri"/>
              <a:cs typeface="Calibri"/>
              <a:sym typeface="Calibri"/>
            </a:endParaRPr>
          </a:p>
          <a:p>
            <a:pPr lvl="0" marL="228600" indent="-228600" defTabSz="914400">
              <a:lnSpc>
                <a:spcPct val="100000"/>
              </a:lnSpc>
              <a:spcBef>
                <a:spcPts val="400"/>
              </a:spcBef>
              <a:buSzPct val="100000"/>
              <a:buAutoNum type="arabicPeriod" startAt="5"/>
              <a:defRPr sz="1800"/>
            </a:pPr>
            <a:r>
              <a:rPr sz="1200">
                <a:latin typeface="Calibri"/>
                <a:ea typeface="Calibri"/>
                <a:cs typeface="Calibri"/>
                <a:sym typeface="Calibri"/>
              </a:rPr>
              <a:t>Be honest in reviewing your business for risk and know the warning signs.</a:t>
            </a:r>
            <a:endParaRPr sz="1200">
              <a:latin typeface="Calibri"/>
              <a:ea typeface="Calibri"/>
              <a:cs typeface="Calibri"/>
              <a:sym typeface="Calibri"/>
            </a:endParaRPr>
          </a:p>
          <a:p>
            <a:pPr lvl="0" marL="228600" indent="-228600" defTabSz="914400">
              <a:lnSpc>
                <a:spcPct val="100000"/>
              </a:lnSpc>
              <a:spcBef>
                <a:spcPts val="400"/>
              </a:spcBef>
              <a:buSzPct val="100000"/>
              <a:buAutoNum type="arabicPeriod" startAt="5"/>
              <a:defRPr sz="1800"/>
            </a:pPr>
            <a:r>
              <a:rPr sz="1200">
                <a:latin typeface="Calibri"/>
                <a:ea typeface="Calibri"/>
                <a:cs typeface="Calibri"/>
                <a:sym typeface="Calibri"/>
              </a:rPr>
              <a:t>Seek assistance from others.</a:t>
            </a:r>
            <a:endParaRPr sz="1200">
              <a:latin typeface="Calibri"/>
              <a:ea typeface="Calibri"/>
              <a:cs typeface="Calibri"/>
              <a:sym typeface="Calibri"/>
            </a:endParaRPr>
          </a:p>
          <a:p>
            <a:pPr lvl="0" marL="228600" indent="-228600" defTabSz="914400">
              <a:lnSpc>
                <a:spcPct val="100000"/>
              </a:lnSpc>
              <a:spcBef>
                <a:spcPts val="400"/>
              </a:spcBef>
              <a:buSzPct val="100000"/>
              <a:buAutoNum type="arabicPeriod" startAt="5"/>
              <a:defRPr sz="1800"/>
            </a:pPr>
            <a:r>
              <a:rPr sz="1200">
                <a:latin typeface="Calibri"/>
                <a:ea typeface="Calibri"/>
                <a:cs typeface="Calibri"/>
                <a:sym typeface="Calibri"/>
              </a:rPr>
              <a:t>Include an exit strategy in your initial business plan and revisit that strategy from time to time.</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4" name="Shape 54"/>
          <p:cNvSpPr/>
          <p:nvPr>
            <p:ph type="sldImg"/>
          </p:nvPr>
        </p:nvSpPr>
        <p:spPr>
          <a:prstGeom prst="rect">
            <a:avLst/>
          </a:prstGeom>
        </p:spPr>
        <p:txBody>
          <a:bodyPr/>
          <a:lstStyle/>
          <a:p>
            <a:pPr lvl="0"/>
          </a:p>
        </p:txBody>
      </p:sp>
      <p:sp>
        <p:nvSpPr>
          <p:cNvPr id="55" name="Shape 55"/>
          <p:cNvSpPr/>
          <p:nvPr>
            <p:ph type="body" sz="quarter" idx="1"/>
          </p:nvPr>
        </p:nvSpPr>
        <p:spPr>
          <a:prstGeom prst="rect">
            <a:avLst/>
          </a:prstGeom>
        </p:spPr>
        <p:txBody>
          <a:bodyPr/>
          <a:lstStyle/>
          <a:p>
            <a:pPr lvl="0" defTabSz="914400">
              <a:lnSpc>
                <a:spcPct val="100000"/>
              </a:lnSpc>
              <a:spcBef>
                <a:spcPts val="400"/>
              </a:spcBef>
              <a:defRPr sz="1800"/>
            </a:pPr>
            <a:r>
              <a:rPr sz="1200">
                <a:latin typeface="Calibri"/>
                <a:ea typeface="Calibri"/>
                <a:cs typeface="Calibri"/>
                <a:sym typeface="Calibri"/>
              </a:rPr>
              <a:t>What positive situations or opportunities can you think of that may be risks?</a:t>
            </a:r>
            <a:endParaRPr sz="1200">
              <a:latin typeface="Calibri"/>
              <a:ea typeface="Calibri"/>
              <a:cs typeface="Calibri"/>
              <a:sym typeface="Calibri"/>
            </a:endParaRPr>
          </a:p>
          <a:p>
            <a:pPr lvl="0" defTabSz="914400">
              <a:lnSpc>
                <a:spcPct val="100000"/>
              </a:lnSpc>
              <a:spcBef>
                <a:spcPts val="400"/>
              </a:spcBef>
              <a:defRPr sz="1800"/>
            </a:pP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Examples could include:  Sharply increased sales or orders, competitor goes out of business giving you more business, or changes in laws that boost the business.</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8" name="Shape 58"/>
          <p:cNvSpPr/>
          <p:nvPr>
            <p:ph type="sldImg"/>
          </p:nvPr>
        </p:nvSpPr>
        <p:spPr>
          <a:prstGeom prst="rect">
            <a:avLst/>
          </a:prstGeom>
        </p:spPr>
        <p:txBody>
          <a:bodyPr/>
          <a:lstStyle/>
          <a:p>
            <a:pPr lvl="0"/>
          </a:p>
        </p:txBody>
      </p:sp>
      <p:sp>
        <p:nvSpPr>
          <p:cNvPr id="59" name="Shape 59"/>
          <p:cNvSpPr/>
          <p:nvPr>
            <p:ph type="body" sz="quarter" idx="1"/>
          </p:nvPr>
        </p:nvSpPr>
        <p:spPr>
          <a:prstGeom prst="rect">
            <a:avLst/>
          </a:prstGeom>
        </p:spPr>
        <p:txBody>
          <a:bodyPr/>
          <a:lstStyle>
            <a:lvl1pPr defTabSz="914400">
              <a:lnSpc>
                <a:spcPct val="100000"/>
              </a:lnSpc>
              <a:spcBef>
                <a:spcPts val="400"/>
              </a:spcBef>
              <a:defRPr sz="1200">
                <a:latin typeface="Calibri"/>
                <a:ea typeface="Calibri"/>
                <a:cs typeface="Calibri"/>
                <a:sym typeface="Calibri"/>
              </a:defRPr>
            </a:lvl1pPr>
          </a:lstStyle>
          <a:p>
            <a:pPr lvl="0">
              <a:defRPr sz="1800"/>
            </a:pPr>
            <a:r>
              <a:rPr sz="1200"/>
              <a:t>Let’s begin with some internal risks.</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4" name="Shape 64"/>
          <p:cNvSpPr/>
          <p:nvPr>
            <p:ph type="sldImg"/>
          </p:nvPr>
        </p:nvSpPr>
        <p:spPr>
          <a:prstGeom prst="rect">
            <a:avLst/>
          </a:prstGeom>
        </p:spPr>
        <p:txBody>
          <a:bodyPr/>
          <a:lstStyle/>
          <a:p>
            <a:pPr lvl="0"/>
          </a:p>
        </p:txBody>
      </p:sp>
      <p:sp>
        <p:nvSpPr>
          <p:cNvPr id="65" name="Shape 65"/>
          <p:cNvSpPr/>
          <p:nvPr>
            <p:ph type="body" sz="quarter" idx="1"/>
          </p:nvPr>
        </p:nvSpPr>
        <p:spPr>
          <a:prstGeom prst="rect">
            <a:avLst/>
          </a:prstGeom>
        </p:spPr>
        <p:txBody>
          <a:bodyPr/>
          <a:lstStyle/>
          <a:p>
            <a:pPr lvl="0" defTabSz="914400">
              <a:lnSpc>
                <a:spcPct val="100000"/>
              </a:lnSpc>
              <a:spcBef>
                <a:spcPts val="400"/>
              </a:spcBef>
              <a:defRPr sz="1800"/>
            </a:pPr>
            <a:r>
              <a:rPr sz="1200">
                <a:latin typeface="Calibri"/>
                <a:ea typeface="Calibri"/>
                <a:cs typeface="Calibri"/>
                <a:sym typeface="Calibri"/>
              </a:rPr>
              <a:t>The human component of your business is a source of risk. Think about these possible human risks to your business:</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 </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Illness and death. A business owner may be ill for a day or be unable to work for months. The same situation could happen to an employee. The death of a person involved in a business poses a risk to continued operations.</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 </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0" name="Shape 70"/>
          <p:cNvSpPr/>
          <p:nvPr>
            <p:ph type="sldImg"/>
          </p:nvPr>
        </p:nvSpPr>
        <p:spPr>
          <a:prstGeom prst="rect">
            <a:avLst/>
          </a:prstGeom>
        </p:spPr>
        <p:txBody>
          <a:bodyPr/>
          <a:lstStyle/>
          <a:p>
            <a:pPr lvl="0"/>
          </a:p>
        </p:txBody>
      </p:sp>
      <p:sp>
        <p:nvSpPr>
          <p:cNvPr id="71" name="Shape 71"/>
          <p:cNvSpPr/>
          <p:nvPr>
            <p:ph type="body" sz="quarter" idx="1"/>
          </p:nvPr>
        </p:nvSpPr>
        <p:spPr>
          <a:prstGeom prst="rect">
            <a:avLst/>
          </a:prstGeom>
        </p:spPr>
        <p:txBody>
          <a:bodyPr/>
          <a:lstStyle/>
          <a:p>
            <a:pPr lvl="0" defTabSz="914400">
              <a:lnSpc>
                <a:spcPct val="100000"/>
              </a:lnSpc>
              <a:spcBef>
                <a:spcPts val="400"/>
              </a:spcBef>
              <a:defRPr sz="1800"/>
            </a:pPr>
            <a:r>
              <a:rPr sz="1200">
                <a:latin typeface="Calibri"/>
                <a:ea typeface="Calibri"/>
                <a:cs typeface="Calibri"/>
                <a:sym typeface="Calibri"/>
              </a:rPr>
              <a:t>Theft and fraud. Most businesses want to have an honest working environment, yet theft by employees and employee fraud are major risks businesses face. Timecard fraud is a risk. Diverting funds to fictitious accounts are accounting risks.</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 </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Low morale and employee dissatisfaction. Unhappy employees can cost money through negligence or through willful acts. For example, an employee who forgets to reorder inventory is a risk to sales because back orders lead to cancellations. </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6" name="Shape 76"/>
          <p:cNvSpPr/>
          <p:nvPr>
            <p:ph type="sldImg"/>
          </p:nvPr>
        </p:nvSpPr>
        <p:spPr>
          <a:prstGeom prst="rect">
            <a:avLst/>
          </a:prstGeom>
        </p:spPr>
        <p:txBody>
          <a:bodyPr/>
          <a:lstStyle/>
          <a:p>
            <a:pPr lvl="0"/>
          </a:p>
        </p:txBody>
      </p:sp>
      <p:sp>
        <p:nvSpPr>
          <p:cNvPr id="77" name="Shape 77"/>
          <p:cNvSpPr/>
          <p:nvPr>
            <p:ph type="body" sz="quarter" idx="1"/>
          </p:nvPr>
        </p:nvSpPr>
        <p:spPr>
          <a:prstGeom prst="rect">
            <a:avLst/>
          </a:prstGeom>
        </p:spPr>
        <p:txBody>
          <a:bodyPr/>
          <a:lstStyle/>
          <a:p>
            <a:pPr lvl="0" defTabSz="914400">
              <a:lnSpc>
                <a:spcPct val="100000"/>
              </a:lnSpc>
              <a:spcBef>
                <a:spcPts val="400"/>
              </a:spcBef>
              <a:defRPr sz="1800"/>
            </a:pPr>
            <a:r>
              <a:rPr sz="1200">
                <a:latin typeface="Calibri"/>
                <a:ea typeface="Calibri"/>
                <a:cs typeface="Calibri"/>
                <a:sym typeface="Calibri"/>
              </a:rPr>
              <a:t>Older equipment may run slower or require more maintenance than new equipment. New equipment may require adjustments to work with older equipment.</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 </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Worn parts may cause damage or cause company vehicles to break down. What would a broken-down delivery van cost a business for one day?</a:t>
            </a:r>
          </a:p>
        </p:txBody>
      </p:sp>
    </p:spTree>
  </p:cSld>
  <p:clrMapOvr>
    <a:masterClrMapping/>
  </p:clrMapOvr>
</p:notes>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slideLayout1.xml><?xml version="1.0" encoding="utf-8"?>
<p:sldLayout xmlns:a="http://schemas.openxmlformats.org/drawingml/2006/main" xmlns:r="http://schemas.openxmlformats.org/officeDocument/2006/relationships" xmlns:p="http://schemas.openxmlformats.org/presentationml/2006/main" type="tx" showMasterSp="1" showMasterPhAnim="1">
  <p:cSld name="Title Slide">
    <p:spTree>
      <p:nvGrpSpPr>
        <p:cNvPr id="1" name=""/>
        <p:cNvGrpSpPr/>
        <p:nvPr/>
      </p:nvGrpSpPr>
      <p:grpSpPr>
        <a:xfrm>
          <a:off x="0" y="0"/>
          <a:ext cx="0" cy="0"/>
          <a:chOff x="0" y="0"/>
          <a:chExt cx="0" cy="0"/>
        </a:xfrm>
      </p:grpSpPr>
      <p:sp>
        <p:nvSpPr>
          <p:cNvPr id="7" name="Shape 7"/>
          <p:cNvSpPr/>
          <p:nvPr>
            <p:ph type="title"/>
          </p:nvPr>
        </p:nvSpPr>
        <p:spPr>
          <a:prstGeom prst="rect">
            <a:avLst/>
          </a:prstGeom>
        </p:spPr>
        <p:txBody>
          <a:bodyPr/>
          <a:lstStyle/>
          <a:p>
            <a:pPr lvl="0">
              <a:defRPr sz="1800"/>
            </a:pPr>
            <a:r>
              <a:rPr sz="4400"/>
              <a:t>Click to edit Master title style</a:t>
            </a:r>
          </a:p>
        </p:txBody>
      </p:sp>
      <p:sp>
        <p:nvSpPr>
          <p:cNvPr id="8" name="Shape 8"/>
          <p:cNvSpPr/>
          <p:nvPr>
            <p:ph type="body" idx="1"/>
          </p:nvPr>
        </p:nvSpPr>
        <p:spPr>
          <a:prstGeom prst="rect">
            <a:avLst/>
          </a:prstGeom>
        </p:spPr>
        <p:txBody>
          <a:bodyPr/>
          <a:lstStyle/>
          <a:p>
            <a:pPr lvl="0">
              <a:defRPr sz="1800">
                <a:solidFill>
                  <a:srgbClr val="000000"/>
                </a:solidFill>
              </a:defRPr>
            </a:pPr>
            <a:r>
              <a:rPr sz="3200">
                <a:solidFill>
                  <a:srgbClr val="888888"/>
                </a:solidFill>
              </a:rPr>
              <a:t>Click to edit Master subtitle style</a:t>
            </a:r>
          </a:p>
        </p:txBody>
      </p:sp>
      <p:sp>
        <p:nvSpPr>
          <p:cNvPr id="9" name="Shape 9"/>
          <p:cNvSpPr/>
          <p:nvPr>
            <p:ph type="sldNum" sz="quarter" idx="2"/>
          </p:nvPr>
        </p:nvSpPr>
        <p:spPr>
          <a:prstGeom prst="rect">
            <a:avLst/>
          </a:prstGeom>
        </p:spPr>
        <p:txBody>
          <a:bodyPr/>
          <a:lstStyle/>
          <a:p>
            <a:pPr lvl="0"/>
            <a:fld id="{86CB4B4D-7CA3-9044-876B-883B54F8677D}" type="slidenum"/>
          </a:p>
        </p:txBody>
      </p:sp>
    </p:spTree>
  </p:cSld>
  <p:clrMapOvr>
    <a:masterClrMapping/>
  </p:clrMapOvr>
  <p:transitio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type="tx" showMasterSp="0" showMasterPhAnim="1">
  <p:cSld name="Title and Content">
    <p:spTree>
      <p:nvGrpSpPr>
        <p:cNvPr id="1" name=""/>
        <p:cNvGrpSpPr/>
        <p:nvPr/>
      </p:nvGrpSpPr>
      <p:grpSpPr>
        <a:xfrm>
          <a:off x="0" y="0"/>
          <a:ext cx="0" cy="0"/>
          <a:chOff x="0" y="0"/>
          <a:chExt cx="0" cy="0"/>
        </a:xfrm>
      </p:grpSpPr>
      <p:pic>
        <p:nvPicPr>
          <p:cNvPr id="11" name="image2.jpg" descr="C:\Users\ryan aller\Documents\My Dropbox\DRC\FDIC Finals\Final Package\SOURCE\PPT Template Images\pages_bkdg_sbasm.jpg"/>
          <p:cNvPicPr/>
          <p:nvPr/>
        </p:nvPicPr>
        <p:blipFill>
          <a:blip r:embed="rId2">
            <a:extLst/>
          </a:blip>
          <a:stretch>
            <a:fillRect/>
          </a:stretch>
        </p:blipFill>
        <p:spPr>
          <a:xfrm>
            <a:off x="0" y="0"/>
            <a:ext cx="9163050" cy="6877050"/>
          </a:xfrm>
          <a:prstGeom prst="rect">
            <a:avLst/>
          </a:prstGeom>
          <a:ln w="12700">
            <a:miter lim="400000"/>
          </a:ln>
        </p:spPr>
      </p:pic>
      <p:sp>
        <p:nvSpPr>
          <p:cNvPr id="12" name="Shape 12"/>
          <p:cNvSpPr/>
          <p:nvPr/>
        </p:nvSpPr>
        <p:spPr>
          <a:xfrm>
            <a:off x="6781800" y="6451600"/>
            <a:ext cx="1676400" cy="207899"/>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lgn="r"/>
            <a:r>
              <a:rPr sz="1000">
                <a:solidFill>
                  <a:srgbClr val="FFFFFF"/>
                </a:solidFill>
                <a:latin typeface="12 pt. Helvetica* 85 Heavy   08472"/>
                <a:ea typeface="12 pt. Helvetica* 85 Heavy   08472"/>
                <a:cs typeface="12 pt. Helvetica* 85 Heavy   08472"/>
                <a:sym typeface="12 pt. Helvetica* 85 Heavy   08472"/>
              </a:rPr>
              <a:t>RISK</a:t>
            </a:r>
            <a:r>
              <a:rPr sz="1000">
                <a:solidFill>
                  <a:srgbClr val="132F5A"/>
                </a:solidFill>
                <a:latin typeface="12 pt. Helvetica* 85 Heavy   08472"/>
                <a:ea typeface="12 pt. Helvetica* 85 Heavy   08472"/>
                <a:cs typeface="12 pt. Helvetica* 85 Heavy   08472"/>
                <a:sym typeface="12 pt. Helvetica* 85 Heavy   08472"/>
              </a:rPr>
              <a:t>MANAGEMENT</a:t>
            </a:r>
          </a:p>
        </p:txBody>
      </p:sp>
      <p:sp>
        <p:nvSpPr>
          <p:cNvPr id="13" name="Shape 13"/>
          <p:cNvSpPr/>
          <p:nvPr/>
        </p:nvSpPr>
        <p:spPr>
          <a:xfrm>
            <a:off x="8305800" y="6451600"/>
            <a:ext cx="381000" cy="207899"/>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r">
              <a:defRPr sz="1000">
                <a:solidFill>
                  <a:srgbClr val="132F5A"/>
                </a:solidFill>
                <a:latin typeface="12 pt. Helvetica* 85 Heavy   08472"/>
                <a:ea typeface="12 pt. Helvetica* 85 Heavy   08472"/>
                <a:cs typeface="12 pt. Helvetica* 85 Heavy   08472"/>
                <a:sym typeface="12 pt. Helvetica* 85 Heavy   08472"/>
              </a:defRPr>
            </a:lvl1pPr>
          </a:lstStyle>
          <a:p>
            <a:pPr lvl="0">
              <a:defRPr sz="1800">
                <a:solidFill>
                  <a:srgbClr val="000000"/>
                </a:solidFill>
              </a:defRPr>
            </a:pPr>
            <a:r>
              <a:rPr sz="1000">
                <a:solidFill>
                  <a:srgbClr val="132F5A"/>
                </a:solidFill>
              </a:rPr>
              <a:t>‹#›</a:t>
            </a:r>
          </a:p>
        </p:txBody>
      </p:sp>
      <p:sp>
        <p:nvSpPr>
          <p:cNvPr id="14" name="Shape 14"/>
          <p:cNvSpPr/>
          <p:nvPr>
            <p:ph type="title"/>
          </p:nvPr>
        </p:nvSpPr>
        <p:spPr>
          <a:xfrm>
            <a:off x="457200" y="381000"/>
            <a:ext cx="8229600" cy="609601"/>
          </a:xfrm>
          <a:prstGeom prst="rect">
            <a:avLst/>
          </a:prstGeom>
        </p:spPr>
        <p:txBody>
          <a:bodyPr anchor="t"/>
          <a:lstStyle>
            <a:lvl1pPr algn="l">
              <a:defRPr sz="3600">
                <a:solidFill>
                  <a:srgbClr val="C1961C"/>
                </a:solidFill>
                <a:latin typeface="12 pt. Helvetica* 85 Heavy   08472"/>
                <a:ea typeface="12 pt. Helvetica* 85 Heavy   08472"/>
                <a:cs typeface="12 pt. Helvetica* 85 Heavy   08472"/>
                <a:sym typeface="12 pt. Helvetica* 85 Heavy   08472"/>
              </a:defRPr>
            </a:lvl1pPr>
          </a:lstStyle>
          <a:p>
            <a:pPr lvl="0">
              <a:defRPr sz="1800">
                <a:solidFill>
                  <a:srgbClr val="000000"/>
                </a:solidFill>
              </a:defRPr>
            </a:pPr>
            <a:r>
              <a:rPr sz="3600">
                <a:solidFill>
                  <a:srgbClr val="C1961C"/>
                </a:solidFill>
              </a:rPr>
              <a:t>Click to edit Master title style</a:t>
            </a:r>
          </a:p>
        </p:txBody>
      </p:sp>
      <p:sp>
        <p:nvSpPr>
          <p:cNvPr id="15" name="Shape 15"/>
          <p:cNvSpPr/>
          <p:nvPr>
            <p:ph type="body" idx="1"/>
          </p:nvPr>
        </p:nvSpPr>
        <p:spPr>
          <a:xfrm>
            <a:off x="457200" y="990600"/>
            <a:ext cx="8229600" cy="4267201"/>
          </a:xfrm>
          <a:prstGeom prst="rect">
            <a:avLst/>
          </a:prstGeom>
        </p:spPr>
        <p:txBody>
          <a:bodyPr/>
          <a:lstStyle>
            <a:lvl1pPr marL="342900" indent="-342900" algn="l">
              <a:buSzPct val="100000"/>
              <a:buFont typeface="Arial"/>
              <a:buChar char="•"/>
              <a:defRPr sz="3000">
                <a:solidFill>
                  <a:srgbClr val="132F5A"/>
                </a:solidFill>
                <a:latin typeface="12 pt. Helvetica* 85 Heavy   08472"/>
                <a:ea typeface="12 pt. Helvetica* 85 Heavy   08472"/>
                <a:cs typeface="12 pt. Helvetica* 85 Heavy   08472"/>
                <a:sym typeface="12 pt. Helvetica* 85 Heavy   08472"/>
              </a:defRPr>
            </a:lvl1pPr>
            <a:lvl2pPr marL="763360" indent="-306160" algn="l">
              <a:buSzPct val="100000"/>
              <a:buFont typeface="Arial"/>
              <a:buChar char="•"/>
              <a:defRPr sz="3000">
                <a:solidFill>
                  <a:srgbClr val="132F5A"/>
                </a:solidFill>
                <a:latin typeface="12 pt. Helvetica* 85 Heavy   08472"/>
                <a:ea typeface="12 pt. Helvetica* 85 Heavy   08472"/>
                <a:cs typeface="12 pt. Helvetica* 85 Heavy   08472"/>
                <a:sym typeface="12 pt. Helvetica* 85 Heavy   08472"/>
              </a:defRPr>
            </a:lvl2pPr>
            <a:lvl3pPr marL="1159328" indent="-244928" algn="l">
              <a:buSzPct val="100000"/>
              <a:buFont typeface="Arial"/>
              <a:buChar char="•"/>
              <a:defRPr sz="3000">
                <a:solidFill>
                  <a:srgbClr val="132F5A"/>
                </a:solidFill>
                <a:latin typeface="12 pt. Helvetica* 85 Heavy   08472"/>
                <a:ea typeface="12 pt. Helvetica* 85 Heavy   08472"/>
                <a:cs typeface="12 pt. Helvetica* 85 Heavy   08472"/>
                <a:sym typeface="12 pt. Helvetica* 85 Heavy   08472"/>
              </a:defRPr>
            </a:lvl3pPr>
            <a:lvl4pPr marL="1616528" indent="-244928" algn="l">
              <a:buSzPct val="100000"/>
              <a:buFont typeface="Arial"/>
              <a:buChar char="–"/>
              <a:defRPr sz="3000">
                <a:solidFill>
                  <a:srgbClr val="132F5A"/>
                </a:solidFill>
                <a:latin typeface="12 pt. Helvetica* 85 Heavy   08472"/>
                <a:ea typeface="12 pt. Helvetica* 85 Heavy   08472"/>
                <a:cs typeface="12 pt. Helvetica* 85 Heavy   08472"/>
                <a:sym typeface="12 pt. Helvetica* 85 Heavy   08472"/>
              </a:defRPr>
            </a:lvl4pPr>
            <a:lvl5pPr marL="2073728" indent="-244928" algn="l">
              <a:buSzPct val="100000"/>
              <a:buFont typeface="Arial"/>
              <a:buChar char="»"/>
              <a:defRPr sz="3000">
                <a:solidFill>
                  <a:srgbClr val="132F5A"/>
                </a:solidFill>
                <a:latin typeface="12 pt. Helvetica* 85 Heavy   08472"/>
                <a:ea typeface="12 pt. Helvetica* 85 Heavy   08472"/>
                <a:cs typeface="12 pt. Helvetica* 85 Heavy   08472"/>
                <a:sym typeface="12 pt. Helvetica* 85 Heavy   08472"/>
              </a:defRPr>
            </a:lvl5pPr>
          </a:lstStyle>
          <a:p>
            <a:pPr lvl="0">
              <a:defRPr sz="1800">
                <a:solidFill>
                  <a:srgbClr val="000000"/>
                </a:solidFill>
              </a:defRPr>
            </a:pPr>
            <a:r>
              <a:rPr sz="3000">
                <a:solidFill>
                  <a:srgbClr val="132F5A"/>
                </a:solidFill>
              </a:rPr>
              <a:t>Click to edit Master text styles</a:t>
            </a:r>
            <a:endParaRPr sz="3000">
              <a:solidFill>
                <a:srgbClr val="132F5A"/>
              </a:solidFill>
            </a:endParaRPr>
          </a:p>
          <a:p>
            <a:pPr lvl="1">
              <a:defRPr sz="1800">
                <a:solidFill>
                  <a:srgbClr val="000000"/>
                </a:solidFill>
              </a:defRPr>
            </a:pPr>
            <a:r>
              <a:rPr sz="3000">
                <a:solidFill>
                  <a:srgbClr val="132F5A"/>
                </a:solidFill>
              </a:rPr>
              <a:t>Second level</a:t>
            </a:r>
            <a:endParaRPr sz="3000">
              <a:solidFill>
                <a:srgbClr val="132F5A"/>
              </a:solidFill>
            </a:endParaRPr>
          </a:p>
          <a:p>
            <a:pPr lvl="2">
              <a:defRPr sz="1800">
                <a:solidFill>
                  <a:srgbClr val="000000"/>
                </a:solidFill>
              </a:defRPr>
            </a:pPr>
            <a:r>
              <a:rPr sz="3000">
                <a:solidFill>
                  <a:srgbClr val="132F5A"/>
                </a:solidFill>
              </a:rPr>
              <a:t>Third level</a:t>
            </a:r>
            <a:endParaRPr sz="3000">
              <a:solidFill>
                <a:srgbClr val="132F5A"/>
              </a:solidFill>
            </a:endParaRPr>
          </a:p>
          <a:p>
            <a:pPr lvl="3">
              <a:defRPr sz="1800">
                <a:solidFill>
                  <a:srgbClr val="000000"/>
                </a:solidFill>
              </a:defRPr>
            </a:pPr>
            <a:r>
              <a:rPr sz="3000">
                <a:solidFill>
                  <a:srgbClr val="132F5A"/>
                </a:solidFill>
              </a:rPr>
              <a:t>Fourth level</a:t>
            </a:r>
            <a:endParaRPr sz="3000">
              <a:solidFill>
                <a:srgbClr val="132F5A"/>
              </a:solidFill>
            </a:endParaRPr>
          </a:p>
          <a:p>
            <a:pPr lvl="4">
              <a:defRPr sz="1800">
                <a:solidFill>
                  <a:srgbClr val="000000"/>
                </a:solidFill>
              </a:defRPr>
            </a:pPr>
            <a:r>
              <a:rPr sz="3000">
                <a:solidFill>
                  <a:srgbClr val="132F5A"/>
                </a:solidFill>
              </a:rPr>
              <a:t>Fifth level</a:t>
            </a:r>
          </a:p>
        </p:txBody>
      </p:sp>
    </p:spTree>
  </p:cSld>
  <p:clrMapOvr>
    <a:masterClrMapping/>
  </p:clrMapOvr>
  <p:transition spd="med" advClick="1"/>
</p:sldLayout>
</file>

<file path=ppt/slideMasters/_rels/slideMaster1.xml.rels><?xml version="1.0" encoding="UTF-8" standalone="yes"?><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jpeg"/><Relationship Id="rId3" Type="http://schemas.openxmlformats.org/officeDocument/2006/relationships/slideLayout" Target="../slideLayouts/slideLayout1.xml"/><Relationship Id="rId4"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p:bgPr>
    </p:bg>
    <p:spTree>
      <p:nvGrpSpPr>
        <p:cNvPr id="1" name=""/>
        <p:cNvGrpSpPr/>
        <p:nvPr/>
      </p:nvGrpSpPr>
      <p:grpSpPr>
        <a:xfrm>
          <a:off x="0" y="0"/>
          <a:ext cx="0" cy="0"/>
          <a:chOff x="0" y="0"/>
          <a:chExt cx="0" cy="0"/>
        </a:xfrm>
      </p:grpSpPr>
      <p:pic>
        <p:nvPicPr>
          <p:cNvPr id="2" name="image1.jpg" descr="C:\Users\ryan aller\Documents\My Dropbox\DRC\FDIC Finals\Final Package\SOURCE\PPT Template Images\title_bkdg_sbasm.jpg"/>
          <p:cNvPicPr/>
          <p:nvPr/>
        </p:nvPicPr>
        <p:blipFill>
          <a:blip r:embed="rId2">
            <a:extLst/>
          </a:blip>
          <a:stretch>
            <a:fillRect/>
          </a:stretch>
        </p:blipFill>
        <p:spPr>
          <a:xfrm>
            <a:off x="-19050" y="0"/>
            <a:ext cx="9163050" cy="6877050"/>
          </a:xfrm>
          <a:prstGeom prst="rect">
            <a:avLst/>
          </a:prstGeom>
          <a:ln w="12700">
            <a:miter lim="400000"/>
          </a:ln>
        </p:spPr>
      </p:pic>
      <p:sp>
        <p:nvSpPr>
          <p:cNvPr id="3" name="Shape 3"/>
          <p:cNvSpPr/>
          <p:nvPr>
            <p:ph type="title"/>
          </p:nvPr>
        </p:nvSpPr>
        <p:spPr>
          <a:xfrm>
            <a:off x="685800" y="1844675"/>
            <a:ext cx="7772400" cy="2041525"/>
          </a:xfrm>
          <a:prstGeom prst="rect">
            <a:avLst/>
          </a:prstGeom>
          <a:ln w="12700">
            <a:miter lim="400000"/>
          </a:ln>
          <a:extLst>
            <a:ext uri="{C572A759-6A51-4108-AA02-DFA0A04FC94B}">
              <ma14:wrappingTextBoxFlag xmlns:ma14="http://schemas.microsoft.com/office/mac/drawingml/2011/main" val="1"/>
            </a:ext>
          </a:extLst>
        </p:spPr>
        <p:txBody>
          <a:bodyPr lIns="45719" rIns="45719" anchor="ctr"/>
          <a:lstStyle/>
          <a:p>
            <a:pPr lvl="0">
              <a:defRPr sz="1800"/>
            </a:pPr>
            <a:r>
              <a:rPr sz="4400"/>
              <a:t>Click to edit Master title style</a:t>
            </a:r>
          </a:p>
        </p:txBody>
      </p:sp>
      <p:sp>
        <p:nvSpPr>
          <p:cNvPr id="4" name="Shape 4"/>
          <p:cNvSpPr/>
          <p:nvPr>
            <p:ph type="body" idx="1"/>
          </p:nvPr>
        </p:nvSpPr>
        <p:spPr>
          <a:xfrm>
            <a:off x="1371600" y="3886200"/>
            <a:ext cx="6400800" cy="2971800"/>
          </a:xfrm>
          <a:prstGeom prst="rect">
            <a:avLst/>
          </a:prstGeom>
          <a:ln w="12700">
            <a:miter lim="400000"/>
          </a:ln>
          <a:extLst>
            <a:ext uri="{C572A759-6A51-4108-AA02-DFA0A04FC94B}">
              <ma14:wrappingTextBoxFlag xmlns:ma14="http://schemas.microsoft.com/office/mac/drawingml/2011/main" val="1"/>
            </a:ext>
          </a:extLst>
        </p:spPr>
        <p:txBody>
          <a:bodyPr lIns="45719" rIns="45719"/>
          <a:lstStyle/>
          <a:p>
            <a:pPr lvl="0">
              <a:defRPr sz="1800">
                <a:solidFill>
                  <a:srgbClr val="000000"/>
                </a:solidFill>
              </a:defRPr>
            </a:pPr>
            <a:r>
              <a:rPr sz="3200">
                <a:solidFill>
                  <a:srgbClr val="888888"/>
                </a:solidFill>
              </a:rPr>
              <a:t>Click to edit Master subtitle style</a:t>
            </a:r>
          </a:p>
        </p:txBody>
      </p:sp>
      <p:sp>
        <p:nvSpPr>
          <p:cNvPr id="5" name="Shape 5"/>
          <p:cNvSpPr/>
          <p:nvPr>
            <p:ph type="sldNum" sz="quarter" idx="2"/>
          </p:nvPr>
        </p:nvSpPr>
        <p:spPr>
          <a:xfrm>
            <a:off x="6553200" y="6414760"/>
            <a:ext cx="2133600" cy="248305"/>
          </a:xfrm>
          <a:prstGeom prst="rect">
            <a:avLst/>
          </a:prstGeom>
          <a:ln w="12700">
            <a:miter lim="400000"/>
          </a:ln>
        </p:spPr>
        <p:txBody>
          <a:bodyPr lIns="45719" rIns="45719" anchor="ctr">
            <a:spAutoFit/>
          </a:bodyPr>
          <a:lstStyle>
            <a:lvl1pPr algn="r">
              <a:defRPr sz="1200">
                <a:solidFill>
                  <a:srgbClr val="898989"/>
                </a:solidFill>
              </a:defRPr>
            </a:lvl1pPr>
          </a:lstStyle>
          <a:p>
            <a:pPr lvl="0"/>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3"/>
    <p:sldLayoutId id="2147483650" r:id="rId4"/>
  </p:sldLayoutIdLst>
  <p:transition spd="med" advClick="1"/>
  <p:txStyles>
    <p:titleStyle>
      <a:lvl1pPr algn="ctr">
        <a:defRPr sz="4400">
          <a:latin typeface="Calibri"/>
          <a:ea typeface="Calibri"/>
          <a:cs typeface="Calibri"/>
          <a:sym typeface="Calibri"/>
        </a:defRPr>
      </a:lvl1pPr>
      <a:lvl2pPr algn="ctr">
        <a:defRPr sz="4400">
          <a:latin typeface="Calibri"/>
          <a:ea typeface="Calibri"/>
          <a:cs typeface="Calibri"/>
          <a:sym typeface="Calibri"/>
        </a:defRPr>
      </a:lvl2pPr>
      <a:lvl3pPr algn="ctr">
        <a:defRPr sz="4400">
          <a:latin typeface="Calibri"/>
          <a:ea typeface="Calibri"/>
          <a:cs typeface="Calibri"/>
          <a:sym typeface="Calibri"/>
        </a:defRPr>
      </a:lvl3pPr>
      <a:lvl4pPr algn="ctr">
        <a:defRPr sz="4400">
          <a:latin typeface="Calibri"/>
          <a:ea typeface="Calibri"/>
          <a:cs typeface="Calibri"/>
          <a:sym typeface="Calibri"/>
        </a:defRPr>
      </a:lvl4pPr>
      <a:lvl5pPr algn="ctr">
        <a:defRPr sz="4400">
          <a:latin typeface="Calibri"/>
          <a:ea typeface="Calibri"/>
          <a:cs typeface="Calibri"/>
          <a:sym typeface="Calibri"/>
        </a:defRPr>
      </a:lvl5pPr>
      <a:lvl6pPr indent="457200" algn="ctr">
        <a:defRPr sz="4400">
          <a:latin typeface="Calibri"/>
          <a:ea typeface="Calibri"/>
          <a:cs typeface="Calibri"/>
          <a:sym typeface="Calibri"/>
        </a:defRPr>
      </a:lvl6pPr>
      <a:lvl7pPr indent="914400" algn="ctr">
        <a:defRPr sz="4400">
          <a:latin typeface="Calibri"/>
          <a:ea typeface="Calibri"/>
          <a:cs typeface="Calibri"/>
          <a:sym typeface="Calibri"/>
        </a:defRPr>
      </a:lvl7pPr>
      <a:lvl8pPr indent="1371600" algn="ctr">
        <a:defRPr sz="4400">
          <a:latin typeface="Calibri"/>
          <a:ea typeface="Calibri"/>
          <a:cs typeface="Calibri"/>
          <a:sym typeface="Calibri"/>
        </a:defRPr>
      </a:lvl8pPr>
      <a:lvl9pPr indent="1828800" algn="ctr">
        <a:defRPr sz="4400">
          <a:latin typeface="Calibri"/>
          <a:ea typeface="Calibri"/>
          <a:cs typeface="Calibri"/>
          <a:sym typeface="Calibri"/>
        </a:defRPr>
      </a:lvl9pPr>
    </p:titleStyle>
    <p:bodyStyle>
      <a:lvl1pPr algn="ctr">
        <a:spcBef>
          <a:spcPts val="700"/>
        </a:spcBef>
        <a:defRPr sz="3200">
          <a:solidFill>
            <a:srgbClr val="888888"/>
          </a:solidFill>
          <a:latin typeface="Calibri"/>
          <a:ea typeface="Calibri"/>
          <a:cs typeface="Calibri"/>
          <a:sym typeface="Calibri"/>
        </a:defRPr>
      </a:lvl1pPr>
      <a:lvl2pPr indent="457200" algn="ctr">
        <a:spcBef>
          <a:spcPts val="700"/>
        </a:spcBef>
        <a:defRPr sz="3200">
          <a:solidFill>
            <a:srgbClr val="888888"/>
          </a:solidFill>
          <a:latin typeface="Calibri"/>
          <a:ea typeface="Calibri"/>
          <a:cs typeface="Calibri"/>
          <a:sym typeface="Calibri"/>
        </a:defRPr>
      </a:lvl2pPr>
      <a:lvl3pPr indent="914400" algn="ctr">
        <a:spcBef>
          <a:spcPts val="700"/>
        </a:spcBef>
        <a:defRPr sz="3200">
          <a:solidFill>
            <a:srgbClr val="888888"/>
          </a:solidFill>
          <a:latin typeface="Calibri"/>
          <a:ea typeface="Calibri"/>
          <a:cs typeface="Calibri"/>
          <a:sym typeface="Calibri"/>
        </a:defRPr>
      </a:lvl3pPr>
      <a:lvl4pPr indent="1371600" algn="ctr">
        <a:spcBef>
          <a:spcPts val="700"/>
        </a:spcBef>
        <a:defRPr sz="3200">
          <a:solidFill>
            <a:srgbClr val="888888"/>
          </a:solidFill>
          <a:latin typeface="Calibri"/>
          <a:ea typeface="Calibri"/>
          <a:cs typeface="Calibri"/>
          <a:sym typeface="Calibri"/>
        </a:defRPr>
      </a:lvl4pPr>
      <a:lvl5pPr indent="1828800" algn="ctr">
        <a:spcBef>
          <a:spcPts val="700"/>
        </a:spcBef>
        <a:defRPr sz="3200">
          <a:solidFill>
            <a:srgbClr val="888888"/>
          </a:solidFill>
          <a:latin typeface="Calibri"/>
          <a:ea typeface="Calibri"/>
          <a:cs typeface="Calibri"/>
          <a:sym typeface="Calibri"/>
        </a:defRPr>
      </a:lvl5pPr>
      <a:lvl6pPr indent="2286000" algn="ctr">
        <a:spcBef>
          <a:spcPts val="700"/>
        </a:spcBef>
        <a:defRPr sz="3200">
          <a:solidFill>
            <a:srgbClr val="888888"/>
          </a:solidFill>
          <a:latin typeface="Calibri"/>
          <a:ea typeface="Calibri"/>
          <a:cs typeface="Calibri"/>
          <a:sym typeface="Calibri"/>
        </a:defRPr>
      </a:lvl6pPr>
      <a:lvl7pPr indent="2743200" algn="ctr">
        <a:spcBef>
          <a:spcPts val="700"/>
        </a:spcBef>
        <a:defRPr sz="3200">
          <a:solidFill>
            <a:srgbClr val="888888"/>
          </a:solidFill>
          <a:latin typeface="Calibri"/>
          <a:ea typeface="Calibri"/>
          <a:cs typeface="Calibri"/>
          <a:sym typeface="Calibri"/>
        </a:defRPr>
      </a:lvl7pPr>
      <a:lvl8pPr indent="3200400" algn="ctr">
        <a:spcBef>
          <a:spcPts val="700"/>
        </a:spcBef>
        <a:defRPr sz="3200">
          <a:solidFill>
            <a:srgbClr val="888888"/>
          </a:solidFill>
          <a:latin typeface="Calibri"/>
          <a:ea typeface="Calibri"/>
          <a:cs typeface="Calibri"/>
          <a:sym typeface="Calibri"/>
        </a:defRPr>
      </a:lvl8pPr>
      <a:lvl9pPr indent="3657600" algn="ctr">
        <a:spcBef>
          <a:spcPts val="700"/>
        </a:spcBef>
        <a:defRPr sz="3200">
          <a:solidFill>
            <a:srgbClr val="888888"/>
          </a:solidFill>
          <a:latin typeface="Calibri"/>
          <a:ea typeface="Calibri"/>
          <a:cs typeface="Calibri"/>
          <a:sym typeface="Calibri"/>
        </a:defRPr>
      </a:lvl9pPr>
    </p:bodyStyle>
    <p:otherStyle>
      <a:lvl1pPr algn="r">
        <a:defRPr sz="1200">
          <a:solidFill>
            <a:schemeClr val="tx1"/>
          </a:solidFill>
          <a:latin typeface="+mn-lt"/>
          <a:ea typeface="+mn-ea"/>
          <a:cs typeface="+mn-cs"/>
          <a:sym typeface="Calibri"/>
        </a:defRPr>
      </a:lvl1pPr>
      <a:lvl2pPr indent="457200" algn="r">
        <a:defRPr sz="1200">
          <a:solidFill>
            <a:schemeClr val="tx1"/>
          </a:solidFill>
          <a:latin typeface="+mn-lt"/>
          <a:ea typeface="+mn-ea"/>
          <a:cs typeface="+mn-cs"/>
          <a:sym typeface="Calibri"/>
        </a:defRPr>
      </a:lvl2pPr>
      <a:lvl3pPr indent="914400" algn="r">
        <a:defRPr sz="1200">
          <a:solidFill>
            <a:schemeClr val="tx1"/>
          </a:solidFill>
          <a:latin typeface="+mn-lt"/>
          <a:ea typeface="+mn-ea"/>
          <a:cs typeface="+mn-cs"/>
          <a:sym typeface="Calibri"/>
        </a:defRPr>
      </a:lvl3pPr>
      <a:lvl4pPr indent="1371600" algn="r">
        <a:defRPr sz="1200">
          <a:solidFill>
            <a:schemeClr val="tx1"/>
          </a:solidFill>
          <a:latin typeface="+mn-lt"/>
          <a:ea typeface="+mn-ea"/>
          <a:cs typeface="+mn-cs"/>
          <a:sym typeface="Calibri"/>
        </a:defRPr>
      </a:lvl4pPr>
      <a:lvl5pPr indent="1828800" algn="r">
        <a:defRPr sz="1200">
          <a:solidFill>
            <a:schemeClr val="tx1"/>
          </a:solidFill>
          <a:latin typeface="+mn-lt"/>
          <a:ea typeface="+mn-ea"/>
          <a:cs typeface="+mn-cs"/>
          <a:sym typeface="Calibri"/>
        </a:defRPr>
      </a:lvl5pPr>
      <a:lvl6pPr indent="2286000" algn="r">
        <a:defRPr sz="1200">
          <a:solidFill>
            <a:schemeClr val="tx1"/>
          </a:solidFill>
          <a:latin typeface="+mn-lt"/>
          <a:ea typeface="+mn-ea"/>
          <a:cs typeface="+mn-cs"/>
          <a:sym typeface="Calibri"/>
        </a:defRPr>
      </a:lvl6pPr>
      <a:lvl7pPr indent="2743200" algn="r">
        <a:defRPr sz="1200">
          <a:solidFill>
            <a:schemeClr val="tx1"/>
          </a:solidFill>
          <a:latin typeface="+mn-lt"/>
          <a:ea typeface="+mn-ea"/>
          <a:cs typeface="+mn-cs"/>
          <a:sym typeface="Calibri"/>
        </a:defRPr>
      </a:lvl7pPr>
      <a:lvl8pPr indent="3200400" algn="r">
        <a:defRPr sz="1200">
          <a:solidFill>
            <a:schemeClr val="tx1"/>
          </a:solidFill>
          <a:latin typeface="+mn-lt"/>
          <a:ea typeface="+mn-ea"/>
          <a:cs typeface="+mn-cs"/>
          <a:sym typeface="Calibri"/>
        </a:defRPr>
      </a:lvl8pPr>
      <a:lvl9pPr indent="3657600" algn="r">
        <a:defRPr sz="1200">
          <a:solidFill>
            <a:schemeClr val="tx1"/>
          </a:solidFill>
          <a:latin typeface="+mn-lt"/>
          <a:ea typeface="+mn-ea"/>
          <a:cs typeface="+mn-cs"/>
          <a:sym typeface="Calibri"/>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10.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7.jpeg"/></Relationships>

</file>

<file path=ppt/slides/_rels/slide11.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8.jpeg"/></Relationships>

</file>

<file path=ppt/slides/_rels/slide12.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9.jpeg"/></Relationships>

</file>

<file path=ppt/slides/_rels/slide13.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0.jpeg"/></Relationships>

</file>

<file path=ppt/slides/_rels/slide14.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1.jpeg"/></Relationships>

</file>

<file path=ppt/slides/_rels/slide15.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2.png"/></Relationships>

</file>

<file path=ppt/slides/_rels/slide16.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7.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8.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12.jpeg"/></Relationships>

</file>

<file path=ppt/slides/_rels/slide19.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2.png"/></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0.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1.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2.png"/></Relationships>

</file>

<file path=ppt/slides/_rels/slide22.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13.jpeg"/></Relationships>

</file>

<file path=ppt/slides/_rels/slide23.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4.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5.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6.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14.jpeg"/></Relationships>

</file>

<file path=ppt/slides/_rels/slide27.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8.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9.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0.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31.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2.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3.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4.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 Id="rId3" Type="http://schemas.openxmlformats.org/officeDocument/2006/relationships/image" Target="../media/image15.jpeg"/></Relationships>

</file>

<file path=ppt/slides/_rels/slide35.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 Id="rId3" Type="http://schemas.openxmlformats.org/officeDocument/2006/relationships/image" Target="../media/image2.png"/></Relationships>

</file>

<file path=ppt/slides/_rels/slide36.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7.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8.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39.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0.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41.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 Id="rId3" Type="http://schemas.openxmlformats.org/officeDocument/2006/relationships/image" Target="../media/image16.jpeg"/></Relationships>

</file>

<file path=ppt/slides/_rels/slide42.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43.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 Id="rId3" Type="http://schemas.openxmlformats.org/officeDocument/2006/relationships/image" Target="../media/image17.jpeg"/></Relationships>

</file>

<file path=ppt/slides/_rels/slide44.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s>

</file>

<file path=ppt/slides/_rels/slide45.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s>

</file>

<file path=ppt/slides/_rels/slide46.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47.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5.jpeg"/></Relationships>

</file>

<file path=ppt/slides/_rels/slide7.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2.png"/></Relationships>

</file>

<file path=ppt/slides/_rels/slide8.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9.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19" name="FDIC_PPT_ART_RiskManagement.jpg"/>
          <p:cNvPicPr/>
          <p:nvPr/>
        </p:nvPicPr>
        <p:blipFill>
          <a:blip r:embed="rId2">
            <a:extLst/>
          </a:blip>
          <a:stretch>
            <a:fillRect/>
          </a:stretch>
        </p:blipFill>
        <p:spPr>
          <a:xfrm>
            <a:off x="4562475" y="381000"/>
            <a:ext cx="4581525" cy="4581525"/>
          </a:xfrm>
          <a:prstGeom prst="rect">
            <a:avLst/>
          </a:prstGeom>
          <a:ln w="12700">
            <a:miter lim="400000"/>
          </a:ln>
        </p:spPr>
      </p:pic>
      <p:sp>
        <p:nvSpPr>
          <p:cNvPr id="20" name="Shape 20"/>
          <p:cNvSpPr/>
          <p:nvPr/>
        </p:nvSpPr>
        <p:spPr>
          <a:xfrm>
            <a:off x="533400" y="2606675"/>
            <a:ext cx="3352800" cy="974725"/>
          </a:xfrm>
          <a:prstGeom prst="rect">
            <a:avLst/>
          </a:prstGeom>
          <a:solidFill>
            <a:srgbClr val="17375E"/>
          </a:solidFill>
          <a:ln w="12700">
            <a:miter lim="400000"/>
          </a:ln>
        </p:spPr>
        <p:txBody>
          <a:bodyPr lIns="0" tIns="0" rIns="0" bIns="0" anchor="ctr"/>
          <a:lstStyle/>
          <a:p>
            <a:pPr lvl="0" algn="ctr">
              <a:defRPr>
                <a:solidFill>
                  <a:srgbClr val="FFFFFF"/>
                </a:solidFill>
              </a:defRPr>
            </a:pPr>
          </a:p>
        </p:txBody>
      </p:sp>
      <p:sp>
        <p:nvSpPr>
          <p:cNvPr id="21" name="Shape 21"/>
          <p:cNvSpPr/>
          <p:nvPr/>
        </p:nvSpPr>
        <p:spPr>
          <a:xfrm>
            <a:off x="76200" y="838200"/>
            <a:ext cx="6781800" cy="917245"/>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spc="-150" sz="7200">
                <a:solidFill>
                  <a:srgbClr val="C1961C"/>
                </a:solidFill>
                <a:latin typeface="12 pt. Helvetica* 85 Heavy   08472"/>
                <a:ea typeface="12 pt. Helvetica* 85 Heavy   08472"/>
                <a:cs typeface="12 pt. Helvetica* 85 Heavy   08472"/>
                <a:sym typeface="12 pt. Helvetica* 85 Heavy   08472"/>
              </a:defRPr>
            </a:lvl1pPr>
          </a:lstStyle>
          <a:p>
            <a:pPr lvl="0">
              <a:defRPr spc="0" sz="1800">
                <a:solidFill>
                  <a:srgbClr val="000000"/>
                </a:solidFill>
              </a:defRPr>
            </a:pPr>
            <a:r>
              <a:rPr spc="-150" sz="7200">
                <a:solidFill>
                  <a:srgbClr val="C1961C"/>
                </a:solidFill>
              </a:rPr>
              <a:t>Risk</a:t>
            </a:r>
          </a:p>
        </p:txBody>
      </p:sp>
      <p:sp>
        <p:nvSpPr>
          <p:cNvPr id="22" name="Shape 22"/>
          <p:cNvSpPr/>
          <p:nvPr/>
        </p:nvSpPr>
        <p:spPr>
          <a:xfrm>
            <a:off x="381000" y="1600200"/>
            <a:ext cx="7924800" cy="754203"/>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spc="-150" sz="5800">
                <a:solidFill>
                  <a:srgbClr val="132F5A"/>
                </a:solidFill>
                <a:latin typeface="12 pt Helvetica* 55 Roman   05472"/>
                <a:ea typeface="12 pt Helvetica* 55 Roman   05472"/>
                <a:cs typeface="12 pt Helvetica* 55 Roman   05472"/>
                <a:sym typeface="12 pt Helvetica* 55 Roman   05472"/>
              </a:defRPr>
            </a:lvl1pPr>
          </a:lstStyle>
          <a:p>
            <a:pPr lvl="0">
              <a:defRPr spc="0" sz="1800">
                <a:solidFill>
                  <a:srgbClr val="000000"/>
                </a:solidFill>
              </a:defRPr>
            </a:pPr>
            <a:r>
              <a:rPr spc="-150" sz="5800">
                <a:solidFill>
                  <a:srgbClr val="132F5A"/>
                </a:solidFill>
              </a:rPr>
              <a:t>Management</a:t>
            </a:r>
          </a:p>
        </p:txBody>
      </p:sp>
      <p:sp>
        <p:nvSpPr>
          <p:cNvPr id="23" name="Shape 23"/>
          <p:cNvSpPr/>
          <p:nvPr/>
        </p:nvSpPr>
        <p:spPr>
          <a:xfrm>
            <a:off x="587375" y="2590800"/>
            <a:ext cx="2994025" cy="955040"/>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b="1" cap="small" sz="3000">
                <a:solidFill>
                  <a:srgbClr val="FFFFFF"/>
                </a:solidFill>
                <a:latin typeface="Garamond"/>
                <a:ea typeface="Garamond"/>
                <a:cs typeface="Garamond"/>
                <a:sym typeface="Garamond"/>
              </a:defRPr>
            </a:lvl1pPr>
          </a:lstStyle>
          <a:p>
            <a:pPr lvl="0">
              <a:defRPr b="0" cap="none" sz="1800">
                <a:solidFill>
                  <a:srgbClr val="000000"/>
                </a:solidFill>
              </a:defRPr>
            </a:pPr>
            <a:r>
              <a:rPr b="1" cap="small" sz="3000">
                <a:solidFill>
                  <a:srgbClr val="FFFFFF"/>
                </a:solidFill>
              </a:rPr>
              <a:t>For a Small Business</a:t>
            </a:r>
          </a:p>
        </p:txBody>
      </p:sp>
    </p:spTree>
  </p:cSld>
  <p:clrMapOvr>
    <a:masterClrMapping/>
  </p:clrMapOvr>
  <p:transition spd="med" advClick="1"/>
</p:sld>
</file>

<file path=ppt/slides/slide1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67" name="image9.jpg" descr="C:\Users\ryan aller\Documents\My Dropbox\DRC\FDIC Finals\PPT Development\Ryan\Unit 8\images\stealing.jpg"/>
          <p:cNvPicPr/>
          <p:nvPr/>
        </p:nvPicPr>
        <p:blipFill>
          <a:blip r:embed="rId3">
            <a:extLst/>
          </a:blip>
          <a:stretch>
            <a:fillRect/>
          </a:stretch>
        </p:blipFill>
        <p:spPr>
          <a:xfrm>
            <a:off x="6096000" y="1143000"/>
            <a:ext cx="2695575" cy="4038600"/>
          </a:xfrm>
          <a:prstGeom prst="rect">
            <a:avLst/>
          </a:prstGeom>
          <a:ln>
            <a:solidFill/>
          </a:ln>
          <a:effectLst>
            <a:outerShdw sx="100000" sy="100000" kx="0" ky="0" algn="b" rotWithShape="0" blurRad="50800" dist="38100" dir="2700000">
              <a:srgbClr val="000000">
                <a:alpha val="40000"/>
              </a:srgbClr>
            </a:outerShdw>
          </a:effectLst>
        </p:spPr>
      </p:pic>
      <p:sp>
        <p:nvSpPr>
          <p:cNvPr id="68" name="Shape 68"/>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Human Risks</a:t>
            </a:r>
          </a:p>
        </p:txBody>
      </p:sp>
      <p:sp>
        <p:nvSpPr>
          <p:cNvPr id="69" name="Shape 69"/>
          <p:cNvSpPr/>
          <p:nvPr>
            <p:ph type="body" idx="1"/>
          </p:nvPr>
        </p:nvSpPr>
        <p:spPr>
          <a:xfrm>
            <a:off x="457200" y="990600"/>
            <a:ext cx="8229600" cy="4267200"/>
          </a:xfrm>
          <a:prstGeom prst="rect">
            <a:avLst/>
          </a:prstGeom>
        </p:spPr>
        <p:txBody>
          <a:bodyPr lIns="0" tIns="0" rIns="0" bIns="0">
            <a:normAutofit fontScale="100000" lnSpcReduction="0"/>
          </a:bodyPr>
          <a:lstStyle/>
          <a:p>
            <a:pPr lvl="0">
              <a:defRPr sz="1800">
                <a:solidFill>
                  <a:srgbClr val="000000"/>
                </a:solidFill>
              </a:defRPr>
            </a:pPr>
            <a:r>
              <a:rPr sz="3000">
                <a:solidFill>
                  <a:srgbClr val="132F5A"/>
                </a:solidFill>
              </a:rPr>
              <a:t>Theft and fraud</a:t>
            </a:r>
            <a:endParaRPr sz="3000">
              <a:solidFill>
                <a:srgbClr val="132F5A"/>
              </a:solidFill>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Product and inventory theft</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Time sheet fraud</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Accounting and cash fraud</a:t>
            </a:r>
            <a:endParaRPr sz="2800">
              <a:solidFill>
                <a:srgbClr val="002060"/>
              </a:solidFill>
              <a:latin typeface="12 pt Helvetica* 55 Roman   05472"/>
              <a:ea typeface="12 pt Helvetica* 55 Roman   05472"/>
              <a:cs typeface="12 pt Helvetica* 55 Roman   05472"/>
              <a:sym typeface="12 pt Helvetica* 55 Roman   05472"/>
            </a:endParaRPr>
          </a:p>
          <a:p>
            <a:pPr lvl="0">
              <a:defRPr sz="1800">
                <a:solidFill>
                  <a:srgbClr val="000000"/>
                </a:solidFill>
              </a:defRPr>
            </a:pPr>
            <a:r>
              <a:rPr sz="3000">
                <a:solidFill>
                  <a:srgbClr val="132F5A"/>
                </a:solidFill>
              </a:rPr>
              <a:t>Low morale, dissatisfaction</a:t>
            </a:r>
            <a:endParaRPr sz="3000">
              <a:solidFill>
                <a:srgbClr val="132F5A"/>
              </a:solidFill>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Failure to perform</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Sabotage of systems,</a:t>
            </a:r>
            <a:br>
              <a:rPr sz="2800">
                <a:solidFill>
                  <a:srgbClr val="002060"/>
                </a:solidFill>
                <a:latin typeface="12 pt Helvetica* 55 Roman   05472"/>
                <a:ea typeface="12 pt Helvetica* 55 Roman   05472"/>
                <a:cs typeface="12 pt Helvetica* 55 Roman   05472"/>
                <a:sym typeface="12 pt Helvetica* 55 Roman   05472"/>
              </a:rPr>
            </a:br>
            <a:r>
              <a:rPr sz="2800">
                <a:solidFill>
                  <a:srgbClr val="002060"/>
                </a:solidFill>
                <a:latin typeface="12 pt Helvetica* 55 Roman   05472"/>
                <a:ea typeface="12 pt Helvetica* 55 Roman   05472"/>
                <a:cs typeface="12 pt Helvetica* 55 Roman   05472"/>
                <a:sym typeface="12 pt Helvetica* 55 Roman   05472"/>
              </a:rPr>
              <a:t>equipment or customers</a:t>
            </a:r>
          </a:p>
        </p:txBody>
      </p:sp>
    </p:spTree>
  </p:cSld>
  <p:clrMapOvr>
    <a:masterClrMapping/>
  </p:clrMapOvr>
  <p:transition spd="med" advClick="1"/>
</p:sld>
</file>

<file path=ppt/slides/slide1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3" name="Shape 73"/>
          <p:cNvSpPr/>
          <p:nvPr>
            <p:ph type="title"/>
          </p:nvPr>
        </p:nvSpPr>
        <p:spPr>
          <a:xfrm>
            <a:off x="457200" y="381000"/>
            <a:ext cx="8686800" cy="12192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Equipment and Information Technology Risks</a:t>
            </a:r>
          </a:p>
        </p:txBody>
      </p:sp>
      <p:sp>
        <p:nvSpPr>
          <p:cNvPr id="74" name="Shape 74"/>
          <p:cNvSpPr/>
          <p:nvPr>
            <p:ph type="body" idx="1"/>
          </p:nvPr>
        </p:nvSpPr>
        <p:spPr>
          <a:xfrm>
            <a:off x="457200" y="1524000"/>
            <a:ext cx="8229600" cy="4267200"/>
          </a:xfrm>
          <a:prstGeom prst="rect">
            <a:avLst/>
          </a:prstGeom>
        </p:spPr>
        <p:txBody>
          <a:bodyPr lIns="0" tIns="0" rIns="0" bIns="0">
            <a:normAutofit fontScale="100000" lnSpcReduction="0"/>
          </a:bodyPr>
          <a:lstStyle/>
          <a:p>
            <a:pPr lvl="0">
              <a:defRPr sz="1800">
                <a:solidFill>
                  <a:srgbClr val="000000"/>
                </a:solidFill>
              </a:defRPr>
            </a:pPr>
            <a:r>
              <a:rPr sz="3000">
                <a:solidFill>
                  <a:srgbClr val="132F5A"/>
                </a:solidFill>
              </a:rPr>
              <a:t>Equipment breakdowns</a:t>
            </a:r>
            <a:endParaRPr sz="3000">
              <a:solidFill>
                <a:srgbClr val="132F5A"/>
              </a:solidFill>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New equipment integration</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Worn older equipment</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Damage to vehicles</a:t>
            </a:r>
          </a:p>
        </p:txBody>
      </p:sp>
      <p:pic>
        <p:nvPicPr>
          <p:cNvPr id="75" name="image10.jpg" descr="C:\Users\ryan aller\Documents\My Dropbox\DRC\FDIC Finals\PPT Development\Ryan\Unit 8\images\broken_van.jpg"/>
          <p:cNvPicPr/>
          <p:nvPr/>
        </p:nvPicPr>
        <p:blipFill>
          <a:blip r:embed="rId3">
            <a:extLst/>
          </a:blip>
          <a:stretch>
            <a:fillRect/>
          </a:stretch>
        </p:blipFill>
        <p:spPr>
          <a:xfrm>
            <a:off x="4724400" y="3352800"/>
            <a:ext cx="4048125" cy="2686050"/>
          </a:xfrm>
          <a:prstGeom prst="rect">
            <a:avLst/>
          </a:prstGeom>
          <a:ln>
            <a:solidFill/>
          </a:ln>
          <a:effectLst>
            <a:outerShdw sx="100000" sy="100000" kx="0" ky="0" algn="b" rotWithShape="0" blurRad="50800" dist="38100" dir="2700000">
              <a:srgbClr val="000000">
                <a:alpha val="40000"/>
              </a:srgbClr>
            </a:outerShdw>
          </a:effectLst>
        </p:spPr>
      </p:pic>
    </p:spTree>
  </p:cSld>
  <p:clrMapOvr>
    <a:masterClrMapping/>
  </p:clrMapOvr>
  <p:transition spd="med" advClick="1"/>
</p:sld>
</file>

<file path=ppt/slides/slide1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79" name="image11.jpeg" descr="C:\Users\ryan aller\Documents\My Dropbox\DRC\FDIC Finals\PPT Development\Ryan\Unit 8\images\iStock_000007083370XSmall.jpg"/>
          <p:cNvPicPr/>
          <p:nvPr/>
        </p:nvPicPr>
        <p:blipFill>
          <a:blip r:embed="rId3">
            <a:extLst/>
          </a:blip>
          <a:stretch>
            <a:fillRect/>
          </a:stretch>
        </p:blipFill>
        <p:spPr>
          <a:xfrm>
            <a:off x="6096000" y="4225925"/>
            <a:ext cx="2819400" cy="1870075"/>
          </a:xfrm>
          <a:prstGeom prst="rect">
            <a:avLst/>
          </a:prstGeom>
          <a:ln w="12700">
            <a:miter lim="400000"/>
          </a:ln>
        </p:spPr>
      </p:pic>
      <p:sp>
        <p:nvSpPr>
          <p:cNvPr id="80" name="Shape 80"/>
          <p:cNvSpPr/>
          <p:nvPr>
            <p:ph type="title"/>
          </p:nvPr>
        </p:nvSpPr>
        <p:spPr>
          <a:xfrm>
            <a:off x="457200" y="381000"/>
            <a:ext cx="8229600" cy="11430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Equipment and Information Technology Risks</a:t>
            </a:r>
          </a:p>
        </p:txBody>
      </p:sp>
      <p:sp>
        <p:nvSpPr>
          <p:cNvPr id="81" name="Shape 81"/>
          <p:cNvSpPr/>
          <p:nvPr>
            <p:ph type="body" idx="1"/>
          </p:nvPr>
        </p:nvSpPr>
        <p:spPr>
          <a:xfrm>
            <a:off x="457200" y="1524000"/>
            <a:ext cx="8229600" cy="4267200"/>
          </a:xfrm>
          <a:prstGeom prst="rect">
            <a:avLst/>
          </a:prstGeom>
        </p:spPr>
        <p:txBody>
          <a:bodyPr lIns="0" tIns="0" rIns="0" bIns="0">
            <a:normAutofit fontScale="100000" lnSpcReduction="0"/>
          </a:bodyPr>
          <a:lstStyle/>
          <a:p>
            <a:pPr lvl="0">
              <a:defRPr sz="1800">
                <a:solidFill>
                  <a:srgbClr val="000000"/>
                </a:solidFill>
              </a:defRPr>
            </a:pPr>
            <a:r>
              <a:rPr sz="3000">
                <a:solidFill>
                  <a:srgbClr val="132F5A"/>
                </a:solidFill>
              </a:rPr>
              <a:t>Information technology downtime</a:t>
            </a:r>
            <a:endParaRPr sz="3000">
              <a:solidFill>
                <a:srgbClr val="132F5A"/>
              </a:solidFill>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Lack of backup or recovery system</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Updates and repairs</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Power and connectivity (physical damage and outdated systems)</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Lack of administrative controls</a:t>
            </a:r>
          </a:p>
        </p:txBody>
      </p:sp>
    </p:spTree>
  </p:cSld>
  <p:clrMapOvr>
    <a:masterClrMapping/>
  </p:clrMapOvr>
  <p:transition spd="med" advClick="1"/>
</p:sld>
</file>

<file path=ppt/slides/slide1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85" name="image12.jpg" descr="C:\Users\ryan aller\Documents\My Dropbox\DRC\FDIC Finals\PPT Development\Ryan\Unit 8\images\worker_hurt.jpg"/>
          <p:cNvPicPr/>
          <p:nvPr/>
        </p:nvPicPr>
        <p:blipFill>
          <a:blip r:embed="rId3">
            <a:extLst/>
          </a:blip>
          <a:stretch>
            <a:fillRect/>
          </a:stretch>
        </p:blipFill>
        <p:spPr>
          <a:xfrm>
            <a:off x="5562600" y="2286000"/>
            <a:ext cx="3276600" cy="2174875"/>
          </a:xfrm>
          <a:prstGeom prst="rect">
            <a:avLst/>
          </a:prstGeom>
          <a:ln>
            <a:solidFill/>
          </a:ln>
          <a:effectLst>
            <a:outerShdw sx="100000" sy="100000" kx="0" ky="0" algn="b" rotWithShape="0" blurRad="50800" dist="38100" dir="2700000">
              <a:srgbClr val="000000">
                <a:alpha val="40000"/>
              </a:srgbClr>
            </a:outerShdw>
          </a:effectLst>
        </p:spPr>
      </p:pic>
      <p:sp>
        <p:nvSpPr>
          <p:cNvPr id="86" name="Shape 86"/>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Other Internal Risks</a:t>
            </a:r>
          </a:p>
        </p:txBody>
      </p:sp>
      <p:sp>
        <p:nvSpPr>
          <p:cNvPr id="87" name="Shape 87"/>
          <p:cNvSpPr/>
          <p:nvPr>
            <p:ph type="body" idx="1"/>
          </p:nvPr>
        </p:nvSpPr>
        <p:spPr>
          <a:xfrm>
            <a:off x="457200" y="990600"/>
            <a:ext cx="8229600" cy="5181600"/>
          </a:xfrm>
          <a:prstGeom prst="rect">
            <a:avLst/>
          </a:prstGeom>
        </p:spPr>
        <p:txBody>
          <a:bodyPr lIns="0" tIns="0" rIns="0" bIns="0">
            <a:normAutofit fontScale="100000" lnSpcReduction="0"/>
          </a:bodyPr>
          <a:lstStyle/>
          <a:p>
            <a:pPr lvl="0">
              <a:defRPr sz="1800">
                <a:solidFill>
                  <a:srgbClr val="000000"/>
                </a:solidFill>
              </a:defRPr>
            </a:pPr>
            <a:r>
              <a:rPr sz="3000">
                <a:solidFill>
                  <a:srgbClr val="132F5A"/>
                </a:solidFill>
              </a:rPr>
              <a:t>Physical plant repairs</a:t>
            </a:r>
            <a:endParaRPr sz="3000">
              <a:solidFill>
                <a:srgbClr val="132F5A"/>
              </a:solidFill>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Breaks in lines or utilities</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Routine maintenance</a:t>
            </a:r>
            <a:endParaRPr sz="2800">
              <a:solidFill>
                <a:srgbClr val="002060"/>
              </a:solidFill>
              <a:latin typeface="12 pt Helvetica* 55 Roman   05472"/>
              <a:ea typeface="12 pt Helvetica* 55 Roman   05472"/>
              <a:cs typeface="12 pt Helvetica* 55 Roman   05472"/>
              <a:sym typeface="12 pt Helvetica* 55 Roman   05472"/>
            </a:endParaRPr>
          </a:p>
          <a:p>
            <a:pPr lvl="0">
              <a:defRPr sz="1800">
                <a:solidFill>
                  <a:srgbClr val="000000"/>
                </a:solidFill>
              </a:defRPr>
            </a:pPr>
            <a:r>
              <a:rPr sz="3000">
                <a:solidFill>
                  <a:srgbClr val="132F5A"/>
                </a:solidFill>
              </a:rPr>
              <a:t>Incidents</a:t>
            </a:r>
            <a:endParaRPr sz="3000">
              <a:solidFill>
                <a:srgbClr val="132F5A"/>
              </a:solidFill>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Work related injuries</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Damage to others’</a:t>
            </a:r>
            <a:br>
              <a:rPr sz="2800">
                <a:solidFill>
                  <a:srgbClr val="002060"/>
                </a:solidFill>
                <a:latin typeface="12 pt Helvetica* 55 Roman   05472"/>
                <a:ea typeface="12 pt Helvetica* 55 Roman   05472"/>
                <a:cs typeface="12 pt Helvetica* 55 Roman   05472"/>
                <a:sym typeface="12 pt Helvetica* 55 Roman   05472"/>
              </a:rPr>
            </a:br>
            <a:r>
              <a:rPr sz="2800">
                <a:solidFill>
                  <a:srgbClr val="002060"/>
                </a:solidFill>
                <a:latin typeface="12 pt Helvetica* 55 Roman   05472"/>
                <a:ea typeface="12 pt Helvetica* 55 Roman   05472"/>
                <a:cs typeface="12 pt Helvetica* 55 Roman   05472"/>
                <a:sym typeface="12 pt Helvetica* 55 Roman   05472"/>
              </a:rPr>
              <a:t>property by employees</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Damage to your property</a:t>
            </a:r>
            <a:br>
              <a:rPr sz="2800">
                <a:solidFill>
                  <a:srgbClr val="002060"/>
                </a:solidFill>
                <a:latin typeface="12 pt Helvetica* 55 Roman   05472"/>
                <a:ea typeface="12 pt Helvetica* 55 Roman   05472"/>
                <a:cs typeface="12 pt Helvetica* 55 Roman   05472"/>
                <a:sym typeface="12 pt Helvetica* 55 Roman   05472"/>
              </a:rPr>
            </a:br>
            <a:r>
              <a:rPr sz="2800">
                <a:solidFill>
                  <a:srgbClr val="002060"/>
                </a:solidFill>
                <a:latin typeface="12 pt Helvetica* 55 Roman   05472"/>
                <a:ea typeface="12 pt Helvetica* 55 Roman   05472"/>
                <a:cs typeface="12 pt Helvetica* 55 Roman   05472"/>
                <a:sym typeface="12 pt Helvetica* 55 Roman   05472"/>
              </a:rPr>
              <a:t>by others</a:t>
            </a:r>
          </a:p>
        </p:txBody>
      </p:sp>
    </p:spTree>
  </p:cSld>
  <p:clrMapOvr>
    <a:masterClrMapping/>
  </p:clrMapOvr>
  <p:transition spd="med" advClick="1"/>
</p:sld>
</file>

<file path=ppt/slides/slide1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91" name="Shape 91"/>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Other Internal Risks</a:t>
            </a:r>
          </a:p>
        </p:txBody>
      </p:sp>
      <p:sp>
        <p:nvSpPr>
          <p:cNvPr id="92" name="Shape 92"/>
          <p:cNvSpPr/>
          <p:nvPr>
            <p:ph type="body" idx="1"/>
          </p:nvPr>
        </p:nvSpPr>
        <p:spPr>
          <a:xfrm>
            <a:off x="457200" y="990600"/>
            <a:ext cx="8229600" cy="4267200"/>
          </a:xfrm>
          <a:prstGeom prst="rect">
            <a:avLst/>
          </a:prstGeom>
        </p:spPr>
        <p:txBody>
          <a:bodyPr lIns="0" tIns="0" rIns="0" bIns="0">
            <a:normAutofit fontScale="100000" lnSpcReduction="0"/>
          </a:bodyPr>
          <a:lstStyle/>
          <a:p>
            <a:pPr lvl="0">
              <a:defRPr sz="1800">
                <a:solidFill>
                  <a:srgbClr val="000000"/>
                </a:solidFill>
              </a:defRPr>
            </a:pPr>
            <a:r>
              <a:rPr sz="3000">
                <a:solidFill>
                  <a:srgbClr val="132F5A"/>
                </a:solidFill>
              </a:rPr>
              <a:t>Cash flow changes</a:t>
            </a:r>
            <a:endParaRPr sz="3000">
              <a:solidFill>
                <a:srgbClr val="132F5A"/>
              </a:solidFill>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Unexpected costs</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Loss of credit lines</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Expenses to establish lines of credit</a:t>
            </a:r>
          </a:p>
        </p:txBody>
      </p:sp>
      <p:pic>
        <p:nvPicPr>
          <p:cNvPr id="93" name="image13.jpeg" descr="C:\Users\ryan aller\Documents\My Dropbox\DRC\FDIC Finals\PPT Development\Ryan\Unit 8\images\iStock_000012274535XSmall.jpg"/>
          <p:cNvPicPr/>
          <p:nvPr/>
        </p:nvPicPr>
        <p:blipFill>
          <a:blip r:embed="rId3">
            <a:extLst/>
          </a:blip>
          <a:stretch>
            <a:fillRect/>
          </a:stretch>
        </p:blipFill>
        <p:spPr>
          <a:xfrm>
            <a:off x="2547938" y="3352800"/>
            <a:ext cx="4048126" cy="2686050"/>
          </a:xfrm>
          <a:prstGeom prst="rect">
            <a:avLst/>
          </a:prstGeom>
          <a:ln w="12700">
            <a:miter lim="400000"/>
          </a:ln>
        </p:spPr>
      </p:pic>
    </p:spTree>
  </p:cSld>
  <p:clrMapOvr>
    <a:masterClrMapping/>
  </p:clrMapOvr>
  <p:transition spd="med" advClick="1"/>
</p:sld>
</file>

<file path=ppt/slides/slide1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97" name="Shape 97"/>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Activity 2: Internal Risks</a:t>
            </a:r>
          </a:p>
        </p:txBody>
      </p:sp>
      <p:sp>
        <p:nvSpPr>
          <p:cNvPr id="98" name="Shape 98"/>
          <p:cNvSpPr/>
          <p:nvPr>
            <p:ph type="body" idx="1"/>
          </p:nvPr>
        </p:nvSpPr>
        <p:spPr>
          <a:xfrm>
            <a:off x="457200" y="1524000"/>
            <a:ext cx="8229600" cy="4267200"/>
          </a:xfrm>
          <a:prstGeom prst="rect">
            <a:avLst/>
          </a:prstGeom>
        </p:spPr>
        <p:txBody>
          <a:bodyPr lIns="0" tIns="0" rIns="0" bIns="0">
            <a:normAutofit fontScale="100000" lnSpcReduction="0"/>
          </a:bodyPr>
          <a:lstStyle/>
          <a:p>
            <a:pPr lvl="0" marL="0" indent="0">
              <a:buSzTx/>
              <a:buNone/>
              <a:defRPr sz="1800">
                <a:solidFill>
                  <a:srgbClr val="000000"/>
                </a:solidFill>
              </a:defRPr>
            </a:pPr>
            <a:endParaRPr sz="3000">
              <a:solidFill>
                <a:srgbClr val="132F5A"/>
              </a:solidFill>
            </a:endParaRPr>
          </a:p>
          <a:p>
            <a:pPr lvl="3" marL="0" indent="1314450">
              <a:spcBef>
                <a:spcPts val="600"/>
              </a:spcBef>
              <a:buSzTx/>
              <a:buNone/>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What other internal risks can a business owner control? </a:t>
            </a:r>
          </a:p>
        </p:txBody>
      </p:sp>
      <p:pic>
        <p:nvPicPr>
          <p:cNvPr id="99" name="image7.png" descr="Pencil"/>
          <p:cNvPicPr/>
          <p:nvPr/>
        </p:nvPicPr>
        <p:blipFill>
          <a:blip r:embed="rId3">
            <a:extLst/>
          </a:blip>
          <a:stretch>
            <a:fillRect/>
          </a:stretch>
        </p:blipFill>
        <p:spPr>
          <a:xfrm>
            <a:off x="0" y="2895600"/>
            <a:ext cx="1619250" cy="2714625"/>
          </a:xfrm>
          <a:prstGeom prst="rect">
            <a:avLst/>
          </a:prstGeom>
          <a:ln w="12700">
            <a:miter lim="400000"/>
          </a:ln>
        </p:spPr>
      </p:pic>
    </p:spTree>
  </p:cSld>
  <p:clrMapOvr>
    <a:masterClrMapping/>
  </p:clrMapOvr>
  <p:transition spd="med" advClick="1"/>
</p:sld>
</file>

<file path=ppt/slides/slide1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03" name="Shape 103"/>
          <p:cNvSpPr/>
          <p:nvPr>
            <p:ph type="title"/>
          </p:nvPr>
        </p:nvSpPr>
        <p:spPr>
          <a:xfrm>
            <a:off x="0" y="2743200"/>
            <a:ext cx="9144000" cy="609600"/>
          </a:xfrm>
          <a:prstGeom prst="rect">
            <a:avLst/>
          </a:prstGeom>
        </p:spPr>
        <p:txBody>
          <a:bodyPr lIns="0" tIns="0" rIns="0" bIns="0">
            <a:normAutofit fontScale="100000" lnSpcReduction="0"/>
          </a:bodyPr>
          <a:lstStyle>
            <a:lvl1pPr algn="ctr"/>
          </a:lstStyle>
          <a:p>
            <a:pPr lvl="0">
              <a:defRPr sz="1800">
                <a:solidFill>
                  <a:srgbClr val="000000"/>
                </a:solidFill>
              </a:defRPr>
            </a:pPr>
            <a:r>
              <a:rPr sz="3600">
                <a:solidFill>
                  <a:srgbClr val="C1961C"/>
                </a:solidFill>
              </a:rPr>
              <a:t>External Risks</a:t>
            </a:r>
          </a:p>
        </p:txBody>
      </p:sp>
    </p:spTree>
  </p:cSld>
  <p:clrMapOvr>
    <a:masterClrMapping/>
  </p:clrMapOvr>
  <p:transition spd="med" advClick="1"/>
</p:sld>
</file>

<file path=ppt/slides/slide1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07" name="Shape 107"/>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Competition and Market Risks</a:t>
            </a:r>
          </a:p>
        </p:txBody>
      </p:sp>
      <p:sp>
        <p:nvSpPr>
          <p:cNvPr id="108" name="Shape 108"/>
          <p:cNvSpPr/>
          <p:nvPr>
            <p:ph type="body" idx="1"/>
          </p:nvPr>
        </p:nvSpPr>
        <p:spPr>
          <a:xfrm>
            <a:off x="381000" y="987425"/>
            <a:ext cx="8229600" cy="4267200"/>
          </a:xfrm>
          <a:prstGeom prst="rect">
            <a:avLst/>
          </a:prstGeom>
        </p:spPr>
        <p:txBody>
          <a:bodyPr lIns="0" tIns="0" rIns="0" bIns="0">
            <a:normAutofit fontScale="100000" lnSpcReduction="0"/>
          </a:bodyPr>
          <a:lstStyle/>
          <a:p>
            <a:pPr lvl="0">
              <a:defRPr sz="1800">
                <a:solidFill>
                  <a:srgbClr val="000000"/>
                </a:solidFill>
              </a:defRPr>
            </a:pPr>
            <a:r>
              <a:rPr sz="3000">
                <a:solidFill>
                  <a:srgbClr val="132F5A"/>
                </a:solidFill>
              </a:rPr>
              <a:t>Loss of clients or customers</a:t>
            </a:r>
            <a:endParaRPr sz="3000">
              <a:solidFill>
                <a:srgbClr val="132F5A"/>
              </a:solidFill>
            </a:endParaRPr>
          </a:p>
          <a:p>
            <a:pPr lvl="0">
              <a:defRPr sz="1800">
                <a:solidFill>
                  <a:srgbClr val="000000"/>
                </a:solidFill>
              </a:defRPr>
            </a:pPr>
            <a:r>
              <a:rPr sz="3000">
                <a:solidFill>
                  <a:srgbClr val="132F5A"/>
                </a:solidFill>
              </a:rPr>
              <a:t>Loss of employees</a:t>
            </a:r>
            <a:endParaRPr sz="3000">
              <a:solidFill>
                <a:srgbClr val="132F5A"/>
              </a:solidFill>
            </a:endParaRPr>
          </a:p>
          <a:p>
            <a:pPr lvl="0">
              <a:defRPr sz="1800">
                <a:solidFill>
                  <a:srgbClr val="000000"/>
                </a:solidFill>
              </a:defRPr>
            </a:pPr>
            <a:r>
              <a:rPr sz="3000">
                <a:solidFill>
                  <a:srgbClr val="132F5A"/>
                </a:solidFill>
              </a:rPr>
              <a:t>Decrease in sales prices/fluctuating markets</a:t>
            </a:r>
            <a:endParaRPr sz="3000">
              <a:solidFill>
                <a:srgbClr val="132F5A"/>
              </a:solidFill>
            </a:endParaRPr>
          </a:p>
          <a:p>
            <a:pPr lvl="0">
              <a:defRPr sz="1800">
                <a:solidFill>
                  <a:srgbClr val="000000"/>
                </a:solidFill>
              </a:defRPr>
            </a:pPr>
            <a:r>
              <a:rPr sz="3000">
                <a:solidFill>
                  <a:srgbClr val="132F5A"/>
                </a:solidFill>
              </a:rPr>
              <a:t>Increases in vendor costs</a:t>
            </a:r>
            <a:endParaRPr sz="3000">
              <a:solidFill>
                <a:srgbClr val="132F5A"/>
              </a:solidFill>
            </a:endParaRPr>
          </a:p>
          <a:p>
            <a:pPr lvl="0">
              <a:defRPr sz="1800">
                <a:solidFill>
                  <a:srgbClr val="000000"/>
                </a:solidFill>
              </a:defRPr>
            </a:pPr>
            <a:r>
              <a:rPr sz="3000">
                <a:solidFill>
                  <a:srgbClr val="132F5A"/>
                </a:solidFill>
              </a:rPr>
              <a:t>Oil or gasoline price increases</a:t>
            </a:r>
            <a:endParaRPr sz="3000">
              <a:solidFill>
                <a:srgbClr val="132F5A"/>
              </a:solidFill>
            </a:endParaRPr>
          </a:p>
          <a:p>
            <a:pPr lvl="0">
              <a:defRPr sz="1800">
                <a:solidFill>
                  <a:srgbClr val="000000"/>
                </a:solidFill>
              </a:defRPr>
            </a:pPr>
            <a:r>
              <a:rPr sz="3000">
                <a:solidFill>
                  <a:srgbClr val="132F5A"/>
                </a:solidFill>
              </a:rPr>
              <a:t>Fixed cost changes (e.g., rent)</a:t>
            </a:r>
          </a:p>
        </p:txBody>
      </p:sp>
    </p:spTree>
  </p:cSld>
  <p:clrMapOvr>
    <a:masterClrMapping/>
  </p:clrMapOvr>
  <p:transition spd="med" advClick="1"/>
</p:sld>
</file>

<file path=ppt/slides/slide1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12" name="Shape 112"/>
          <p:cNvSpPr/>
          <p:nvPr>
            <p:ph type="title"/>
          </p:nvPr>
        </p:nvSpPr>
        <p:spPr>
          <a:xfrm>
            <a:off x="457200" y="381000"/>
            <a:ext cx="7467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Business Environment Risks</a:t>
            </a:r>
          </a:p>
        </p:txBody>
      </p:sp>
      <p:sp>
        <p:nvSpPr>
          <p:cNvPr id="113" name="Shape 113"/>
          <p:cNvSpPr/>
          <p:nvPr>
            <p:ph type="body" idx="1"/>
          </p:nvPr>
        </p:nvSpPr>
        <p:spPr>
          <a:xfrm>
            <a:off x="457200" y="1600200"/>
            <a:ext cx="8229600" cy="3657600"/>
          </a:xfrm>
          <a:prstGeom prst="rect">
            <a:avLst/>
          </a:prstGeom>
        </p:spPr>
        <p:txBody>
          <a:bodyPr lIns="0" tIns="0" rIns="0" bIns="0">
            <a:normAutofit fontScale="100000" lnSpcReduction="0"/>
          </a:bodyPr>
          <a:lstStyle/>
          <a:p>
            <a:pPr lvl="0">
              <a:defRPr sz="1800">
                <a:solidFill>
                  <a:srgbClr val="000000"/>
                </a:solidFill>
              </a:defRPr>
            </a:pPr>
            <a:r>
              <a:rPr sz="3000">
                <a:solidFill>
                  <a:srgbClr val="132F5A"/>
                </a:solidFill>
              </a:rPr>
              <a:t>Laws</a:t>
            </a:r>
            <a:endParaRPr sz="3000">
              <a:solidFill>
                <a:srgbClr val="132F5A"/>
              </a:solidFill>
            </a:endParaRPr>
          </a:p>
          <a:p>
            <a:pPr lvl="0">
              <a:defRPr sz="1800">
                <a:solidFill>
                  <a:srgbClr val="000000"/>
                </a:solidFill>
              </a:defRPr>
            </a:pPr>
            <a:r>
              <a:rPr sz="3000">
                <a:solidFill>
                  <a:srgbClr val="132F5A"/>
                </a:solidFill>
              </a:rPr>
              <a:t>Weather</a:t>
            </a:r>
            <a:endParaRPr sz="3000">
              <a:solidFill>
                <a:srgbClr val="132F5A"/>
              </a:solidFill>
            </a:endParaRPr>
          </a:p>
          <a:p>
            <a:pPr lvl="0">
              <a:defRPr sz="1800">
                <a:solidFill>
                  <a:srgbClr val="000000"/>
                </a:solidFill>
              </a:defRPr>
            </a:pPr>
            <a:r>
              <a:rPr sz="3000">
                <a:solidFill>
                  <a:srgbClr val="132F5A"/>
                </a:solidFill>
              </a:rPr>
              <a:t>Natural Disaster</a:t>
            </a:r>
            <a:endParaRPr sz="3000">
              <a:solidFill>
                <a:srgbClr val="132F5A"/>
              </a:solidFill>
            </a:endParaRPr>
          </a:p>
          <a:p>
            <a:pPr lvl="0">
              <a:defRPr sz="1800">
                <a:solidFill>
                  <a:srgbClr val="000000"/>
                </a:solidFill>
              </a:defRPr>
            </a:pPr>
            <a:r>
              <a:rPr sz="3000">
                <a:solidFill>
                  <a:srgbClr val="132F5A"/>
                </a:solidFill>
              </a:rPr>
              <a:t>Community</a:t>
            </a:r>
          </a:p>
        </p:txBody>
      </p:sp>
      <p:pic>
        <p:nvPicPr>
          <p:cNvPr id="114" name="image14.jpg" descr="C:\Users\ryan aller\Documents\My Dropbox\DRC\FDIC Finals\PPT Development\Ryan\Unit 8\images\change.jpg"/>
          <p:cNvPicPr/>
          <p:nvPr/>
        </p:nvPicPr>
        <p:blipFill>
          <a:blip r:embed="rId3">
            <a:extLst/>
          </a:blip>
          <a:stretch>
            <a:fillRect/>
          </a:stretch>
        </p:blipFill>
        <p:spPr>
          <a:xfrm>
            <a:off x="4495800" y="1752600"/>
            <a:ext cx="4305300" cy="2524125"/>
          </a:xfrm>
          <a:prstGeom prst="rect">
            <a:avLst/>
          </a:prstGeom>
          <a:ln>
            <a:solidFill/>
          </a:ln>
          <a:effectLst>
            <a:outerShdw sx="100000" sy="100000" kx="0" ky="0" algn="b" rotWithShape="0" blurRad="50800" dist="38100" dir="2700000">
              <a:srgbClr val="000000">
                <a:alpha val="40000"/>
              </a:srgbClr>
            </a:outerShdw>
          </a:effectLst>
        </p:spPr>
      </p:pic>
    </p:spTree>
  </p:cSld>
  <p:clrMapOvr>
    <a:masterClrMapping/>
  </p:clrMapOvr>
  <p:transition spd="med" advClick="1"/>
</p:sld>
</file>

<file path=ppt/slides/slide1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18" name="Shape 118"/>
          <p:cNvSpPr/>
          <p:nvPr>
            <p:ph type="title"/>
          </p:nvPr>
        </p:nvSpPr>
        <p:spPr>
          <a:xfrm>
            <a:off x="457200" y="381000"/>
            <a:ext cx="8229600" cy="609600"/>
          </a:xfrm>
          <a:prstGeom prst="rect">
            <a:avLst/>
          </a:prstGeom>
        </p:spPr>
        <p:txBody>
          <a:bodyPr lIns="0" tIns="0" rIns="0" bIns="0">
            <a:normAutofit fontScale="100000" lnSpcReduction="0"/>
          </a:bodyPr>
          <a:lstStyle>
            <a:lvl1pPr defTabSz="905255">
              <a:defRPr sz="3564"/>
            </a:lvl1pPr>
          </a:lstStyle>
          <a:p>
            <a:pPr lvl="0">
              <a:defRPr sz="1800">
                <a:solidFill>
                  <a:srgbClr val="000000"/>
                </a:solidFill>
              </a:defRPr>
            </a:pPr>
            <a:r>
              <a:rPr sz="3564">
                <a:solidFill>
                  <a:srgbClr val="C1961C"/>
                </a:solidFill>
              </a:rPr>
              <a:t>Discussion Point #3: External Risks</a:t>
            </a:r>
          </a:p>
        </p:txBody>
      </p:sp>
      <p:sp>
        <p:nvSpPr>
          <p:cNvPr id="119" name="Shape 119"/>
          <p:cNvSpPr/>
          <p:nvPr>
            <p:ph type="body" idx="1"/>
          </p:nvPr>
        </p:nvSpPr>
        <p:spPr>
          <a:xfrm>
            <a:off x="457200" y="1524000"/>
            <a:ext cx="8229600" cy="4267200"/>
          </a:xfrm>
          <a:prstGeom prst="rect">
            <a:avLst/>
          </a:prstGeom>
        </p:spPr>
        <p:txBody>
          <a:bodyPr lIns="0" tIns="0" rIns="0" bIns="0">
            <a:normAutofit fontScale="100000" lnSpcReduction="0"/>
          </a:bodyPr>
          <a:lstStyle/>
          <a:p>
            <a:pPr lvl="3" marL="6350" indent="1373187">
              <a:spcBef>
                <a:spcPts val="600"/>
              </a:spcBef>
              <a:buSzTx/>
              <a:buNone/>
              <a:defRPr sz="1800">
                <a:solidFill>
                  <a:srgbClr val="000000"/>
                </a:solidFill>
              </a:defRPr>
            </a:pPr>
            <a:endParaRPr sz="2800">
              <a:solidFill>
                <a:srgbClr val="002060"/>
              </a:solidFill>
              <a:latin typeface="12 pt Helvetica* 55 Roman   05472"/>
              <a:ea typeface="12 pt Helvetica* 55 Roman   05472"/>
              <a:cs typeface="12 pt Helvetica* 55 Roman   05472"/>
              <a:sym typeface="12 pt Helvetica* 55 Roman   05472"/>
            </a:endParaRPr>
          </a:p>
          <a:p>
            <a:pPr lvl="3" marL="6350" indent="1309687">
              <a:spcBef>
                <a:spcPts val="600"/>
              </a:spcBef>
              <a:buSzTx/>
              <a:buNone/>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You own a steak house. A tainted meat scare in your area changes demand. How do you manage this risk or control</a:t>
            </a:r>
            <a:br>
              <a:rPr sz="2800">
                <a:solidFill>
                  <a:srgbClr val="002060"/>
                </a:solidFill>
                <a:latin typeface="12 pt Helvetica* 55 Roman   05472"/>
                <a:ea typeface="12 pt Helvetica* 55 Roman   05472"/>
                <a:cs typeface="12 pt Helvetica* 55 Roman   05472"/>
                <a:sym typeface="12 pt Helvetica* 55 Roman   05472"/>
              </a:rPr>
            </a:br>
            <a:r>
              <a:rPr sz="2800">
                <a:solidFill>
                  <a:srgbClr val="002060"/>
                </a:solidFill>
                <a:latin typeface="12 pt Helvetica* 55 Roman   05472"/>
                <a:ea typeface="12 pt Helvetica* 55 Roman   05472"/>
                <a:cs typeface="12 pt Helvetica* 55 Roman   05472"/>
                <a:sym typeface="12 pt Helvetica* 55 Roman   05472"/>
              </a:rPr>
              <a:t>its effects?</a:t>
            </a:r>
          </a:p>
        </p:txBody>
      </p:sp>
      <p:pic>
        <p:nvPicPr>
          <p:cNvPr id="120" name="image7.png" descr="Pencil"/>
          <p:cNvPicPr/>
          <p:nvPr/>
        </p:nvPicPr>
        <p:blipFill>
          <a:blip r:embed="rId3">
            <a:extLst/>
          </a:blip>
          <a:stretch>
            <a:fillRect/>
          </a:stretch>
        </p:blipFill>
        <p:spPr>
          <a:xfrm>
            <a:off x="0" y="2895600"/>
            <a:ext cx="1619250" cy="2714625"/>
          </a:xfrm>
          <a:prstGeom prst="rect">
            <a:avLst/>
          </a:prstGeom>
          <a:ln w="12700">
            <a:miter lim="400000"/>
          </a:ln>
        </p:spPr>
      </p:pic>
    </p:spTree>
  </p:cSld>
  <p:clrMapOvr>
    <a:masterClrMapping/>
  </p:clrMapOvr>
  <p:transition spd="med" advClick="1"/>
</p:sld>
</file>

<file path=ppt/slides/slide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5" name="Shape 25"/>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Welcome</a:t>
            </a:r>
          </a:p>
        </p:txBody>
      </p:sp>
      <p:sp>
        <p:nvSpPr>
          <p:cNvPr id="26" name="Shape 26"/>
          <p:cNvSpPr/>
          <p:nvPr>
            <p:ph type="body" idx="1"/>
          </p:nvPr>
        </p:nvSpPr>
        <p:spPr>
          <a:xfrm>
            <a:off x="3962400" y="1295400"/>
            <a:ext cx="4343400" cy="3276600"/>
          </a:xfrm>
          <a:prstGeom prst="rect">
            <a:avLst/>
          </a:prstGeom>
        </p:spPr>
        <p:txBody>
          <a:bodyPr lIns="0" tIns="0" rIns="0" bIns="0" anchor="ctr">
            <a:normAutofit fontScale="100000" lnSpcReduction="0"/>
          </a:bodyPr>
          <a:lstStyle/>
          <a:p>
            <a:pPr lvl="0" marL="514350" indent="-514350">
              <a:spcBef>
                <a:spcPts val="2400"/>
              </a:spcBef>
              <a:buFontTx/>
              <a:buAutoNum type="arabicPeriod" startAt="1"/>
              <a:defRPr sz="1800">
                <a:solidFill>
                  <a:srgbClr val="000000"/>
                </a:solidFill>
              </a:defRPr>
            </a:pPr>
            <a:r>
              <a:rPr sz="3000">
                <a:solidFill>
                  <a:srgbClr val="132F5A"/>
                </a:solidFill>
              </a:rPr>
              <a:t>Agenda</a:t>
            </a:r>
            <a:endParaRPr sz="3000">
              <a:solidFill>
                <a:srgbClr val="132F5A"/>
              </a:solidFill>
            </a:endParaRPr>
          </a:p>
          <a:p>
            <a:pPr lvl="0" marL="514350" indent="-514350">
              <a:spcBef>
                <a:spcPts val="2400"/>
              </a:spcBef>
              <a:buFontTx/>
              <a:buAutoNum type="arabicPeriod" startAt="1"/>
              <a:defRPr sz="1800">
                <a:solidFill>
                  <a:srgbClr val="000000"/>
                </a:solidFill>
              </a:defRPr>
            </a:pPr>
            <a:r>
              <a:rPr sz="3000">
                <a:solidFill>
                  <a:srgbClr val="132F5A"/>
                </a:solidFill>
              </a:rPr>
              <a:t>Ground Rules</a:t>
            </a:r>
            <a:endParaRPr sz="3000">
              <a:solidFill>
                <a:srgbClr val="132F5A"/>
              </a:solidFill>
            </a:endParaRPr>
          </a:p>
          <a:p>
            <a:pPr lvl="0" marL="514350" indent="-514350">
              <a:spcBef>
                <a:spcPts val="2400"/>
              </a:spcBef>
              <a:buFontTx/>
              <a:buAutoNum type="arabicPeriod" startAt="1"/>
              <a:defRPr sz="1800">
                <a:solidFill>
                  <a:srgbClr val="000000"/>
                </a:solidFill>
              </a:defRPr>
            </a:pPr>
            <a:r>
              <a:rPr sz="3000">
                <a:solidFill>
                  <a:srgbClr val="132F5A"/>
                </a:solidFill>
              </a:rPr>
              <a:t>Introductions</a:t>
            </a:r>
          </a:p>
        </p:txBody>
      </p:sp>
      <p:pic>
        <p:nvPicPr>
          <p:cNvPr id="27" name="image4.png" descr="Handshake"/>
          <p:cNvPicPr/>
          <p:nvPr/>
        </p:nvPicPr>
        <p:blipFill>
          <a:blip r:embed="rId3">
            <a:extLst/>
          </a:blip>
          <a:stretch>
            <a:fillRect/>
          </a:stretch>
        </p:blipFill>
        <p:spPr>
          <a:xfrm>
            <a:off x="304800" y="1524000"/>
            <a:ext cx="3810000" cy="3810000"/>
          </a:xfrm>
          <a:prstGeom prst="rect">
            <a:avLst/>
          </a:prstGeom>
          <a:ln w="12700">
            <a:miter lim="400000"/>
          </a:ln>
        </p:spPr>
      </p:pic>
    </p:spTree>
  </p:cSld>
  <p:clrMapOvr>
    <a:masterClrMapping/>
  </p:clrMapOvr>
  <p:transition spd="med" advClick="1"/>
</p:sld>
</file>

<file path=ppt/slides/slide2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4" name="Shape 124"/>
          <p:cNvSpPr/>
          <p:nvPr>
            <p:ph type="title"/>
          </p:nvPr>
        </p:nvSpPr>
        <p:spPr>
          <a:xfrm>
            <a:off x="457200" y="381000"/>
            <a:ext cx="7467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Personal Conflict Risks</a:t>
            </a:r>
          </a:p>
        </p:txBody>
      </p:sp>
      <p:sp>
        <p:nvSpPr>
          <p:cNvPr id="125" name="Shape 125"/>
          <p:cNvSpPr/>
          <p:nvPr>
            <p:ph type="body" idx="1"/>
          </p:nvPr>
        </p:nvSpPr>
        <p:spPr>
          <a:xfrm>
            <a:off x="457200" y="1600200"/>
            <a:ext cx="8229600" cy="3657600"/>
          </a:xfrm>
          <a:prstGeom prst="rect">
            <a:avLst/>
          </a:prstGeom>
        </p:spPr>
        <p:txBody>
          <a:bodyPr lIns="0" tIns="0" rIns="0" bIns="0">
            <a:normAutofit fontScale="100000" lnSpcReduction="0"/>
          </a:bodyPr>
          <a:lstStyle/>
          <a:p>
            <a:pPr lvl="0">
              <a:defRPr sz="1800">
                <a:solidFill>
                  <a:srgbClr val="000000"/>
                </a:solidFill>
              </a:defRPr>
            </a:pPr>
            <a:r>
              <a:rPr sz="3000">
                <a:solidFill>
                  <a:srgbClr val="132F5A"/>
                </a:solidFill>
              </a:rPr>
              <a:t>Family obligations, illnesses or deaths</a:t>
            </a:r>
            <a:endParaRPr sz="3000">
              <a:solidFill>
                <a:srgbClr val="132F5A"/>
              </a:solidFill>
            </a:endParaRPr>
          </a:p>
          <a:p>
            <a:pPr lvl="0">
              <a:defRPr sz="1800">
                <a:solidFill>
                  <a:srgbClr val="000000"/>
                </a:solidFill>
              </a:defRPr>
            </a:pPr>
            <a:r>
              <a:rPr sz="3000">
                <a:solidFill>
                  <a:srgbClr val="132F5A"/>
                </a:solidFill>
              </a:rPr>
              <a:t>Events of disaster that affect the home</a:t>
            </a:r>
            <a:endParaRPr sz="3000">
              <a:solidFill>
                <a:srgbClr val="132F5A"/>
              </a:solidFill>
            </a:endParaRPr>
          </a:p>
          <a:p>
            <a:pPr lvl="0">
              <a:defRPr sz="1800">
                <a:solidFill>
                  <a:srgbClr val="000000"/>
                </a:solidFill>
              </a:defRPr>
            </a:pPr>
            <a:r>
              <a:rPr sz="3000">
                <a:solidFill>
                  <a:srgbClr val="132F5A"/>
                </a:solidFill>
              </a:rPr>
              <a:t>Community involvement</a:t>
            </a:r>
            <a:endParaRPr sz="3000">
              <a:solidFill>
                <a:srgbClr val="132F5A"/>
              </a:solidFill>
            </a:endParaRPr>
          </a:p>
          <a:p>
            <a:pPr lvl="0">
              <a:defRPr sz="1800">
                <a:solidFill>
                  <a:srgbClr val="000000"/>
                </a:solidFill>
              </a:defRPr>
            </a:pPr>
            <a:r>
              <a:rPr sz="3000">
                <a:solidFill>
                  <a:srgbClr val="132F5A"/>
                </a:solidFill>
              </a:rPr>
              <a:t>Complacency</a:t>
            </a:r>
          </a:p>
        </p:txBody>
      </p:sp>
    </p:spTree>
  </p:cSld>
  <p:clrMapOvr>
    <a:masterClrMapping/>
  </p:clrMapOvr>
  <p:transition spd="med" advClick="1"/>
</p:sld>
</file>

<file path=ppt/slides/slide2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9" name="Shape 129"/>
          <p:cNvSpPr/>
          <p:nvPr>
            <p:ph type="title"/>
          </p:nvPr>
        </p:nvSpPr>
        <p:spPr>
          <a:xfrm>
            <a:off x="457200" y="381000"/>
            <a:ext cx="8229600" cy="609600"/>
          </a:xfrm>
          <a:prstGeom prst="rect">
            <a:avLst/>
          </a:prstGeom>
        </p:spPr>
        <p:txBody>
          <a:bodyPr lIns="0" tIns="0" rIns="0" bIns="0">
            <a:normAutofit fontScale="100000" lnSpcReduction="0"/>
          </a:bodyPr>
          <a:lstStyle>
            <a:lvl1pPr defTabSz="621791">
              <a:defRPr sz="2448"/>
            </a:lvl1pPr>
          </a:lstStyle>
          <a:p>
            <a:pPr lvl="0">
              <a:defRPr sz="1800">
                <a:solidFill>
                  <a:srgbClr val="000000"/>
                </a:solidFill>
              </a:defRPr>
            </a:pPr>
            <a:r>
              <a:rPr sz="2448">
                <a:solidFill>
                  <a:srgbClr val="C1961C"/>
                </a:solidFill>
              </a:rPr>
              <a:t>Discussion Point #4: Risks to Continued Operations</a:t>
            </a:r>
          </a:p>
        </p:txBody>
      </p:sp>
      <p:sp>
        <p:nvSpPr>
          <p:cNvPr id="130" name="Shape 130"/>
          <p:cNvSpPr/>
          <p:nvPr>
            <p:ph type="body" idx="1"/>
          </p:nvPr>
        </p:nvSpPr>
        <p:spPr>
          <a:xfrm>
            <a:off x="457200" y="1524000"/>
            <a:ext cx="8229600" cy="4267200"/>
          </a:xfrm>
          <a:prstGeom prst="rect">
            <a:avLst/>
          </a:prstGeom>
        </p:spPr>
        <p:txBody>
          <a:bodyPr lIns="0" tIns="0" rIns="0" bIns="0">
            <a:normAutofit fontScale="100000" lnSpcReduction="0"/>
          </a:bodyPr>
          <a:lstStyle/>
          <a:p>
            <a:pPr lvl="0" marL="0" indent="0">
              <a:buSzTx/>
              <a:buNone/>
              <a:defRPr sz="1800">
                <a:solidFill>
                  <a:srgbClr val="000000"/>
                </a:solidFill>
              </a:defRPr>
            </a:pPr>
            <a:endParaRPr sz="3000">
              <a:solidFill>
                <a:srgbClr val="132F5A"/>
              </a:solidFill>
            </a:endParaRPr>
          </a:p>
          <a:p>
            <a:pPr lvl="3" marL="0" indent="1314450">
              <a:spcBef>
                <a:spcPts val="600"/>
              </a:spcBef>
              <a:buSzTx/>
              <a:buNone/>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What is required for your business to continue operations?</a:t>
            </a:r>
          </a:p>
        </p:txBody>
      </p:sp>
      <p:pic>
        <p:nvPicPr>
          <p:cNvPr id="131" name="image7.png" descr="Pencil"/>
          <p:cNvPicPr/>
          <p:nvPr/>
        </p:nvPicPr>
        <p:blipFill>
          <a:blip r:embed="rId3">
            <a:extLst/>
          </a:blip>
          <a:stretch>
            <a:fillRect/>
          </a:stretch>
        </p:blipFill>
        <p:spPr>
          <a:xfrm>
            <a:off x="0" y="2895600"/>
            <a:ext cx="1619250" cy="2714625"/>
          </a:xfrm>
          <a:prstGeom prst="rect">
            <a:avLst/>
          </a:prstGeom>
          <a:ln w="12700">
            <a:miter lim="400000"/>
          </a:ln>
        </p:spPr>
      </p:pic>
    </p:spTree>
  </p:cSld>
  <p:clrMapOvr>
    <a:masterClrMapping/>
  </p:clrMapOvr>
  <p:transition spd="med" advClick="1"/>
</p:sld>
</file>

<file path=ppt/slides/slide2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135" name="image15.jpeg" descr="C:\Users\ryan aller\Documents\My Dropbox\DRC\FDIC Finals\PPT Development\Ryan\Unit 8\images\iStock_000011794431XSmall.jpg"/>
          <p:cNvPicPr/>
          <p:nvPr/>
        </p:nvPicPr>
        <p:blipFill>
          <a:blip r:embed="rId3">
            <a:extLst/>
          </a:blip>
          <a:stretch>
            <a:fillRect/>
          </a:stretch>
        </p:blipFill>
        <p:spPr>
          <a:xfrm>
            <a:off x="6764338" y="2057400"/>
            <a:ext cx="2379663" cy="4102100"/>
          </a:xfrm>
          <a:prstGeom prst="rect">
            <a:avLst/>
          </a:prstGeom>
          <a:ln w="12700">
            <a:miter lim="400000"/>
          </a:ln>
        </p:spPr>
      </p:pic>
      <p:sp>
        <p:nvSpPr>
          <p:cNvPr id="136" name="Shape 136"/>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Risk Identification </a:t>
            </a:r>
          </a:p>
        </p:txBody>
      </p:sp>
      <p:sp>
        <p:nvSpPr>
          <p:cNvPr id="137" name="Shape 137"/>
          <p:cNvSpPr/>
          <p:nvPr>
            <p:ph type="body" idx="1"/>
          </p:nvPr>
        </p:nvSpPr>
        <p:spPr>
          <a:xfrm>
            <a:off x="457200" y="1600200"/>
            <a:ext cx="8229600" cy="4267200"/>
          </a:xfrm>
          <a:prstGeom prst="rect">
            <a:avLst/>
          </a:prstGeom>
        </p:spPr>
        <p:txBody>
          <a:bodyPr lIns="0" tIns="0" rIns="0" bIns="0">
            <a:normAutofit fontScale="100000" lnSpcReduction="0"/>
          </a:bodyPr>
          <a:lstStyle/>
          <a:p>
            <a:pPr lvl="0">
              <a:defRPr sz="1800">
                <a:solidFill>
                  <a:srgbClr val="000000"/>
                </a:solidFill>
              </a:defRPr>
            </a:pPr>
            <a:r>
              <a:rPr sz="3000">
                <a:solidFill>
                  <a:srgbClr val="132F5A"/>
                </a:solidFill>
              </a:rPr>
              <a:t>Written business plan</a:t>
            </a:r>
            <a:endParaRPr sz="3000">
              <a:solidFill>
                <a:srgbClr val="132F5A"/>
              </a:solidFill>
            </a:endParaRPr>
          </a:p>
          <a:p>
            <a:pPr lvl="0">
              <a:defRPr sz="1800">
                <a:solidFill>
                  <a:srgbClr val="000000"/>
                </a:solidFill>
              </a:defRPr>
            </a:pPr>
            <a:r>
              <a:rPr sz="3000">
                <a:solidFill>
                  <a:srgbClr val="132F5A"/>
                </a:solidFill>
              </a:rPr>
              <a:t>Outside sources to assist in</a:t>
            </a:r>
            <a:br>
              <a:rPr sz="3000">
                <a:solidFill>
                  <a:srgbClr val="132F5A"/>
                </a:solidFill>
              </a:rPr>
            </a:br>
            <a:r>
              <a:rPr sz="3000">
                <a:solidFill>
                  <a:srgbClr val="132F5A"/>
                </a:solidFill>
              </a:rPr>
              <a:t>identifying</a:t>
            </a:r>
            <a:endParaRPr sz="3000">
              <a:solidFill>
                <a:srgbClr val="132F5A"/>
              </a:solidFill>
            </a:endParaRPr>
          </a:p>
          <a:p>
            <a:pPr lvl="0">
              <a:defRPr sz="1800">
                <a:solidFill>
                  <a:srgbClr val="000000"/>
                </a:solidFill>
              </a:defRPr>
            </a:pPr>
            <a:r>
              <a:rPr sz="3000">
                <a:solidFill>
                  <a:srgbClr val="132F5A"/>
                </a:solidFill>
              </a:rPr>
              <a:t>Risks of your vendors or supplier</a:t>
            </a:r>
            <a:endParaRPr sz="3000">
              <a:solidFill>
                <a:srgbClr val="132F5A"/>
              </a:solidFill>
            </a:endParaRPr>
          </a:p>
          <a:p>
            <a:pPr lvl="0">
              <a:defRPr sz="1800">
                <a:solidFill>
                  <a:srgbClr val="000000"/>
                </a:solidFill>
              </a:defRPr>
            </a:pPr>
            <a:r>
              <a:rPr sz="3000">
                <a:solidFill>
                  <a:srgbClr val="132F5A"/>
                </a:solidFill>
              </a:rPr>
              <a:t>Business continuity assessment</a:t>
            </a:r>
          </a:p>
        </p:txBody>
      </p:sp>
    </p:spTree>
  </p:cSld>
  <p:clrMapOvr>
    <a:masterClrMapping/>
  </p:clrMapOvr>
  <p:transition spd="med" advClick="1"/>
</p:sld>
</file>

<file path=ppt/slides/slide2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1" name="Shape 141"/>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Warning Signs</a:t>
            </a:r>
          </a:p>
        </p:txBody>
      </p:sp>
      <p:sp>
        <p:nvSpPr>
          <p:cNvPr id="142" name="Shape 142"/>
          <p:cNvSpPr/>
          <p:nvPr>
            <p:ph type="body" idx="1"/>
          </p:nvPr>
        </p:nvSpPr>
        <p:spPr>
          <a:xfrm>
            <a:off x="457200" y="990600"/>
            <a:ext cx="8229600" cy="4267200"/>
          </a:xfrm>
          <a:prstGeom prst="rect">
            <a:avLst/>
          </a:prstGeom>
        </p:spPr>
        <p:txBody>
          <a:bodyPr lIns="0" tIns="0" rIns="0" bIns="0">
            <a:normAutofit fontScale="100000" lnSpcReduction="0"/>
          </a:bodyPr>
          <a:lstStyle/>
          <a:p>
            <a:pPr lvl="0">
              <a:defRPr sz="1800">
                <a:solidFill>
                  <a:srgbClr val="000000"/>
                </a:solidFill>
              </a:defRPr>
            </a:pPr>
            <a:r>
              <a:rPr sz="3000">
                <a:solidFill>
                  <a:srgbClr val="132F5A"/>
                </a:solidFill>
              </a:rPr>
              <a:t>Excessive debt in relation to owners equity (total liabilities / owner’s equity)</a:t>
            </a:r>
            <a:endParaRPr sz="3000">
              <a:solidFill>
                <a:srgbClr val="132F5A"/>
              </a:solidFill>
            </a:endParaRPr>
          </a:p>
          <a:p>
            <a:pPr lvl="0">
              <a:defRPr sz="1800">
                <a:solidFill>
                  <a:srgbClr val="000000"/>
                </a:solidFill>
              </a:defRPr>
            </a:pPr>
            <a:r>
              <a:rPr sz="3000">
                <a:solidFill>
                  <a:srgbClr val="132F5A"/>
                </a:solidFill>
              </a:rPr>
              <a:t>Reliance on a small number of customers</a:t>
            </a:r>
            <a:endParaRPr sz="3000">
              <a:solidFill>
                <a:srgbClr val="132F5A"/>
              </a:solidFill>
            </a:endParaRPr>
          </a:p>
          <a:p>
            <a:pPr lvl="0">
              <a:defRPr sz="1800">
                <a:solidFill>
                  <a:srgbClr val="000000"/>
                </a:solidFill>
              </a:defRPr>
            </a:pPr>
            <a:r>
              <a:rPr sz="3000">
                <a:solidFill>
                  <a:srgbClr val="132F5A"/>
                </a:solidFill>
              </a:rPr>
              <a:t>Reliance on one product </a:t>
            </a:r>
            <a:endParaRPr sz="3000">
              <a:solidFill>
                <a:srgbClr val="132F5A"/>
              </a:solidFill>
            </a:endParaRPr>
          </a:p>
          <a:p>
            <a:pPr lvl="0">
              <a:defRPr sz="1800">
                <a:solidFill>
                  <a:srgbClr val="000000"/>
                </a:solidFill>
              </a:defRPr>
            </a:pPr>
            <a:r>
              <a:rPr sz="3000">
                <a:solidFill>
                  <a:srgbClr val="132F5A"/>
                </a:solidFill>
              </a:rPr>
              <a:t>Reliance on one or a small number of vendors</a:t>
            </a:r>
          </a:p>
        </p:txBody>
      </p:sp>
    </p:spTree>
  </p:cSld>
  <p:clrMapOvr>
    <a:masterClrMapping/>
  </p:clrMapOvr>
  <p:transition spd="med" advClick="1"/>
</p:sld>
</file>

<file path=ppt/slides/slide2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6" name="Shape 146"/>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Warning Signs</a:t>
            </a:r>
          </a:p>
        </p:txBody>
      </p:sp>
      <p:sp>
        <p:nvSpPr>
          <p:cNvPr id="147" name="Shape 147"/>
          <p:cNvSpPr/>
          <p:nvPr>
            <p:ph type="body" idx="1"/>
          </p:nvPr>
        </p:nvSpPr>
        <p:spPr>
          <a:xfrm>
            <a:off x="457200" y="990600"/>
            <a:ext cx="8229600" cy="4267200"/>
          </a:xfrm>
          <a:prstGeom prst="rect">
            <a:avLst/>
          </a:prstGeom>
        </p:spPr>
        <p:txBody>
          <a:bodyPr lIns="0" tIns="0" rIns="0" bIns="0">
            <a:normAutofit fontScale="100000" lnSpcReduction="0"/>
          </a:bodyPr>
          <a:lstStyle/>
          <a:p>
            <a:pPr lvl="0">
              <a:defRPr sz="1800">
                <a:solidFill>
                  <a:srgbClr val="000000"/>
                </a:solidFill>
              </a:defRPr>
            </a:pPr>
            <a:r>
              <a:rPr sz="3000">
                <a:solidFill>
                  <a:srgbClr val="132F5A"/>
                </a:solidFill>
              </a:rPr>
              <a:t>Cash flow problems</a:t>
            </a:r>
            <a:endParaRPr sz="3000">
              <a:solidFill>
                <a:srgbClr val="132F5A"/>
              </a:solidFill>
            </a:endParaRPr>
          </a:p>
          <a:p>
            <a:pPr lvl="0">
              <a:defRPr sz="1800">
                <a:solidFill>
                  <a:srgbClr val="000000"/>
                </a:solidFill>
              </a:defRPr>
            </a:pPr>
            <a:r>
              <a:rPr sz="3000">
                <a:solidFill>
                  <a:srgbClr val="132F5A"/>
                </a:solidFill>
              </a:rPr>
              <a:t>Irregularities in accounting, bank or timecard records</a:t>
            </a:r>
            <a:endParaRPr sz="3000">
              <a:solidFill>
                <a:srgbClr val="132F5A"/>
              </a:solidFill>
            </a:endParaRPr>
          </a:p>
          <a:p>
            <a:pPr lvl="0">
              <a:defRPr sz="1800">
                <a:solidFill>
                  <a:srgbClr val="000000"/>
                </a:solidFill>
              </a:defRPr>
            </a:pPr>
            <a:r>
              <a:rPr sz="3000">
                <a:solidFill>
                  <a:srgbClr val="132F5A"/>
                </a:solidFill>
              </a:rPr>
              <a:t>Irregularities in computer system administrative reports</a:t>
            </a:r>
            <a:endParaRPr sz="3000">
              <a:solidFill>
                <a:srgbClr val="132F5A"/>
              </a:solidFill>
            </a:endParaRPr>
          </a:p>
          <a:p>
            <a:pPr lvl="0">
              <a:defRPr sz="1800">
                <a:solidFill>
                  <a:srgbClr val="000000"/>
                </a:solidFill>
              </a:defRPr>
            </a:pPr>
            <a:r>
              <a:rPr sz="3000">
                <a:solidFill>
                  <a:srgbClr val="132F5A"/>
                </a:solidFill>
              </a:rPr>
              <a:t>High employee turnover rate</a:t>
            </a:r>
          </a:p>
        </p:txBody>
      </p:sp>
    </p:spTree>
  </p:cSld>
  <p:clrMapOvr>
    <a:masterClrMapping/>
  </p:clrMapOvr>
  <p:transition spd="med" advClick="1"/>
</p:sld>
</file>

<file path=ppt/slides/slide2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51" name="Shape 151"/>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Risk Evaluation</a:t>
            </a:r>
          </a:p>
        </p:txBody>
      </p:sp>
      <p:sp>
        <p:nvSpPr>
          <p:cNvPr id="152" name="Shape 152"/>
          <p:cNvSpPr/>
          <p:nvPr>
            <p:ph type="body" idx="1"/>
          </p:nvPr>
        </p:nvSpPr>
        <p:spPr>
          <a:xfrm>
            <a:off x="457200" y="990600"/>
            <a:ext cx="8229600" cy="4267200"/>
          </a:xfrm>
          <a:prstGeom prst="rect">
            <a:avLst/>
          </a:prstGeom>
        </p:spPr>
        <p:txBody>
          <a:bodyPr lIns="0" tIns="0" rIns="0" bIns="0">
            <a:normAutofit fontScale="100000" lnSpcReduction="0"/>
          </a:bodyPr>
          <a:lstStyle/>
          <a:p>
            <a:pPr lvl="0">
              <a:defRPr sz="1800">
                <a:solidFill>
                  <a:srgbClr val="000000"/>
                </a:solidFill>
              </a:defRPr>
            </a:pPr>
            <a:r>
              <a:rPr sz="3000">
                <a:solidFill>
                  <a:srgbClr val="132F5A"/>
                </a:solidFill>
              </a:rPr>
              <a:t>Identify needs for business continuity</a:t>
            </a:r>
            <a:endParaRPr sz="3000">
              <a:solidFill>
                <a:srgbClr val="132F5A"/>
              </a:solidFill>
            </a:endParaRPr>
          </a:p>
          <a:p>
            <a:pPr lvl="0">
              <a:defRPr sz="1800">
                <a:solidFill>
                  <a:srgbClr val="000000"/>
                </a:solidFill>
              </a:defRPr>
            </a:pPr>
            <a:r>
              <a:rPr sz="3000">
                <a:solidFill>
                  <a:srgbClr val="132F5A"/>
                </a:solidFill>
              </a:rPr>
              <a:t>Identify needs for potential or planned growth</a:t>
            </a:r>
            <a:endParaRPr sz="3000">
              <a:solidFill>
                <a:srgbClr val="132F5A"/>
              </a:solidFill>
            </a:endParaRPr>
          </a:p>
          <a:p>
            <a:pPr lvl="0">
              <a:defRPr sz="1800">
                <a:solidFill>
                  <a:srgbClr val="000000"/>
                </a:solidFill>
              </a:defRPr>
            </a:pPr>
            <a:r>
              <a:rPr sz="3000">
                <a:solidFill>
                  <a:srgbClr val="132F5A"/>
                </a:solidFill>
              </a:rPr>
              <a:t>Discuss risks with managers</a:t>
            </a:r>
            <a:endParaRPr sz="3000">
              <a:solidFill>
                <a:srgbClr val="132F5A"/>
              </a:solidFill>
            </a:endParaRPr>
          </a:p>
          <a:p>
            <a:pPr lvl="0">
              <a:defRPr sz="1800">
                <a:solidFill>
                  <a:srgbClr val="000000"/>
                </a:solidFill>
              </a:defRPr>
            </a:pPr>
            <a:r>
              <a:rPr sz="3000">
                <a:solidFill>
                  <a:srgbClr val="132F5A"/>
                </a:solidFill>
              </a:rPr>
              <a:t>Communicate risks to managers </a:t>
            </a:r>
          </a:p>
        </p:txBody>
      </p:sp>
    </p:spTree>
  </p:cSld>
  <p:clrMapOvr>
    <a:masterClrMapping/>
  </p:clrMapOvr>
  <p:transition spd="med" advClick="1"/>
</p:sld>
</file>

<file path=ppt/slides/slide2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156" name="image16.jpeg" descr="C:\Users\ryan aller\Documents\My Dropbox\DRC\FDIC Finals\PPT Development\Ryan\Unit 8\images\iStock_000013067341XSmall.jpg"/>
          <p:cNvPicPr/>
          <p:nvPr/>
        </p:nvPicPr>
        <p:blipFill>
          <a:blip r:embed="rId3">
            <a:extLst/>
          </a:blip>
          <a:stretch>
            <a:fillRect/>
          </a:stretch>
        </p:blipFill>
        <p:spPr>
          <a:xfrm>
            <a:off x="3581400" y="914400"/>
            <a:ext cx="5080000" cy="3810000"/>
          </a:xfrm>
          <a:prstGeom prst="rect">
            <a:avLst/>
          </a:prstGeom>
          <a:ln w="12700">
            <a:miter lim="400000"/>
          </a:ln>
        </p:spPr>
      </p:pic>
      <p:sp>
        <p:nvSpPr>
          <p:cNvPr id="157" name="Shape 157"/>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SWOT Analysis</a:t>
            </a:r>
          </a:p>
        </p:txBody>
      </p:sp>
      <p:sp>
        <p:nvSpPr>
          <p:cNvPr id="158" name="Shape 158"/>
          <p:cNvSpPr/>
          <p:nvPr>
            <p:ph type="body" idx="1"/>
          </p:nvPr>
        </p:nvSpPr>
        <p:spPr>
          <a:xfrm>
            <a:off x="457200" y="990600"/>
            <a:ext cx="8229600" cy="4267200"/>
          </a:xfrm>
          <a:prstGeom prst="rect">
            <a:avLst/>
          </a:prstGeom>
        </p:spPr>
        <p:txBody>
          <a:bodyPr lIns="0" tIns="0" rIns="0" bIns="0">
            <a:normAutofit fontScale="100000" lnSpcReduction="0"/>
          </a:bodyPr>
          <a:lstStyle/>
          <a:p>
            <a:pPr lvl="0">
              <a:defRPr sz="1800">
                <a:solidFill>
                  <a:srgbClr val="000000"/>
                </a:solidFill>
              </a:defRPr>
            </a:pPr>
            <a:r>
              <a:rPr sz="3000">
                <a:solidFill>
                  <a:srgbClr val="132F5A"/>
                </a:solidFill>
              </a:rPr>
              <a:t>Strengths</a:t>
            </a:r>
            <a:endParaRPr sz="3000">
              <a:solidFill>
                <a:srgbClr val="132F5A"/>
              </a:solidFill>
            </a:endParaRPr>
          </a:p>
          <a:p>
            <a:pPr lvl="0">
              <a:defRPr sz="1800">
                <a:solidFill>
                  <a:srgbClr val="000000"/>
                </a:solidFill>
              </a:defRPr>
            </a:pPr>
            <a:r>
              <a:rPr sz="3000">
                <a:solidFill>
                  <a:srgbClr val="132F5A"/>
                </a:solidFill>
              </a:rPr>
              <a:t>Weaknesses</a:t>
            </a:r>
            <a:endParaRPr sz="3000">
              <a:solidFill>
                <a:srgbClr val="132F5A"/>
              </a:solidFill>
            </a:endParaRPr>
          </a:p>
          <a:p>
            <a:pPr lvl="0">
              <a:defRPr sz="1800">
                <a:solidFill>
                  <a:srgbClr val="000000"/>
                </a:solidFill>
              </a:defRPr>
            </a:pPr>
            <a:r>
              <a:rPr sz="3000">
                <a:solidFill>
                  <a:srgbClr val="132F5A"/>
                </a:solidFill>
              </a:rPr>
              <a:t>Opportunities</a:t>
            </a:r>
            <a:endParaRPr sz="3000">
              <a:solidFill>
                <a:srgbClr val="132F5A"/>
              </a:solidFill>
            </a:endParaRPr>
          </a:p>
          <a:p>
            <a:pPr lvl="0">
              <a:defRPr sz="1800">
                <a:solidFill>
                  <a:srgbClr val="000000"/>
                </a:solidFill>
              </a:defRPr>
            </a:pPr>
            <a:r>
              <a:rPr sz="3000">
                <a:solidFill>
                  <a:srgbClr val="132F5A"/>
                </a:solidFill>
              </a:rPr>
              <a:t>Threats</a:t>
            </a:r>
          </a:p>
        </p:txBody>
      </p:sp>
    </p:spTree>
  </p:cSld>
  <p:clrMapOvr>
    <a:masterClrMapping/>
  </p:clrMapOvr>
  <p:transition spd="med" advClick="1"/>
</p:sld>
</file>

<file path=ppt/slides/slide2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62" name="Shape 162"/>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Other Resources</a:t>
            </a:r>
          </a:p>
        </p:txBody>
      </p:sp>
      <p:grpSp>
        <p:nvGrpSpPr>
          <p:cNvPr id="172" name="Group 172"/>
          <p:cNvGrpSpPr/>
          <p:nvPr/>
        </p:nvGrpSpPr>
        <p:grpSpPr>
          <a:xfrm>
            <a:off x="723899" y="1143000"/>
            <a:ext cx="7696202" cy="2133600"/>
            <a:chOff x="0" y="0"/>
            <a:chExt cx="7696200" cy="2133600"/>
          </a:xfrm>
        </p:grpSpPr>
        <p:grpSp>
          <p:nvGrpSpPr>
            <p:cNvPr id="165" name="Group 165"/>
            <p:cNvGrpSpPr/>
            <p:nvPr/>
          </p:nvGrpSpPr>
          <p:grpSpPr>
            <a:xfrm>
              <a:off x="-1" y="0"/>
              <a:ext cx="2133601" cy="2133600"/>
              <a:chOff x="0" y="0"/>
              <a:chExt cx="2133600" cy="2133600"/>
            </a:xfrm>
          </p:grpSpPr>
          <p:sp>
            <p:nvSpPr>
              <p:cNvPr id="163" name="Shape 163"/>
              <p:cNvSpPr/>
              <p:nvPr/>
            </p:nvSpPr>
            <p:spPr>
              <a:xfrm>
                <a:off x="0" y="0"/>
                <a:ext cx="2133600" cy="2133600"/>
              </a:xfrm>
              <a:prstGeom prst="roundRect">
                <a:avLst>
                  <a:gd name="adj" fmla="val 16667"/>
                </a:avLst>
              </a:prstGeom>
              <a:solidFill>
                <a:srgbClr val="17294F"/>
              </a:solidFill>
              <a:ln w="63500" cap="sq">
                <a:solidFill>
                  <a:srgbClr val="FFFFFF"/>
                </a:solidFill>
                <a:prstDash val="solid"/>
                <a:bevel/>
              </a:ln>
              <a:effectLst>
                <a:outerShdw sx="100000" sy="100000" kx="0" ky="0" algn="b" rotWithShape="0" blurRad="228600" dist="38100" dir="5400000">
                  <a:srgbClr val="000000">
                    <a:alpha val="36000"/>
                  </a:srgbClr>
                </a:outerShdw>
              </a:effectLst>
            </p:spPr>
            <p:txBody>
              <a:bodyPr wrap="square" lIns="0" tIns="0" rIns="0" bIns="0" numCol="1" anchor="ctr">
                <a:noAutofit/>
              </a:bodyPr>
              <a:lstStyle/>
              <a:p>
                <a:pPr lvl="0" algn="ctr">
                  <a:defRPr>
                    <a:solidFill>
                      <a:srgbClr val="FFFFFF"/>
                    </a:solidFill>
                  </a:defRPr>
                </a:pPr>
              </a:p>
            </p:txBody>
          </p:sp>
          <p:sp>
            <p:nvSpPr>
              <p:cNvPr id="164" name="Shape 164"/>
              <p:cNvSpPr/>
              <p:nvPr/>
            </p:nvSpPr>
            <p:spPr>
              <a:xfrm>
                <a:off x="104154" y="718909"/>
                <a:ext cx="1925292" cy="69578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spAutoFit/>
              </a:bodyPr>
              <a:lstStyle/>
              <a:p>
                <a:pPr lvl="0" algn="ctr"/>
                <a:r>
                  <a:rPr sz="2200">
                    <a:solidFill>
                      <a:srgbClr val="C1961C"/>
                    </a:solidFill>
                  </a:rPr>
                  <a:t>Small Business </a:t>
                </a:r>
                <a:r>
                  <a:rPr sz="2000">
                    <a:solidFill>
                      <a:srgbClr val="C1961C"/>
                    </a:solidFill>
                  </a:rPr>
                  <a:t>Administration</a:t>
                </a:r>
              </a:p>
            </p:txBody>
          </p:sp>
        </p:grpSp>
        <p:grpSp>
          <p:nvGrpSpPr>
            <p:cNvPr id="168" name="Group 168"/>
            <p:cNvGrpSpPr/>
            <p:nvPr/>
          </p:nvGrpSpPr>
          <p:grpSpPr>
            <a:xfrm>
              <a:off x="2781300" y="0"/>
              <a:ext cx="2133600" cy="2133600"/>
              <a:chOff x="0" y="0"/>
              <a:chExt cx="2133600" cy="2133600"/>
            </a:xfrm>
          </p:grpSpPr>
          <p:sp>
            <p:nvSpPr>
              <p:cNvPr id="166" name="Shape 166"/>
              <p:cNvSpPr/>
              <p:nvPr/>
            </p:nvSpPr>
            <p:spPr>
              <a:xfrm>
                <a:off x="0" y="0"/>
                <a:ext cx="2133600" cy="2133600"/>
              </a:xfrm>
              <a:prstGeom prst="roundRect">
                <a:avLst>
                  <a:gd name="adj" fmla="val 16667"/>
                </a:avLst>
              </a:prstGeom>
              <a:solidFill>
                <a:srgbClr val="17294F"/>
              </a:solidFill>
              <a:ln w="63500" cap="sq">
                <a:solidFill>
                  <a:srgbClr val="FFFFFF"/>
                </a:solidFill>
                <a:prstDash val="solid"/>
                <a:bevel/>
              </a:ln>
              <a:effectLst>
                <a:outerShdw sx="100000" sy="100000" kx="0" ky="0" algn="b" rotWithShape="0" blurRad="228600" dist="38100" dir="5400000">
                  <a:srgbClr val="000000">
                    <a:alpha val="36000"/>
                  </a:srgbClr>
                </a:outerShdw>
              </a:effectLst>
            </p:spPr>
            <p:txBody>
              <a:bodyPr wrap="square" lIns="0" tIns="0" rIns="0" bIns="0" numCol="1" anchor="ctr">
                <a:noAutofit/>
              </a:bodyPr>
              <a:lstStyle/>
              <a:p>
                <a:pPr lvl="0" algn="ctr">
                  <a:defRPr>
                    <a:solidFill>
                      <a:srgbClr val="FFFFFF"/>
                    </a:solidFill>
                  </a:defRPr>
                </a:pPr>
              </a:p>
            </p:txBody>
          </p:sp>
          <p:sp>
            <p:nvSpPr>
              <p:cNvPr id="167" name="Shape 167"/>
              <p:cNvSpPr/>
              <p:nvPr/>
            </p:nvSpPr>
            <p:spPr>
              <a:xfrm>
                <a:off x="104154" y="696312"/>
                <a:ext cx="1925292" cy="74097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spAutoFit/>
              </a:bodyPr>
              <a:lstStyle>
                <a:lvl1pPr algn="ctr">
                  <a:defRPr sz="2200">
                    <a:solidFill>
                      <a:srgbClr val="C1961C"/>
                    </a:solidFill>
                  </a:defRPr>
                </a:lvl1pPr>
              </a:lstStyle>
              <a:p>
                <a:pPr lvl="0">
                  <a:defRPr sz="1800">
                    <a:solidFill>
                      <a:srgbClr val="000000"/>
                    </a:solidFill>
                  </a:defRPr>
                </a:pPr>
                <a:r>
                  <a:rPr sz="2200">
                    <a:solidFill>
                      <a:srgbClr val="C1961C"/>
                    </a:solidFill>
                  </a:rPr>
                  <a:t>Audit Firm or CPA</a:t>
                </a:r>
              </a:p>
            </p:txBody>
          </p:sp>
        </p:grpSp>
        <p:grpSp>
          <p:nvGrpSpPr>
            <p:cNvPr id="171" name="Group 171"/>
            <p:cNvGrpSpPr/>
            <p:nvPr/>
          </p:nvGrpSpPr>
          <p:grpSpPr>
            <a:xfrm>
              <a:off x="5562600" y="0"/>
              <a:ext cx="2133601" cy="2133600"/>
              <a:chOff x="0" y="0"/>
              <a:chExt cx="2133600" cy="2133600"/>
            </a:xfrm>
          </p:grpSpPr>
          <p:sp>
            <p:nvSpPr>
              <p:cNvPr id="169" name="Shape 169"/>
              <p:cNvSpPr/>
              <p:nvPr/>
            </p:nvSpPr>
            <p:spPr>
              <a:xfrm>
                <a:off x="0" y="0"/>
                <a:ext cx="2133600" cy="2133600"/>
              </a:xfrm>
              <a:prstGeom prst="roundRect">
                <a:avLst>
                  <a:gd name="adj" fmla="val 16667"/>
                </a:avLst>
              </a:prstGeom>
              <a:solidFill>
                <a:srgbClr val="17294F"/>
              </a:solidFill>
              <a:ln w="63500" cap="sq">
                <a:solidFill>
                  <a:srgbClr val="FFFFFF"/>
                </a:solidFill>
                <a:prstDash val="solid"/>
                <a:bevel/>
              </a:ln>
              <a:effectLst>
                <a:outerShdw sx="100000" sy="100000" kx="0" ky="0" algn="b" rotWithShape="0" blurRad="228600" dist="38100" dir="5400000">
                  <a:srgbClr val="000000">
                    <a:alpha val="36000"/>
                  </a:srgbClr>
                </a:outerShdw>
              </a:effectLst>
            </p:spPr>
            <p:txBody>
              <a:bodyPr wrap="square" lIns="0" tIns="0" rIns="0" bIns="0" numCol="1" anchor="ctr">
                <a:noAutofit/>
              </a:bodyPr>
              <a:lstStyle/>
              <a:p>
                <a:pPr lvl="0" algn="ctr">
                  <a:defRPr>
                    <a:solidFill>
                      <a:srgbClr val="FFFFFF"/>
                    </a:solidFill>
                  </a:defRPr>
                </a:pPr>
              </a:p>
            </p:txBody>
          </p:sp>
          <p:sp>
            <p:nvSpPr>
              <p:cNvPr id="170" name="Shape 170"/>
              <p:cNvSpPr/>
              <p:nvPr/>
            </p:nvSpPr>
            <p:spPr>
              <a:xfrm>
                <a:off x="104154" y="518512"/>
                <a:ext cx="1925292" cy="109657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spAutoFit/>
              </a:bodyPr>
              <a:lstStyle>
                <a:lvl1pPr algn="ctr">
                  <a:defRPr sz="2200">
                    <a:solidFill>
                      <a:srgbClr val="C1961C"/>
                    </a:solidFill>
                  </a:defRPr>
                </a:lvl1pPr>
              </a:lstStyle>
              <a:p>
                <a:pPr lvl="0">
                  <a:defRPr sz="1800">
                    <a:solidFill>
                      <a:srgbClr val="000000"/>
                    </a:solidFill>
                  </a:defRPr>
                </a:pPr>
                <a:r>
                  <a:rPr sz="2200">
                    <a:solidFill>
                      <a:srgbClr val="C1961C"/>
                    </a:solidFill>
                  </a:rPr>
                  <a:t>Bank or Commercial Lender</a:t>
                </a:r>
              </a:p>
            </p:txBody>
          </p:sp>
        </p:grpSp>
      </p:grpSp>
      <p:grpSp>
        <p:nvGrpSpPr>
          <p:cNvPr id="179" name="Group 179"/>
          <p:cNvGrpSpPr/>
          <p:nvPr/>
        </p:nvGrpSpPr>
        <p:grpSpPr>
          <a:xfrm>
            <a:off x="2133599" y="3733800"/>
            <a:ext cx="4876802" cy="2133600"/>
            <a:chOff x="0" y="0"/>
            <a:chExt cx="4876800" cy="2133600"/>
          </a:xfrm>
        </p:grpSpPr>
        <p:grpSp>
          <p:nvGrpSpPr>
            <p:cNvPr id="175" name="Group 175"/>
            <p:cNvGrpSpPr/>
            <p:nvPr/>
          </p:nvGrpSpPr>
          <p:grpSpPr>
            <a:xfrm>
              <a:off x="-1" y="0"/>
              <a:ext cx="2133601" cy="2133600"/>
              <a:chOff x="0" y="0"/>
              <a:chExt cx="2133600" cy="2133600"/>
            </a:xfrm>
          </p:grpSpPr>
          <p:sp>
            <p:nvSpPr>
              <p:cNvPr id="173" name="Shape 173"/>
              <p:cNvSpPr/>
              <p:nvPr/>
            </p:nvSpPr>
            <p:spPr>
              <a:xfrm>
                <a:off x="0" y="0"/>
                <a:ext cx="2133600" cy="2133600"/>
              </a:xfrm>
              <a:prstGeom prst="roundRect">
                <a:avLst>
                  <a:gd name="adj" fmla="val 16667"/>
                </a:avLst>
              </a:prstGeom>
              <a:solidFill>
                <a:srgbClr val="17294F"/>
              </a:solidFill>
              <a:ln w="63500" cap="sq">
                <a:solidFill>
                  <a:srgbClr val="FFFFFF"/>
                </a:solidFill>
                <a:prstDash val="solid"/>
                <a:bevel/>
              </a:ln>
              <a:effectLst>
                <a:outerShdw sx="100000" sy="100000" kx="0" ky="0" algn="b" rotWithShape="0" blurRad="228600" dist="38100" dir="5400000">
                  <a:srgbClr val="000000">
                    <a:alpha val="36000"/>
                  </a:srgbClr>
                </a:outerShdw>
              </a:effectLst>
            </p:spPr>
            <p:txBody>
              <a:bodyPr wrap="square" lIns="0" tIns="0" rIns="0" bIns="0" numCol="1" anchor="ctr">
                <a:noAutofit/>
              </a:bodyPr>
              <a:lstStyle/>
              <a:p>
                <a:pPr lvl="0" algn="ctr">
                  <a:defRPr>
                    <a:solidFill>
                      <a:srgbClr val="FFFFFF"/>
                    </a:solidFill>
                  </a:defRPr>
                </a:pPr>
              </a:p>
            </p:txBody>
          </p:sp>
          <p:sp>
            <p:nvSpPr>
              <p:cNvPr id="174" name="Shape 174"/>
              <p:cNvSpPr/>
              <p:nvPr/>
            </p:nvSpPr>
            <p:spPr>
              <a:xfrm>
                <a:off x="104154" y="696312"/>
                <a:ext cx="1925292" cy="74097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spAutoFit/>
              </a:bodyPr>
              <a:lstStyle>
                <a:lvl1pPr algn="ctr">
                  <a:defRPr sz="2200">
                    <a:solidFill>
                      <a:srgbClr val="C1961C"/>
                    </a:solidFill>
                  </a:defRPr>
                </a:lvl1pPr>
              </a:lstStyle>
              <a:p>
                <a:pPr lvl="0">
                  <a:defRPr sz="1800">
                    <a:solidFill>
                      <a:srgbClr val="000000"/>
                    </a:solidFill>
                  </a:defRPr>
                </a:pPr>
                <a:r>
                  <a:rPr sz="2200">
                    <a:solidFill>
                      <a:srgbClr val="C1961C"/>
                    </a:solidFill>
                  </a:rPr>
                  <a:t>Risk Insurance Provider</a:t>
                </a:r>
              </a:p>
            </p:txBody>
          </p:sp>
        </p:grpSp>
        <p:grpSp>
          <p:nvGrpSpPr>
            <p:cNvPr id="178" name="Group 178"/>
            <p:cNvGrpSpPr/>
            <p:nvPr/>
          </p:nvGrpSpPr>
          <p:grpSpPr>
            <a:xfrm>
              <a:off x="2743200" y="0"/>
              <a:ext cx="2133601" cy="2133600"/>
              <a:chOff x="0" y="0"/>
              <a:chExt cx="2133600" cy="2133600"/>
            </a:xfrm>
          </p:grpSpPr>
          <p:sp>
            <p:nvSpPr>
              <p:cNvPr id="176" name="Shape 176"/>
              <p:cNvSpPr/>
              <p:nvPr/>
            </p:nvSpPr>
            <p:spPr>
              <a:xfrm>
                <a:off x="0" y="0"/>
                <a:ext cx="2133600" cy="2133600"/>
              </a:xfrm>
              <a:prstGeom prst="roundRect">
                <a:avLst>
                  <a:gd name="adj" fmla="val 16667"/>
                </a:avLst>
              </a:prstGeom>
              <a:solidFill>
                <a:srgbClr val="17294F"/>
              </a:solidFill>
              <a:ln w="63500" cap="sq">
                <a:solidFill>
                  <a:srgbClr val="FFFFFF"/>
                </a:solidFill>
                <a:prstDash val="solid"/>
                <a:bevel/>
              </a:ln>
              <a:effectLst>
                <a:outerShdw sx="100000" sy="100000" kx="0" ky="0" algn="b" rotWithShape="0" blurRad="228600" dist="38100" dir="5400000">
                  <a:srgbClr val="000000">
                    <a:alpha val="36000"/>
                  </a:srgbClr>
                </a:outerShdw>
              </a:effectLst>
            </p:spPr>
            <p:txBody>
              <a:bodyPr wrap="square" lIns="0" tIns="0" rIns="0" bIns="0" numCol="1" anchor="ctr">
                <a:noAutofit/>
              </a:bodyPr>
              <a:lstStyle/>
              <a:p>
                <a:pPr lvl="0" algn="ctr">
                  <a:defRPr>
                    <a:solidFill>
                      <a:srgbClr val="FFFFFF"/>
                    </a:solidFill>
                  </a:defRPr>
                </a:pPr>
              </a:p>
            </p:txBody>
          </p:sp>
          <p:sp>
            <p:nvSpPr>
              <p:cNvPr id="177" name="Shape 177"/>
              <p:cNvSpPr/>
              <p:nvPr/>
            </p:nvSpPr>
            <p:spPr>
              <a:xfrm>
                <a:off x="104154" y="874112"/>
                <a:ext cx="1925292" cy="38537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spAutoFit/>
              </a:bodyPr>
              <a:lstStyle>
                <a:lvl1pPr algn="ctr">
                  <a:defRPr sz="2200">
                    <a:solidFill>
                      <a:srgbClr val="C1961C"/>
                    </a:solidFill>
                  </a:defRPr>
                </a:lvl1pPr>
              </a:lstStyle>
              <a:p>
                <a:pPr lvl="0">
                  <a:defRPr sz="1800">
                    <a:solidFill>
                      <a:srgbClr val="000000"/>
                    </a:solidFill>
                  </a:defRPr>
                </a:pPr>
                <a:r>
                  <a:rPr sz="2200">
                    <a:solidFill>
                      <a:srgbClr val="C1961C"/>
                    </a:solidFill>
                  </a:rPr>
                  <a:t>Internet Source</a:t>
                </a:r>
              </a:p>
            </p:txBody>
          </p:sp>
        </p:grpSp>
      </p:grpSp>
    </p:spTree>
  </p:cSld>
  <p:clrMapOvr>
    <a:masterClrMapping/>
  </p:clrMapOvr>
  <p:transition spd="med" advClick="1"/>
</p:sld>
</file>

<file path=ppt/slides/slide2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83" name="Shape 183"/>
          <p:cNvSpPr/>
          <p:nvPr>
            <p:ph type="title"/>
          </p:nvPr>
        </p:nvSpPr>
        <p:spPr>
          <a:xfrm>
            <a:off x="457200" y="381000"/>
            <a:ext cx="8229600" cy="609600"/>
          </a:xfrm>
          <a:prstGeom prst="rect">
            <a:avLst/>
          </a:prstGeom>
        </p:spPr>
        <p:txBody>
          <a:bodyPr lIns="0" tIns="0" rIns="0" bIns="0">
            <a:normAutofit fontScale="100000" lnSpcReduction="0"/>
          </a:bodyPr>
          <a:lstStyle/>
          <a:p>
            <a:pPr lvl="0" defTabSz="548640">
              <a:defRPr sz="1800">
                <a:solidFill>
                  <a:srgbClr val="000000"/>
                </a:solidFill>
              </a:defRPr>
            </a:pPr>
            <a:r>
              <a:rPr sz="2160">
                <a:solidFill>
                  <a:srgbClr val="C1961C"/>
                </a:solidFill>
              </a:rPr>
              <a:t>Risk Measurement</a:t>
            </a:r>
            <a:br>
              <a:rPr sz="2160">
                <a:solidFill>
                  <a:srgbClr val="C1961C"/>
                </a:solidFill>
              </a:rPr>
            </a:br>
          </a:p>
        </p:txBody>
      </p:sp>
      <p:sp>
        <p:nvSpPr>
          <p:cNvPr id="184" name="Shape 184"/>
          <p:cNvSpPr/>
          <p:nvPr>
            <p:ph type="body" idx="1"/>
          </p:nvPr>
        </p:nvSpPr>
        <p:spPr>
          <a:xfrm>
            <a:off x="457200" y="990600"/>
            <a:ext cx="8229600" cy="4267200"/>
          </a:xfrm>
          <a:prstGeom prst="rect">
            <a:avLst/>
          </a:prstGeom>
        </p:spPr>
        <p:txBody>
          <a:bodyPr lIns="0" tIns="0" rIns="0" bIns="0">
            <a:normAutofit fontScale="100000" lnSpcReduction="0"/>
          </a:bodyPr>
          <a:lstStyle/>
          <a:p>
            <a:pPr lvl="0">
              <a:defRPr sz="1800">
                <a:solidFill>
                  <a:srgbClr val="000000"/>
                </a:solidFill>
              </a:defRPr>
            </a:pPr>
            <a:r>
              <a:rPr sz="3000">
                <a:solidFill>
                  <a:srgbClr val="132F5A"/>
                </a:solidFill>
              </a:rPr>
              <a:t>Effect on potential earnings and cash flow</a:t>
            </a:r>
            <a:endParaRPr sz="3000">
              <a:solidFill>
                <a:srgbClr val="132F5A"/>
              </a:solidFill>
            </a:endParaRPr>
          </a:p>
          <a:p>
            <a:pPr lvl="0">
              <a:defRPr sz="1800">
                <a:solidFill>
                  <a:srgbClr val="000000"/>
                </a:solidFill>
              </a:defRPr>
            </a:pPr>
            <a:r>
              <a:rPr sz="3000">
                <a:solidFill>
                  <a:srgbClr val="132F5A"/>
                </a:solidFill>
              </a:rPr>
              <a:t>Impact on the business for future growth</a:t>
            </a:r>
            <a:endParaRPr sz="3000">
              <a:solidFill>
                <a:srgbClr val="132F5A"/>
              </a:solidFill>
            </a:endParaRPr>
          </a:p>
          <a:p>
            <a:pPr lvl="0">
              <a:defRPr sz="1800">
                <a:solidFill>
                  <a:srgbClr val="000000"/>
                </a:solidFill>
              </a:defRPr>
            </a:pPr>
            <a:r>
              <a:rPr sz="3000">
                <a:solidFill>
                  <a:srgbClr val="132F5A"/>
                </a:solidFill>
              </a:rPr>
              <a:t>Costs related to the risk, should it occur</a:t>
            </a:r>
            <a:endParaRPr sz="3000">
              <a:solidFill>
                <a:srgbClr val="132F5A"/>
              </a:solidFill>
            </a:endParaRPr>
          </a:p>
          <a:p>
            <a:pPr lvl="0">
              <a:defRPr sz="1800">
                <a:solidFill>
                  <a:srgbClr val="000000"/>
                </a:solidFill>
              </a:defRPr>
            </a:pPr>
            <a:r>
              <a:rPr sz="3000">
                <a:solidFill>
                  <a:srgbClr val="132F5A"/>
                </a:solidFill>
              </a:rPr>
              <a:t>What would change in your business as a result</a:t>
            </a:r>
            <a:endParaRPr sz="3000">
              <a:solidFill>
                <a:srgbClr val="132F5A"/>
              </a:solidFill>
            </a:endParaRPr>
          </a:p>
          <a:p>
            <a:pPr lvl="0">
              <a:defRPr sz="1800">
                <a:solidFill>
                  <a:srgbClr val="000000"/>
                </a:solidFill>
              </a:defRPr>
            </a:pPr>
            <a:r>
              <a:rPr sz="3000">
                <a:solidFill>
                  <a:srgbClr val="132F5A"/>
                </a:solidFill>
              </a:rPr>
              <a:t>Weighing costs versus the benefits of the control</a:t>
            </a:r>
          </a:p>
        </p:txBody>
      </p:sp>
    </p:spTree>
  </p:cSld>
  <p:clrMapOvr>
    <a:masterClrMapping/>
  </p:clrMapOvr>
  <p:transition spd="med" advClick="1"/>
</p:sld>
</file>

<file path=ppt/slides/slide2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88" name="Shape 188"/>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Importance of Risk Management</a:t>
            </a:r>
          </a:p>
        </p:txBody>
      </p:sp>
      <p:grpSp>
        <p:nvGrpSpPr>
          <p:cNvPr id="191" name="Group 191"/>
          <p:cNvGrpSpPr/>
          <p:nvPr/>
        </p:nvGrpSpPr>
        <p:grpSpPr>
          <a:xfrm>
            <a:off x="152400" y="2057400"/>
            <a:ext cx="2590800" cy="2590800"/>
            <a:chOff x="0" y="0"/>
            <a:chExt cx="2590800" cy="2590800"/>
          </a:xfrm>
        </p:grpSpPr>
        <p:sp>
          <p:nvSpPr>
            <p:cNvPr id="189" name="Shape 189"/>
            <p:cNvSpPr/>
            <p:nvPr/>
          </p:nvSpPr>
          <p:spPr>
            <a:xfrm>
              <a:off x="0" y="0"/>
              <a:ext cx="2590800" cy="2590800"/>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17294F"/>
            </a:solidFill>
            <a:ln w="63500" cap="sq">
              <a:solidFill>
                <a:srgbClr val="FFFFFF"/>
              </a:solidFill>
              <a:prstDash val="solid"/>
              <a:bevel/>
            </a:ln>
            <a:effectLst>
              <a:outerShdw sx="100000" sy="100000" kx="0" ky="0" algn="b" rotWithShape="0" blurRad="50800" dist="38100" dir="8100000">
                <a:srgbClr val="000000">
                  <a:alpha val="40000"/>
                </a:srgbClr>
              </a:outerShdw>
            </a:effectLst>
          </p:spPr>
          <p:txBody>
            <a:bodyPr wrap="square" lIns="0" tIns="0" rIns="0" bIns="0" numCol="1" anchor="ctr">
              <a:noAutofit/>
            </a:bodyPr>
            <a:lstStyle/>
            <a:p>
              <a:pPr lvl="0" algn="ctr">
                <a:defRPr>
                  <a:solidFill>
                    <a:srgbClr val="FFFFFF"/>
                  </a:solidFill>
                </a:defRPr>
              </a:pPr>
            </a:p>
          </p:txBody>
        </p:sp>
        <p:sp>
          <p:nvSpPr>
            <p:cNvPr id="190" name="Shape 190"/>
            <p:cNvSpPr/>
            <p:nvPr/>
          </p:nvSpPr>
          <p:spPr>
            <a:xfrm>
              <a:off x="379413" y="1076568"/>
              <a:ext cx="1831974" cy="43766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spAutoFit/>
            </a:bodyPr>
            <a:lstStyle>
              <a:lvl1pPr algn="ctr">
                <a:defRPr sz="2600">
                  <a:solidFill>
                    <a:srgbClr val="C1961C"/>
                  </a:solidFill>
                </a:defRPr>
              </a:lvl1pPr>
            </a:lstStyle>
            <a:p>
              <a:pPr lvl="0">
                <a:defRPr sz="1800">
                  <a:solidFill>
                    <a:srgbClr val="000000"/>
                  </a:solidFill>
                </a:defRPr>
              </a:pPr>
              <a:r>
                <a:rPr sz="2600">
                  <a:solidFill>
                    <a:srgbClr val="C1961C"/>
                  </a:solidFill>
                </a:rPr>
                <a:t>Cash Flow</a:t>
              </a:r>
            </a:p>
          </p:txBody>
        </p:sp>
      </p:grpSp>
      <p:grpSp>
        <p:nvGrpSpPr>
          <p:cNvPr id="194" name="Group 194"/>
          <p:cNvGrpSpPr/>
          <p:nvPr/>
        </p:nvGrpSpPr>
        <p:grpSpPr>
          <a:xfrm>
            <a:off x="2235200" y="2057400"/>
            <a:ext cx="2590800" cy="2590800"/>
            <a:chOff x="0" y="0"/>
            <a:chExt cx="2590800" cy="2590800"/>
          </a:xfrm>
        </p:grpSpPr>
        <p:sp>
          <p:nvSpPr>
            <p:cNvPr id="192" name="Shape 192"/>
            <p:cNvSpPr/>
            <p:nvPr/>
          </p:nvSpPr>
          <p:spPr>
            <a:xfrm>
              <a:off x="0" y="0"/>
              <a:ext cx="2590800" cy="2590800"/>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17294F"/>
            </a:solidFill>
            <a:ln w="63500" cap="sq">
              <a:solidFill>
                <a:srgbClr val="FFFFFF"/>
              </a:solidFill>
              <a:prstDash val="solid"/>
              <a:bevel/>
            </a:ln>
            <a:effectLst>
              <a:outerShdw sx="100000" sy="100000" kx="0" ky="0" algn="b" rotWithShape="0" blurRad="228600" dist="38100" dir="5400000">
                <a:srgbClr val="000000">
                  <a:alpha val="36000"/>
                </a:srgbClr>
              </a:outerShdw>
            </a:effectLst>
          </p:spPr>
          <p:txBody>
            <a:bodyPr wrap="square" lIns="0" tIns="0" rIns="0" bIns="0" numCol="1" anchor="ctr">
              <a:noAutofit/>
            </a:bodyPr>
            <a:lstStyle/>
            <a:p>
              <a:pPr lvl="0" algn="ctr">
                <a:defRPr>
                  <a:solidFill>
                    <a:srgbClr val="FFFFFF"/>
                  </a:solidFill>
                </a:defRPr>
              </a:pPr>
            </a:p>
          </p:txBody>
        </p:sp>
        <p:sp>
          <p:nvSpPr>
            <p:cNvPr id="193" name="Shape 193"/>
            <p:cNvSpPr/>
            <p:nvPr/>
          </p:nvSpPr>
          <p:spPr>
            <a:xfrm>
              <a:off x="379413" y="1076568"/>
              <a:ext cx="1831974" cy="43766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spAutoFit/>
            </a:bodyPr>
            <a:lstStyle>
              <a:lvl1pPr algn="ctr">
                <a:defRPr sz="2600">
                  <a:solidFill>
                    <a:srgbClr val="C1961C"/>
                  </a:solidFill>
                </a:defRPr>
              </a:lvl1pPr>
            </a:lstStyle>
            <a:p>
              <a:pPr lvl="0">
                <a:defRPr sz="1800">
                  <a:solidFill>
                    <a:srgbClr val="000000"/>
                  </a:solidFill>
                </a:defRPr>
              </a:pPr>
              <a:r>
                <a:rPr sz="2600">
                  <a:solidFill>
                    <a:srgbClr val="C1961C"/>
                  </a:solidFill>
                </a:rPr>
                <a:t>Stability</a:t>
              </a:r>
            </a:p>
          </p:txBody>
        </p:sp>
      </p:grpSp>
      <p:grpSp>
        <p:nvGrpSpPr>
          <p:cNvPr id="197" name="Group 197"/>
          <p:cNvGrpSpPr/>
          <p:nvPr/>
        </p:nvGrpSpPr>
        <p:grpSpPr>
          <a:xfrm>
            <a:off x="4318000" y="2057400"/>
            <a:ext cx="2590800" cy="2590800"/>
            <a:chOff x="0" y="0"/>
            <a:chExt cx="2590800" cy="2590800"/>
          </a:xfrm>
        </p:grpSpPr>
        <p:sp>
          <p:nvSpPr>
            <p:cNvPr id="195" name="Shape 195"/>
            <p:cNvSpPr/>
            <p:nvPr/>
          </p:nvSpPr>
          <p:spPr>
            <a:xfrm>
              <a:off x="0" y="0"/>
              <a:ext cx="2590800" cy="2590800"/>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17294F"/>
            </a:solidFill>
            <a:ln w="63500" cap="sq">
              <a:solidFill>
                <a:srgbClr val="FFFFFF"/>
              </a:solidFill>
              <a:prstDash val="solid"/>
              <a:bevel/>
            </a:ln>
            <a:effectLst>
              <a:outerShdw sx="100000" sy="100000" kx="0" ky="0" algn="b" rotWithShape="0" blurRad="228600" dist="38100" dir="5400000">
                <a:srgbClr val="000000">
                  <a:alpha val="36000"/>
                </a:srgbClr>
              </a:outerShdw>
            </a:effectLst>
          </p:spPr>
          <p:txBody>
            <a:bodyPr wrap="square" lIns="0" tIns="0" rIns="0" bIns="0" numCol="1" anchor="ctr">
              <a:noAutofit/>
            </a:bodyPr>
            <a:lstStyle/>
            <a:p>
              <a:pPr lvl="0" algn="ctr">
                <a:defRPr>
                  <a:solidFill>
                    <a:srgbClr val="FFFFFF"/>
                  </a:solidFill>
                </a:defRPr>
              </a:pPr>
            </a:p>
          </p:txBody>
        </p:sp>
        <p:sp>
          <p:nvSpPr>
            <p:cNvPr id="196" name="Shape 196"/>
            <p:cNvSpPr/>
            <p:nvPr/>
          </p:nvSpPr>
          <p:spPr>
            <a:xfrm>
              <a:off x="379413" y="1076568"/>
              <a:ext cx="1831974" cy="43766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spAutoFit/>
            </a:bodyPr>
            <a:lstStyle>
              <a:lvl1pPr algn="ctr">
                <a:defRPr sz="2600">
                  <a:solidFill>
                    <a:srgbClr val="C1961C"/>
                  </a:solidFill>
                </a:defRPr>
              </a:lvl1pPr>
            </a:lstStyle>
            <a:p>
              <a:pPr lvl="0">
                <a:defRPr sz="1800">
                  <a:solidFill>
                    <a:srgbClr val="000000"/>
                  </a:solidFill>
                </a:defRPr>
              </a:pPr>
              <a:r>
                <a:rPr sz="2600">
                  <a:solidFill>
                    <a:srgbClr val="C1961C"/>
                  </a:solidFill>
                </a:rPr>
                <a:t>Credit</a:t>
              </a:r>
            </a:p>
          </p:txBody>
        </p:sp>
      </p:grpSp>
      <p:grpSp>
        <p:nvGrpSpPr>
          <p:cNvPr id="200" name="Group 200"/>
          <p:cNvGrpSpPr/>
          <p:nvPr/>
        </p:nvGrpSpPr>
        <p:grpSpPr>
          <a:xfrm>
            <a:off x="6400800" y="2057400"/>
            <a:ext cx="2590800" cy="2590800"/>
            <a:chOff x="0" y="0"/>
            <a:chExt cx="2590800" cy="2590800"/>
          </a:xfrm>
        </p:grpSpPr>
        <p:sp>
          <p:nvSpPr>
            <p:cNvPr id="198" name="Shape 198"/>
            <p:cNvSpPr/>
            <p:nvPr/>
          </p:nvSpPr>
          <p:spPr>
            <a:xfrm>
              <a:off x="0" y="0"/>
              <a:ext cx="2590800" cy="2590800"/>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17294F"/>
            </a:solidFill>
            <a:ln w="63500" cap="sq">
              <a:solidFill>
                <a:srgbClr val="FFFFFF"/>
              </a:solidFill>
              <a:prstDash val="solid"/>
              <a:bevel/>
            </a:ln>
            <a:effectLst>
              <a:outerShdw sx="100000" sy="100000" kx="0" ky="0" algn="b" rotWithShape="0" blurRad="228600" dist="38100" dir="5400000">
                <a:srgbClr val="000000">
                  <a:alpha val="36000"/>
                </a:srgbClr>
              </a:outerShdw>
            </a:effectLst>
          </p:spPr>
          <p:txBody>
            <a:bodyPr wrap="square" lIns="0" tIns="0" rIns="0" bIns="0" numCol="1" anchor="ctr">
              <a:noAutofit/>
            </a:bodyPr>
            <a:lstStyle/>
            <a:p>
              <a:pPr lvl="0" algn="ctr">
                <a:defRPr>
                  <a:solidFill>
                    <a:srgbClr val="FFFFFF"/>
                  </a:solidFill>
                </a:defRPr>
              </a:pPr>
            </a:p>
          </p:txBody>
        </p:sp>
        <p:sp>
          <p:nvSpPr>
            <p:cNvPr id="199" name="Shape 199"/>
            <p:cNvSpPr/>
            <p:nvPr/>
          </p:nvSpPr>
          <p:spPr>
            <a:xfrm>
              <a:off x="379413" y="1076568"/>
              <a:ext cx="1831974" cy="43766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spAutoFit/>
            </a:bodyPr>
            <a:lstStyle>
              <a:lvl1pPr algn="ctr">
                <a:defRPr sz="2600">
                  <a:solidFill>
                    <a:srgbClr val="C1961C"/>
                  </a:solidFill>
                </a:defRPr>
              </a:lvl1pPr>
            </a:lstStyle>
            <a:p>
              <a:pPr lvl="0">
                <a:defRPr sz="1800">
                  <a:solidFill>
                    <a:srgbClr val="000000"/>
                  </a:solidFill>
                </a:defRPr>
              </a:pPr>
              <a:r>
                <a:rPr sz="2600">
                  <a:solidFill>
                    <a:srgbClr val="C1961C"/>
                  </a:solidFill>
                </a:rPr>
                <a:t>Longevity</a:t>
              </a:r>
            </a:p>
          </p:txBody>
        </p:sp>
      </p:grpSp>
    </p:spTree>
  </p:cSld>
  <p:clrMapOvr>
    <a:masterClrMapping/>
  </p:clrMapOvr>
  <p:transition spd="med" advClick="1"/>
</p:sld>
</file>

<file path=ppt/slides/slide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1" name="Shape 31"/>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Objectives</a:t>
            </a:r>
          </a:p>
        </p:txBody>
      </p:sp>
      <p:sp>
        <p:nvSpPr>
          <p:cNvPr id="32" name="Shape 32"/>
          <p:cNvSpPr/>
          <p:nvPr>
            <p:ph type="body" idx="1"/>
          </p:nvPr>
        </p:nvSpPr>
        <p:spPr>
          <a:xfrm>
            <a:off x="457200" y="1143000"/>
            <a:ext cx="8229600" cy="4267200"/>
          </a:xfrm>
          <a:prstGeom prst="rect">
            <a:avLst/>
          </a:prstGeom>
        </p:spPr>
        <p:txBody>
          <a:bodyPr lIns="0" tIns="0" rIns="0" bIns="0">
            <a:normAutofit fontScale="100000" lnSpcReduction="0"/>
          </a:bodyPr>
          <a:lstStyle/>
          <a:p>
            <a:pPr lvl="0">
              <a:spcBef>
                <a:spcPts val="1800"/>
              </a:spcBef>
              <a:defRPr sz="1800">
                <a:solidFill>
                  <a:srgbClr val="000000"/>
                </a:solidFill>
              </a:defRPr>
            </a:pPr>
            <a:r>
              <a:rPr sz="3000">
                <a:solidFill>
                  <a:srgbClr val="132F5A"/>
                </a:solidFill>
              </a:rPr>
              <a:t>Identify the common risks associated with a small business</a:t>
            </a:r>
            <a:endParaRPr sz="3000">
              <a:solidFill>
                <a:srgbClr val="132F5A"/>
              </a:solidFill>
            </a:endParaRPr>
          </a:p>
          <a:p>
            <a:pPr lvl="0">
              <a:spcBef>
                <a:spcPts val="1800"/>
              </a:spcBef>
              <a:defRPr sz="1800">
                <a:solidFill>
                  <a:srgbClr val="000000"/>
                </a:solidFill>
              </a:defRPr>
            </a:pPr>
            <a:r>
              <a:rPr sz="3000">
                <a:solidFill>
                  <a:srgbClr val="132F5A"/>
                </a:solidFill>
              </a:rPr>
              <a:t>Identify the external and internal factors which affect risk for a small business</a:t>
            </a:r>
            <a:endParaRPr sz="3000">
              <a:solidFill>
                <a:srgbClr val="132F5A"/>
              </a:solidFill>
            </a:endParaRPr>
          </a:p>
          <a:p>
            <a:pPr lvl="0">
              <a:spcBef>
                <a:spcPts val="1800"/>
              </a:spcBef>
              <a:defRPr sz="1800">
                <a:solidFill>
                  <a:srgbClr val="000000"/>
                </a:solidFill>
              </a:defRPr>
            </a:pPr>
            <a:r>
              <a:rPr sz="3000">
                <a:solidFill>
                  <a:srgbClr val="132F5A"/>
                </a:solidFill>
              </a:rPr>
              <a:t>Identify situations which may cause risk for a small business</a:t>
            </a:r>
          </a:p>
        </p:txBody>
      </p:sp>
    </p:spTree>
  </p:cSld>
  <p:clrMapOvr>
    <a:masterClrMapping/>
  </p:clrMapOvr>
  <p:transition spd="med" advClick="1"/>
</p:sld>
</file>

<file path=ppt/slides/slide3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04" name="Shape 204"/>
          <p:cNvSpPr/>
          <p:nvPr>
            <p:ph type="title"/>
          </p:nvPr>
        </p:nvSpPr>
        <p:spPr>
          <a:xfrm>
            <a:off x="0" y="2514600"/>
            <a:ext cx="9144000" cy="1295400"/>
          </a:xfrm>
          <a:prstGeom prst="rect">
            <a:avLst/>
          </a:prstGeom>
        </p:spPr>
        <p:txBody>
          <a:bodyPr lIns="0" tIns="0" rIns="0" bIns="0" anchor="ctr">
            <a:normAutofit fontScale="100000" lnSpcReduction="0"/>
          </a:bodyPr>
          <a:lstStyle/>
          <a:p>
            <a:pPr lvl="0" algn="ctr">
              <a:defRPr sz="1800">
                <a:solidFill>
                  <a:srgbClr val="000000"/>
                </a:solidFill>
              </a:defRPr>
            </a:pPr>
            <a:r>
              <a:rPr sz="3600">
                <a:solidFill>
                  <a:srgbClr val="C1961C"/>
                </a:solidFill>
              </a:rPr>
              <a:t>Risk Control Management</a:t>
            </a:r>
            <a:br>
              <a:rPr sz="3600">
                <a:solidFill>
                  <a:srgbClr val="C1961C"/>
                </a:solidFill>
              </a:rPr>
            </a:br>
            <a:r>
              <a:rPr sz="3600">
                <a:solidFill>
                  <a:srgbClr val="C1961C"/>
                </a:solidFill>
              </a:rPr>
              <a:t>and Implementation</a:t>
            </a:r>
          </a:p>
        </p:txBody>
      </p:sp>
    </p:spTree>
  </p:cSld>
  <p:clrMapOvr>
    <a:masterClrMapping/>
  </p:clrMapOvr>
  <p:transition spd="med" advClick="1"/>
</p:sld>
</file>

<file path=ppt/slides/slide3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08" name="Shape 208"/>
          <p:cNvSpPr/>
          <p:nvPr>
            <p:ph type="title"/>
          </p:nvPr>
        </p:nvSpPr>
        <p:spPr>
          <a:xfrm>
            <a:off x="457200" y="381000"/>
            <a:ext cx="8229600" cy="7620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Equipment and Vendors</a:t>
            </a:r>
          </a:p>
        </p:txBody>
      </p:sp>
      <p:sp>
        <p:nvSpPr>
          <p:cNvPr id="209" name="Shape 209"/>
          <p:cNvSpPr/>
          <p:nvPr>
            <p:ph type="body" idx="1"/>
          </p:nvPr>
        </p:nvSpPr>
        <p:spPr>
          <a:xfrm>
            <a:off x="457200" y="987425"/>
            <a:ext cx="8229600" cy="4267200"/>
          </a:xfrm>
          <a:prstGeom prst="rect">
            <a:avLst/>
          </a:prstGeom>
        </p:spPr>
        <p:txBody>
          <a:bodyPr lIns="0" tIns="0" rIns="0" bIns="0">
            <a:normAutofit fontScale="100000" lnSpcReduction="0"/>
          </a:bodyPr>
          <a:lstStyle/>
          <a:p>
            <a:pPr lvl="0">
              <a:defRPr sz="1800">
                <a:solidFill>
                  <a:srgbClr val="000000"/>
                </a:solidFill>
              </a:defRPr>
            </a:pPr>
            <a:r>
              <a:rPr sz="3000">
                <a:solidFill>
                  <a:srgbClr val="132F5A"/>
                </a:solidFill>
              </a:rPr>
              <a:t>Inclusion in initial written business plan</a:t>
            </a:r>
            <a:endParaRPr sz="3000">
              <a:solidFill>
                <a:srgbClr val="132F5A"/>
              </a:solidFill>
            </a:endParaRPr>
          </a:p>
          <a:p>
            <a:pPr lvl="0">
              <a:defRPr sz="1800">
                <a:solidFill>
                  <a:srgbClr val="000000"/>
                </a:solidFill>
              </a:defRPr>
            </a:pPr>
            <a:r>
              <a:rPr sz="3000">
                <a:solidFill>
                  <a:srgbClr val="132F5A"/>
                </a:solidFill>
              </a:rPr>
              <a:t>Readdress, monitor and update business plan periodically</a:t>
            </a:r>
            <a:endParaRPr sz="3000">
              <a:solidFill>
                <a:srgbClr val="132F5A"/>
              </a:solidFill>
            </a:endParaRPr>
          </a:p>
          <a:p>
            <a:pPr lvl="0">
              <a:defRPr sz="1800">
                <a:solidFill>
                  <a:srgbClr val="000000"/>
                </a:solidFill>
              </a:defRPr>
            </a:pPr>
            <a:r>
              <a:rPr sz="3000">
                <a:solidFill>
                  <a:srgbClr val="132F5A"/>
                </a:solidFill>
              </a:rPr>
              <a:t>Insure equipment and use service plans</a:t>
            </a:r>
            <a:endParaRPr sz="3000">
              <a:solidFill>
                <a:srgbClr val="132F5A"/>
              </a:solidFill>
            </a:endParaRPr>
          </a:p>
          <a:p>
            <a:pPr lvl="0">
              <a:defRPr sz="1800">
                <a:solidFill>
                  <a:srgbClr val="000000"/>
                </a:solidFill>
              </a:defRPr>
            </a:pPr>
            <a:r>
              <a:rPr sz="3000">
                <a:solidFill>
                  <a:srgbClr val="132F5A"/>
                </a:solidFill>
              </a:rPr>
              <a:t>Know your vendors and suppliers – backup relationships</a:t>
            </a:r>
          </a:p>
        </p:txBody>
      </p:sp>
    </p:spTree>
  </p:cSld>
  <p:clrMapOvr>
    <a:masterClrMapping/>
  </p:clrMapOvr>
  <p:transition spd="med" advClick="1"/>
</p:sld>
</file>

<file path=ppt/slides/slide3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13" name="Shape 213"/>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Business Continuity</a:t>
            </a:r>
          </a:p>
        </p:txBody>
      </p:sp>
      <p:sp>
        <p:nvSpPr>
          <p:cNvPr id="214" name="Shape 214"/>
          <p:cNvSpPr/>
          <p:nvPr>
            <p:ph type="body" idx="1"/>
          </p:nvPr>
        </p:nvSpPr>
        <p:spPr>
          <a:xfrm>
            <a:off x="457200" y="990600"/>
            <a:ext cx="8229600" cy="4267200"/>
          </a:xfrm>
          <a:prstGeom prst="rect">
            <a:avLst/>
          </a:prstGeom>
        </p:spPr>
        <p:txBody>
          <a:bodyPr lIns="0" tIns="0" rIns="0" bIns="0">
            <a:normAutofit fontScale="100000" lnSpcReduction="0"/>
          </a:bodyPr>
          <a:lstStyle/>
          <a:p>
            <a:pPr lvl="0">
              <a:defRPr sz="1800">
                <a:solidFill>
                  <a:srgbClr val="000000"/>
                </a:solidFill>
              </a:defRPr>
            </a:pPr>
            <a:r>
              <a:rPr sz="3000">
                <a:solidFill>
                  <a:srgbClr val="132F5A"/>
                </a:solidFill>
              </a:rPr>
              <a:t>Location to continue business operations</a:t>
            </a:r>
            <a:endParaRPr sz="3000">
              <a:solidFill>
                <a:srgbClr val="132F5A"/>
              </a:solidFill>
            </a:endParaRPr>
          </a:p>
          <a:p>
            <a:pPr lvl="0">
              <a:defRPr sz="1800">
                <a:solidFill>
                  <a:srgbClr val="000000"/>
                </a:solidFill>
              </a:defRPr>
            </a:pPr>
            <a:r>
              <a:rPr sz="3000">
                <a:solidFill>
                  <a:srgbClr val="132F5A"/>
                </a:solidFill>
              </a:rPr>
              <a:t>Establish a manual system</a:t>
            </a:r>
            <a:endParaRPr sz="3000">
              <a:solidFill>
                <a:srgbClr val="132F5A"/>
              </a:solidFill>
            </a:endParaRPr>
          </a:p>
          <a:p>
            <a:pPr lvl="0">
              <a:defRPr sz="1800">
                <a:solidFill>
                  <a:srgbClr val="000000"/>
                </a:solidFill>
              </a:defRPr>
            </a:pPr>
            <a:r>
              <a:rPr sz="3000">
                <a:solidFill>
                  <a:srgbClr val="132F5A"/>
                </a:solidFill>
              </a:rPr>
              <a:t>Train staff to continue operations</a:t>
            </a:r>
            <a:endParaRPr sz="3000">
              <a:solidFill>
                <a:srgbClr val="132F5A"/>
              </a:solidFill>
            </a:endParaRPr>
          </a:p>
          <a:p>
            <a:pPr lvl="0">
              <a:defRPr sz="1800">
                <a:solidFill>
                  <a:srgbClr val="000000"/>
                </a:solidFill>
              </a:defRPr>
            </a:pPr>
            <a:r>
              <a:rPr sz="3000">
                <a:solidFill>
                  <a:srgbClr val="132F5A"/>
                </a:solidFill>
              </a:rPr>
              <a:t>Backup operating systems, list staff duties and contacts</a:t>
            </a:r>
            <a:endParaRPr sz="3000">
              <a:solidFill>
                <a:srgbClr val="132F5A"/>
              </a:solidFill>
            </a:endParaRPr>
          </a:p>
          <a:p>
            <a:pPr lvl="0">
              <a:defRPr sz="1800">
                <a:solidFill>
                  <a:srgbClr val="000000"/>
                </a:solidFill>
              </a:defRPr>
            </a:pPr>
            <a:r>
              <a:rPr sz="3000">
                <a:solidFill>
                  <a:srgbClr val="132F5A"/>
                </a:solidFill>
              </a:rPr>
              <a:t>Review contracts with vendors for provisions</a:t>
            </a:r>
            <a:endParaRPr sz="3000">
              <a:solidFill>
                <a:srgbClr val="132F5A"/>
              </a:solidFill>
            </a:endParaRPr>
          </a:p>
          <a:p>
            <a:pPr lvl="0">
              <a:defRPr sz="1800">
                <a:solidFill>
                  <a:srgbClr val="000000"/>
                </a:solidFill>
              </a:defRPr>
            </a:pPr>
            <a:r>
              <a:rPr sz="3000">
                <a:solidFill>
                  <a:srgbClr val="132F5A"/>
                </a:solidFill>
              </a:rPr>
              <a:t>Know systems provider backup and contingency operational plans</a:t>
            </a:r>
          </a:p>
        </p:txBody>
      </p:sp>
    </p:spTree>
  </p:cSld>
  <p:clrMapOvr>
    <a:masterClrMapping/>
  </p:clrMapOvr>
  <p:transition spd="med" advClick="1"/>
</p:sld>
</file>

<file path=ppt/slides/slide3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18" name="Shape 218"/>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Information Technology Systems</a:t>
            </a:r>
          </a:p>
        </p:txBody>
      </p:sp>
      <p:sp>
        <p:nvSpPr>
          <p:cNvPr id="219" name="Shape 219"/>
          <p:cNvSpPr/>
          <p:nvPr>
            <p:ph type="body" idx="1"/>
          </p:nvPr>
        </p:nvSpPr>
        <p:spPr>
          <a:xfrm>
            <a:off x="457200" y="990600"/>
            <a:ext cx="8686800" cy="4267200"/>
          </a:xfrm>
          <a:prstGeom prst="rect">
            <a:avLst/>
          </a:prstGeom>
        </p:spPr>
        <p:txBody>
          <a:bodyPr lIns="0" tIns="0" rIns="0" bIns="0">
            <a:normAutofit fontScale="100000" lnSpcReduction="0"/>
          </a:bodyPr>
          <a:lstStyle/>
          <a:p>
            <a:pPr lvl="0">
              <a:defRPr sz="1800">
                <a:solidFill>
                  <a:srgbClr val="000000"/>
                </a:solidFill>
              </a:defRPr>
            </a:pPr>
            <a:r>
              <a:rPr sz="3000">
                <a:solidFill>
                  <a:srgbClr val="132F5A"/>
                </a:solidFill>
              </a:rPr>
              <a:t>Do not share login information</a:t>
            </a:r>
            <a:endParaRPr sz="3000">
              <a:solidFill>
                <a:srgbClr val="132F5A"/>
              </a:solidFill>
            </a:endParaRPr>
          </a:p>
          <a:p>
            <a:pPr lvl="0">
              <a:defRPr sz="1800">
                <a:solidFill>
                  <a:srgbClr val="000000"/>
                </a:solidFill>
              </a:defRPr>
            </a:pPr>
            <a:r>
              <a:rPr sz="3000">
                <a:solidFill>
                  <a:srgbClr val="132F5A"/>
                </a:solidFill>
              </a:rPr>
              <a:t>Protect systems with firewalls</a:t>
            </a:r>
            <a:endParaRPr sz="3000">
              <a:solidFill>
                <a:srgbClr val="132F5A"/>
              </a:solidFill>
            </a:endParaRPr>
          </a:p>
          <a:p>
            <a:pPr lvl="0">
              <a:defRPr sz="1800">
                <a:solidFill>
                  <a:srgbClr val="000000"/>
                </a:solidFill>
              </a:defRPr>
            </a:pPr>
            <a:r>
              <a:rPr sz="3000">
                <a:solidFill>
                  <a:srgbClr val="132F5A"/>
                </a:solidFill>
              </a:rPr>
              <a:t>Institute levels of access</a:t>
            </a:r>
            <a:endParaRPr sz="3000">
              <a:solidFill>
                <a:srgbClr val="132F5A"/>
              </a:solidFill>
            </a:endParaRPr>
          </a:p>
          <a:p>
            <a:pPr lvl="0">
              <a:defRPr sz="1800">
                <a:solidFill>
                  <a:srgbClr val="000000"/>
                </a:solidFill>
              </a:defRPr>
            </a:pPr>
            <a:r>
              <a:rPr sz="3000">
                <a:solidFill>
                  <a:srgbClr val="132F5A"/>
                </a:solidFill>
              </a:rPr>
              <a:t>Perform other reports</a:t>
            </a:r>
            <a:endParaRPr sz="3000">
              <a:solidFill>
                <a:srgbClr val="132F5A"/>
              </a:solidFill>
            </a:endParaRPr>
          </a:p>
          <a:p>
            <a:pPr lvl="0">
              <a:defRPr sz="1800">
                <a:solidFill>
                  <a:srgbClr val="000000"/>
                </a:solidFill>
              </a:defRPr>
            </a:pPr>
            <a:r>
              <a:rPr sz="3000">
                <a:solidFill>
                  <a:srgbClr val="132F5A"/>
                </a:solidFill>
              </a:rPr>
              <a:t>Sample transactions or use</a:t>
            </a:r>
            <a:br>
              <a:rPr sz="3000">
                <a:solidFill>
                  <a:srgbClr val="132F5A"/>
                </a:solidFill>
              </a:rPr>
            </a:br>
            <a:r>
              <a:rPr sz="3000">
                <a:solidFill>
                  <a:srgbClr val="132F5A"/>
                </a:solidFill>
              </a:rPr>
              <a:t>trial transactions</a:t>
            </a:r>
            <a:endParaRPr sz="3000">
              <a:solidFill>
                <a:srgbClr val="132F5A"/>
              </a:solidFill>
            </a:endParaRPr>
          </a:p>
          <a:p>
            <a:pPr lvl="0">
              <a:defRPr sz="1800">
                <a:solidFill>
                  <a:srgbClr val="000000"/>
                </a:solidFill>
              </a:defRPr>
            </a:pPr>
            <a:r>
              <a:rPr sz="3000">
                <a:solidFill>
                  <a:srgbClr val="132F5A"/>
                </a:solidFill>
              </a:rPr>
              <a:t>Conduct scheduled and surprise audits</a:t>
            </a:r>
          </a:p>
        </p:txBody>
      </p:sp>
    </p:spTree>
  </p:cSld>
  <p:clrMapOvr>
    <a:masterClrMapping/>
  </p:clrMapOvr>
  <p:transition spd="med" advClick="1"/>
</p:sld>
</file>

<file path=ppt/slides/slide3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23" name="Shape 223"/>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Competition</a:t>
            </a:r>
          </a:p>
        </p:txBody>
      </p:sp>
      <p:sp>
        <p:nvSpPr>
          <p:cNvPr id="224" name="Shape 224"/>
          <p:cNvSpPr/>
          <p:nvPr>
            <p:ph type="body" idx="1"/>
          </p:nvPr>
        </p:nvSpPr>
        <p:spPr>
          <a:xfrm>
            <a:off x="457200" y="990600"/>
            <a:ext cx="8229600" cy="4267200"/>
          </a:xfrm>
          <a:prstGeom prst="rect">
            <a:avLst/>
          </a:prstGeom>
        </p:spPr>
        <p:txBody>
          <a:bodyPr lIns="0" tIns="0" rIns="0" bIns="0">
            <a:normAutofit fontScale="100000" lnSpcReduction="0"/>
          </a:bodyPr>
          <a:lstStyle/>
          <a:p>
            <a:pPr lvl="0">
              <a:defRPr sz="1800">
                <a:solidFill>
                  <a:srgbClr val="000000"/>
                </a:solidFill>
              </a:defRPr>
            </a:pPr>
            <a:r>
              <a:rPr sz="3000">
                <a:solidFill>
                  <a:srgbClr val="132F5A"/>
                </a:solidFill>
              </a:rPr>
              <a:t>Shop them</a:t>
            </a:r>
            <a:endParaRPr sz="3000">
              <a:solidFill>
                <a:srgbClr val="132F5A"/>
              </a:solidFill>
            </a:endParaRPr>
          </a:p>
          <a:p>
            <a:pPr lvl="0">
              <a:defRPr sz="1800">
                <a:solidFill>
                  <a:srgbClr val="000000"/>
                </a:solidFill>
              </a:defRPr>
            </a:pPr>
            <a:r>
              <a:rPr sz="3000">
                <a:solidFill>
                  <a:srgbClr val="132F5A"/>
                </a:solidFill>
              </a:rPr>
              <a:t>Check advertising</a:t>
            </a:r>
            <a:endParaRPr sz="3000">
              <a:solidFill>
                <a:srgbClr val="132F5A"/>
              </a:solidFill>
            </a:endParaRPr>
          </a:p>
          <a:p>
            <a:pPr lvl="0">
              <a:defRPr sz="1800">
                <a:solidFill>
                  <a:srgbClr val="000000"/>
                </a:solidFill>
              </a:defRPr>
            </a:pPr>
            <a:r>
              <a:rPr sz="3000">
                <a:solidFill>
                  <a:srgbClr val="132F5A"/>
                </a:solidFill>
              </a:rPr>
              <a:t>Product lines</a:t>
            </a:r>
            <a:endParaRPr sz="3000">
              <a:solidFill>
                <a:srgbClr val="132F5A"/>
              </a:solidFill>
            </a:endParaRPr>
          </a:p>
          <a:p>
            <a:pPr lvl="0">
              <a:defRPr sz="1800">
                <a:solidFill>
                  <a:srgbClr val="000000"/>
                </a:solidFill>
              </a:defRPr>
            </a:pPr>
            <a:r>
              <a:rPr sz="3000">
                <a:solidFill>
                  <a:srgbClr val="132F5A"/>
                </a:solidFill>
              </a:rPr>
              <a:t>Pricing</a:t>
            </a:r>
            <a:endParaRPr sz="3000">
              <a:solidFill>
                <a:srgbClr val="132F5A"/>
              </a:solidFill>
            </a:endParaRPr>
          </a:p>
          <a:p>
            <a:pPr lvl="0">
              <a:defRPr sz="1800">
                <a:solidFill>
                  <a:srgbClr val="000000"/>
                </a:solidFill>
              </a:defRPr>
            </a:pPr>
            <a:r>
              <a:rPr sz="3000">
                <a:solidFill>
                  <a:srgbClr val="132F5A"/>
                </a:solidFill>
              </a:rPr>
              <a:t>Customer interaction</a:t>
            </a:r>
            <a:endParaRPr sz="3000">
              <a:solidFill>
                <a:srgbClr val="132F5A"/>
              </a:solidFill>
            </a:endParaRPr>
          </a:p>
          <a:p>
            <a:pPr lvl="0">
              <a:defRPr sz="1800">
                <a:solidFill>
                  <a:srgbClr val="000000"/>
                </a:solidFill>
              </a:defRPr>
            </a:pPr>
            <a:r>
              <a:rPr sz="3000">
                <a:solidFill>
                  <a:srgbClr val="132F5A"/>
                </a:solidFill>
              </a:rPr>
              <a:t>Employee retention</a:t>
            </a:r>
          </a:p>
        </p:txBody>
      </p:sp>
      <p:pic>
        <p:nvPicPr>
          <p:cNvPr id="225" name="image17.jpg" descr="C:\Users\ryan aller\Documents\My Dropbox\DRC\FDIC Finals\PPT Development\Ryan\Unit 8\images\shopping.jpg"/>
          <p:cNvPicPr/>
          <p:nvPr/>
        </p:nvPicPr>
        <p:blipFill>
          <a:blip r:embed="rId3">
            <a:extLst/>
          </a:blip>
          <a:stretch>
            <a:fillRect/>
          </a:stretch>
        </p:blipFill>
        <p:spPr>
          <a:xfrm>
            <a:off x="5105400" y="1219200"/>
            <a:ext cx="3305175" cy="3295650"/>
          </a:xfrm>
          <a:prstGeom prst="rect">
            <a:avLst/>
          </a:prstGeom>
          <a:ln w="12700">
            <a:miter lim="400000"/>
          </a:ln>
        </p:spPr>
      </p:pic>
    </p:spTree>
  </p:cSld>
  <p:clrMapOvr>
    <a:masterClrMapping/>
  </p:clrMapOvr>
  <p:transition spd="med" advClick="1"/>
</p:sld>
</file>

<file path=ppt/slides/slide3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29" name="Shape 229"/>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Activity 5: Assets</a:t>
            </a:r>
          </a:p>
        </p:txBody>
      </p:sp>
      <p:sp>
        <p:nvSpPr>
          <p:cNvPr id="230" name="Shape 230"/>
          <p:cNvSpPr/>
          <p:nvPr>
            <p:ph type="body" idx="1"/>
          </p:nvPr>
        </p:nvSpPr>
        <p:spPr>
          <a:xfrm>
            <a:off x="457200" y="1524000"/>
            <a:ext cx="8229600" cy="4267200"/>
          </a:xfrm>
          <a:prstGeom prst="rect">
            <a:avLst/>
          </a:prstGeom>
        </p:spPr>
        <p:txBody>
          <a:bodyPr lIns="0" tIns="0" rIns="0" bIns="0">
            <a:normAutofit fontScale="100000" lnSpcReduction="0"/>
          </a:bodyPr>
          <a:lstStyle/>
          <a:p>
            <a:pPr lvl="0" marL="0" indent="0">
              <a:buSzTx/>
              <a:buNone/>
              <a:defRPr sz="1800">
                <a:solidFill>
                  <a:srgbClr val="000000"/>
                </a:solidFill>
              </a:defRPr>
            </a:pPr>
            <a:endParaRPr sz="3000">
              <a:solidFill>
                <a:srgbClr val="132F5A"/>
              </a:solidFill>
            </a:endParaRPr>
          </a:p>
          <a:p>
            <a:pPr lvl="3" marL="0" indent="1314450">
              <a:spcBef>
                <a:spcPts val="600"/>
              </a:spcBef>
              <a:buSzTx/>
              <a:buNone/>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What is your most liquid asset?</a:t>
            </a:r>
            <a:endParaRPr sz="2800">
              <a:solidFill>
                <a:srgbClr val="002060"/>
              </a:solidFill>
            </a:endParaRPr>
          </a:p>
          <a:p>
            <a:pPr lvl="3" marL="0" indent="1314450">
              <a:spcBef>
                <a:spcPts val="600"/>
              </a:spcBef>
              <a:buSzTx/>
              <a:buNone/>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How can you protect it?</a:t>
            </a:r>
          </a:p>
        </p:txBody>
      </p:sp>
      <p:pic>
        <p:nvPicPr>
          <p:cNvPr id="231" name="image7.png" descr="Pencil"/>
          <p:cNvPicPr/>
          <p:nvPr/>
        </p:nvPicPr>
        <p:blipFill>
          <a:blip r:embed="rId3">
            <a:extLst/>
          </a:blip>
          <a:stretch>
            <a:fillRect/>
          </a:stretch>
        </p:blipFill>
        <p:spPr>
          <a:xfrm>
            <a:off x="0" y="2895600"/>
            <a:ext cx="1619250" cy="2714625"/>
          </a:xfrm>
          <a:prstGeom prst="rect">
            <a:avLst/>
          </a:prstGeom>
          <a:ln w="12700">
            <a:miter lim="400000"/>
          </a:ln>
        </p:spPr>
      </p:pic>
    </p:spTree>
  </p:cSld>
  <p:clrMapOvr>
    <a:masterClrMapping/>
  </p:clrMapOvr>
  <p:transition spd="med" advClick="1"/>
</p:sld>
</file>

<file path=ppt/slides/slide3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35" name="Shape 235"/>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Accounting and Cash Control</a:t>
            </a:r>
          </a:p>
        </p:txBody>
      </p:sp>
      <p:sp>
        <p:nvSpPr>
          <p:cNvPr id="236" name="Shape 236"/>
          <p:cNvSpPr/>
          <p:nvPr>
            <p:ph type="body" idx="1"/>
          </p:nvPr>
        </p:nvSpPr>
        <p:spPr>
          <a:xfrm>
            <a:off x="457200" y="990600"/>
            <a:ext cx="8229600" cy="4267200"/>
          </a:xfrm>
          <a:prstGeom prst="rect">
            <a:avLst/>
          </a:prstGeom>
        </p:spPr>
        <p:txBody>
          <a:bodyPr lIns="0" tIns="0" rIns="0" bIns="0">
            <a:normAutofit fontScale="100000" lnSpcReduction="0"/>
          </a:bodyPr>
          <a:lstStyle/>
          <a:p>
            <a:pPr lvl="0">
              <a:defRPr sz="1800">
                <a:solidFill>
                  <a:srgbClr val="000000"/>
                </a:solidFill>
              </a:defRPr>
            </a:pPr>
            <a:r>
              <a:rPr sz="3000">
                <a:solidFill>
                  <a:srgbClr val="132F5A"/>
                </a:solidFill>
              </a:rPr>
              <a:t>Separation of duties</a:t>
            </a:r>
            <a:endParaRPr sz="3000">
              <a:solidFill>
                <a:srgbClr val="132F5A"/>
              </a:solidFill>
            </a:endParaRPr>
          </a:p>
          <a:p>
            <a:pPr lvl="0">
              <a:defRPr sz="1800">
                <a:solidFill>
                  <a:srgbClr val="000000"/>
                </a:solidFill>
              </a:defRPr>
            </a:pPr>
            <a:r>
              <a:rPr sz="3000">
                <a:solidFill>
                  <a:srgbClr val="132F5A"/>
                </a:solidFill>
              </a:rPr>
              <a:t>Dual control of cash</a:t>
            </a:r>
            <a:endParaRPr sz="3000">
              <a:solidFill>
                <a:srgbClr val="132F5A"/>
              </a:solidFill>
            </a:endParaRPr>
          </a:p>
          <a:p>
            <a:pPr lvl="0">
              <a:defRPr sz="1800">
                <a:solidFill>
                  <a:srgbClr val="000000"/>
                </a:solidFill>
              </a:defRPr>
            </a:pPr>
            <a:r>
              <a:rPr sz="3000">
                <a:solidFill>
                  <a:srgbClr val="132F5A"/>
                </a:solidFill>
              </a:rPr>
              <a:t>Levels of authority observed</a:t>
            </a:r>
            <a:endParaRPr sz="3000">
              <a:solidFill>
                <a:srgbClr val="132F5A"/>
              </a:solidFill>
            </a:endParaRPr>
          </a:p>
          <a:p>
            <a:pPr lvl="0">
              <a:defRPr sz="1800">
                <a:solidFill>
                  <a:srgbClr val="000000"/>
                </a:solidFill>
              </a:defRPr>
            </a:pPr>
            <a:r>
              <a:rPr sz="3000">
                <a:solidFill>
                  <a:srgbClr val="132F5A"/>
                </a:solidFill>
              </a:rPr>
              <a:t>Periodic audits</a:t>
            </a:r>
            <a:endParaRPr sz="3000">
              <a:solidFill>
                <a:srgbClr val="132F5A"/>
              </a:solidFill>
            </a:endParaRPr>
          </a:p>
          <a:p>
            <a:pPr lvl="0">
              <a:defRPr sz="1800">
                <a:solidFill>
                  <a:srgbClr val="000000"/>
                </a:solidFill>
              </a:defRPr>
            </a:pPr>
            <a:r>
              <a:rPr sz="3000">
                <a:solidFill>
                  <a:srgbClr val="132F5A"/>
                </a:solidFill>
              </a:rPr>
              <a:t>Surprise audits</a:t>
            </a:r>
            <a:endParaRPr sz="3000">
              <a:solidFill>
                <a:srgbClr val="132F5A"/>
              </a:solidFill>
            </a:endParaRPr>
          </a:p>
          <a:p>
            <a:pPr lvl="0">
              <a:defRPr sz="1800">
                <a:solidFill>
                  <a:srgbClr val="000000"/>
                </a:solidFill>
              </a:defRPr>
            </a:pPr>
            <a:r>
              <a:rPr sz="3000">
                <a:solidFill>
                  <a:srgbClr val="132F5A"/>
                </a:solidFill>
              </a:rPr>
              <a:t>Insured deposits – FDIC</a:t>
            </a:r>
            <a:endParaRPr sz="3000">
              <a:solidFill>
                <a:srgbClr val="132F5A"/>
              </a:solidFill>
            </a:endParaRPr>
          </a:p>
          <a:p>
            <a:pPr lvl="0">
              <a:defRPr sz="1800">
                <a:solidFill>
                  <a:srgbClr val="000000"/>
                </a:solidFill>
              </a:defRPr>
            </a:pPr>
            <a:r>
              <a:rPr sz="3000">
                <a:solidFill>
                  <a:srgbClr val="132F5A"/>
                </a:solidFill>
              </a:rPr>
              <a:t>Plan for reserves in the budget</a:t>
            </a:r>
          </a:p>
        </p:txBody>
      </p:sp>
    </p:spTree>
  </p:cSld>
  <p:clrMapOvr>
    <a:masterClrMapping/>
  </p:clrMapOvr>
  <p:transition spd="med" advClick="1"/>
</p:sld>
</file>

<file path=ppt/slides/slide3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40" name="Shape 240"/>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Employee Management</a:t>
            </a:r>
          </a:p>
        </p:txBody>
      </p:sp>
      <p:sp>
        <p:nvSpPr>
          <p:cNvPr id="241" name="Shape 241"/>
          <p:cNvSpPr/>
          <p:nvPr>
            <p:ph type="body" idx="1"/>
          </p:nvPr>
        </p:nvSpPr>
        <p:spPr>
          <a:xfrm>
            <a:off x="457200" y="990600"/>
            <a:ext cx="8229600" cy="4267200"/>
          </a:xfrm>
          <a:prstGeom prst="rect">
            <a:avLst/>
          </a:prstGeom>
        </p:spPr>
        <p:txBody>
          <a:bodyPr lIns="0" tIns="0" rIns="0" bIns="0">
            <a:normAutofit fontScale="100000" lnSpcReduction="0"/>
          </a:bodyPr>
          <a:lstStyle/>
          <a:p>
            <a:pPr lvl="0">
              <a:defRPr sz="1800">
                <a:solidFill>
                  <a:srgbClr val="000000"/>
                </a:solidFill>
              </a:defRPr>
            </a:pPr>
            <a:r>
              <a:rPr sz="3000">
                <a:solidFill>
                  <a:srgbClr val="132F5A"/>
                </a:solidFill>
              </a:rPr>
              <a:t>Pre-employment screening and background checks</a:t>
            </a:r>
            <a:endParaRPr sz="3000">
              <a:solidFill>
                <a:srgbClr val="132F5A"/>
              </a:solidFill>
            </a:endParaRPr>
          </a:p>
          <a:p>
            <a:pPr lvl="0">
              <a:defRPr sz="1800">
                <a:solidFill>
                  <a:srgbClr val="000000"/>
                </a:solidFill>
              </a:defRPr>
            </a:pPr>
            <a:r>
              <a:rPr sz="3000">
                <a:solidFill>
                  <a:srgbClr val="132F5A"/>
                </a:solidFill>
              </a:rPr>
              <a:t>Job descriptions and duties</a:t>
            </a:r>
            <a:endParaRPr sz="3000">
              <a:solidFill>
                <a:srgbClr val="132F5A"/>
              </a:solidFill>
            </a:endParaRPr>
          </a:p>
          <a:p>
            <a:pPr lvl="0">
              <a:defRPr sz="1800">
                <a:solidFill>
                  <a:srgbClr val="000000"/>
                </a:solidFill>
              </a:defRPr>
            </a:pPr>
            <a:r>
              <a:rPr sz="3000">
                <a:solidFill>
                  <a:srgbClr val="132F5A"/>
                </a:solidFill>
              </a:rPr>
              <a:t>Communicate clear expectations</a:t>
            </a:r>
            <a:endParaRPr sz="3000">
              <a:solidFill>
                <a:srgbClr val="132F5A"/>
              </a:solidFill>
            </a:endParaRPr>
          </a:p>
          <a:p>
            <a:pPr lvl="0">
              <a:defRPr sz="1800">
                <a:solidFill>
                  <a:srgbClr val="000000"/>
                </a:solidFill>
              </a:defRPr>
            </a:pPr>
            <a:r>
              <a:rPr sz="3000">
                <a:solidFill>
                  <a:srgbClr val="132F5A"/>
                </a:solidFill>
              </a:rPr>
              <a:t>Cross train staff</a:t>
            </a:r>
            <a:endParaRPr sz="3000">
              <a:solidFill>
                <a:srgbClr val="132F5A"/>
              </a:solidFill>
            </a:endParaRPr>
          </a:p>
          <a:p>
            <a:pPr lvl="0">
              <a:defRPr sz="1800">
                <a:solidFill>
                  <a:srgbClr val="000000"/>
                </a:solidFill>
              </a:defRPr>
            </a:pPr>
            <a:r>
              <a:rPr sz="3000">
                <a:solidFill>
                  <a:srgbClr val="132F5A"/>
                </a:solidFill>
              </a:rPr>
              <a:t>Identify temp agencies that specialize in your field</a:t>
            </a:r>
            <a:endParaRPr sz="3000">
              <a:solidFill>
                <a:srgbClr val="132F5A"/>
              </a:solidFill>
            </a:endParaRPr>
          </a:p>
          <a:p>
            <a:pPr lvl="0">
              <a:defRPr sz="1800">
                <a:solidFill>
                  <a:srgbClr val="000000"/>
                </a:solidFill>
              </a:defRPr>
            </a:pPr>
            <a:r>
              <a:rPr sz="3000">
                <a:solidFill>
                  <a:srgbClr val="132F5A"/>
                </a:solidFill>
              </a:rPr>
              <a:t>Periodic evaluations and feedback</a:t>
            </a:r>
          </a:p>
        </p:txBody>
      </p:sp>
    </p:spTree>
  </p:cSld>
  <p:clrMapOvr>
    <a:masterClrMapping/>
  </p:clrMapOvr>
  <p:transition spd="med" advClick="1"/>
</p:sld>
</file>

<file path=ppt/slides/slide3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45" name="Shape 245"/>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Employee Management</a:t>
            </a:r>
          </a:p>
        </p:txBody>
      </p:sp>
      <p:sp>
        <p:nvSpPr>
          <p:cNvPr id="246" name="Shape 246"/>
          <p:cNvSpPr/>
          <p:nvPr>
            <p:ph type="body" idx="1"/>
          </p:nvPr>
        </p:nvSpPr>
        <p:spPr>
          <a:xfrm>
            <a:off x="457200" y="990600"/>
            <a:ext cx="8229600" cy="4267200"/>
          </a:xfrm>
          <a:prstGeom prst="rect">
            <a:avLst/>
          </a:prstGeom>
        </p:spPr>
        <p:txBody>
          <a:bodyPr lIns="0" tIns="0" rIns="0" bIns="0">
            <a:normAutofit fontScale="100000" lnSpcReduction="0"/>
          </a:bodyPr>
          <a:lstStyle/>
          <a:p>
            <a:pPr lvl="0">
              <a:defRPr sz="1800">
                <a:solidFill>
                  <a:srgbClr val="000000"/>
                </a:solidFill>
              </a:defRPr>
            </a:pPr>
            <a:r>
              <a:rPr sz="3000">
                <a:solidFill>
                  <a:srgbClr val="132F5A"/>
                </a:solidFill>
              </a:rPr>
              <a:t>Manage by being present or walking around</a:t>
            </a:r>
            <a:endParaRPr sz="3000">
              <a:solidFill>
                <a:srgbClr val="132F5A"/>
              </a:solidFill>
            </a:endParaRPr>
          </a:p>
          <a:p>
            <a:pPr lvl="0">
              <a:defRPr sz="1800">
                <a:solidFill>
                  <a:srgbClr val="000000"/>
                </a:solidFill>
              </a:defRPr>
            </a:pPr>
            <a:r>
              <a:rPr sz="3000">
                <a:solidFill>
                  <a:srgbClr val="132F5A"/>
                </a:solidFill>
              </a:rPr>
              <a:t>Audit for payroll or time fraud</a:t>
            </a:r>
            <a:endParaRPr sz="3000">
              <a:solidFill>
                <a:srgbClr val="132F5A"/>
              </a:solidFill>
            </a:endParaRPr>
          </a:p>
          <a:p>
            <a:pPr lvl="0">
              <a:defRPr sz="1800">
                <a:solidFill>
                  <a:srgbClr val="000000"/>
                </a:solidFill>
              </a:defRPr>
            </a:pPr>
            <a:r>
              <a:rPr sz="3000">
                <a:solidFill>
                  <a:srgbClr val="132F5A"/>
                </a:solidFill>
              </a:rPr>
              <a:t>Benefits and compensation for retention</a:t>
            </a:r>
            <a:endParaRPr sz="3000">
              <a:solidFill>
                <a:srgbClr val="132F5A"/>
              </a:solidFill>
            </a:endParaRPr>
          </a:p>
          <a:p>
            <a:pPr lvl="0">
              <a:defRPr sz="1800">
                <a:solidFill>
                  <a:srgbClr val="000000"/>
                </a:solidFill>
              </a:defRPr>
            </a:pPr>
            <a:r>
              <a:rPr sz="3000">
                <a:solidFill>
                  <a:srgbClr val="132F5A"/>
                </a:solidFill>
              </a:rPr>
              <a:t>Incentives to avoid injuries and damages</a:t>
            </a:r>
          </a:p>
        </p:txBody>
      </p:sp>
    </p:spTree>
  </p:cSld>
  <p:clrMapOvr>
    <a:masterClrMapping/>
  </p:clrMapOvr>
  <p:transition spd="med" advClick="1"/>
</p:sld>
</file>

<file path=ppt/slides/slide3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50" name="Shape 250"/>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Business Work Strategy</a:t>
            </a:r>
          </a:p>
        </p:txBody>
      </p:sp>
      <p:sp>
        <p:nvSpPr>
          <p:cNvPr id="251" name="Shape 251"/>
          <p:cNvSpPr/>
          <p:nvPr>
            <p:ph type="body" idx="1"/>
          </p:nvPr>
        </p:nvSpPr>
        <p:spPr>
          <a:xfrm>
            <a:off x="457200" y="990600"/>
            <a:ext cx="8229600" cy="4267200"/>
          </a:xfrm>
          <a:prstGeom prst="rect">
            <a:avLst/>
          </a:prstGeom>
        </p:spPr>
        <p:txBody>
          <a:bodyPr lIns="0" tIns="0" rIns="0" bIns="0">
            <a:normAutofit fontScale="100000" lnSpcReduction="0"/>
          </a:bodyPr>
          <a:lstStyle/>
          <a:p>
            <a:pPr lvl="0" marL="0" indent="0">
              <a:buSzTx/>
              <a:buNone/>
              <a:defRPr sz="1800">
                <a:solidFill>
                  <a:srgbClr val="000000"/>
                </a:solidFill>
              </a:defRPr>
            </a:pPr>
            <a:r>
              <a:rPr sz="3000">
                <a:solidFill>
                  <a:srgbClr val="132F5A"/>
                </a:solidFill>
              </a:rPr>
              <a:t>How can you manage your own risks?</a:t>
            </a:r>
            <a:endParaRPr sz="3000">
              <a:solidFill>
                <a:srgbClr val="132F5A"/>
              </a:solidFill>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Set work hours</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Plan work with a balance</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Set realistic goals</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Train support staff or an assistant</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Include in disability or death in business plan</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Support system</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Anticipate family and home needs</a:t>
            </a:r>
          </a:p>
        </p:txBody>
      </p:sp>
    </p:spTree>
  </p:cSld>
  <p:clrMapOvr>
    <a:masterClrMapping/>
  </p:clrMapOvr>
  <p:transition spd="med" advClick="1"/>
</p:sld>
</file>

<file path=ppt/slides/slide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6" name="Shape 36"/>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Objectives</a:t>
            </a:r>
          </a:p>
        </p:txBody>
      </p:sp>
      <p:sp>
        <p:nvSpPr>
          <p:cNvPr id="37" name="Shape 37"/>
          <p:cNvSpPr/>
          <p:nvPr>
            <p:ph type="body" idx="1"/>
          </p:nvPr>
        </p:nvSpPr>
        <p:spPr>
          <a:xfrm>
            <a:off x="457200" y="1143000"/>
            <a:ext cx="8229600" cy="4267200"/>
          </a:xfrm>
          <a:prstGeom prst="rect">
            <a:avLst/>
          </a:prstGeom>
        </p:spPr>
        <p:txBody>
          <a:bodyPr lIns="0" tIns="0" rIns="0" bIns="0">
            <a:normAutofit fontScale="100000" lnSpcReduction="0"/>
          </a:bodyPr>
          <a:lstStyle/>
          <a:p>
            <a:pPr lvl="0">
              <a:spcBef>
                <a:spcPts val="1800"/>
              </a:spcBef>
              <a:defRPr sz="1800">
                <a:solidFill>
                  <a:srgbClr val="000000"/>
                </a:solidFill>
              </a:defRPr>
            </a:pPr>
            <a:r>
              <a:rPr sz="3000">
                <a:solidFill>
                  <a:srgbClr val="132F5A"/>
                </a:solidFill>
              </a:rPr>
              <a:t>Indentify the common warning signs of risk for a small business</a:t>
            </a:r>
            <a:endParaRPr sz="3000">
              <a:solidFill>
                <a:srgbClr val="132F5A"/>
              </a:solidFill>
            </a:endParaRPr>
          </a:p>
          <a:p>
            <a:pPr lvl="0">
              <a:spcBef>
                <a:spcPts val="1800"/>
              </a:spcBef>
              <a:defRPr sz="1800">
                <a:solidFill>
                  <a:srgbClr val="000000"/>
                </a:solidFill>
              </a:defRPr>
            </a:pPr>
            <a:r>
              <a:rPr sz="3000">
                <a:solidFill>
                  <a:srgbClr val="132F5A"/>
                </a:solidFill>
              </a:rPr>
              <a:t>Implement, monitor, and evaluate a risk management plan for a small business</a:t>
            </a:r>
          </a:p>
        </p:txBody>
      </p:sp>
    </p:spTree>
  </p:cSld>
  <p:clrMapOvr>
    <a:masterClrMapping/>
  </p:clrMapOvr>
  <p:transition spd="med" advClick="1"/>
</p:sld>
</file>

<file path=ppt/slides/slide4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55" name="Shape 255"/>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More on Control Management</a:t>
            </a:r>
          </a:p>
        </p:txBody>
      </p:sp>
      <p:sp>
        <p:nvSpPr>
          <p:cNvPr id="256" name="Shape 256"/>
          <p:cNvSpPr/>
          <p:nvPr>
            <p:ph type="body" idx="1"/>
          </p:nvPr>
        </p:nvSpPr>
        <p:spPr>
          <a:xfrm>
            <a:off x="457200" y="990600"/>
            <a:ext cx="8229600" cy="4267200"/>
          </a:xfrm>
          <a:prstGeom prst="rect">
            <a:avLst/>
          </a:prstGeom>
        </p:spPr>
        <p:txBody>
          <a:bodyPr lIns="0" tIns="0" rIns="0" bIns="0">
            <a:normAutofit fontScale="100000" lnSpcReduction="0"/>
          </a:bodyPr>
          <a:lstStyle/>
          <a:p>
            <a:pPr lvl="0" marL="339470" indent="-339470" defTabSz="905255">
              <a:defRPr sz="1800">
                <a:solidFill>
                  <a:srgbClr val="000000"/>
                </a:solidFill>
              </a:defRPr>
            </a:pPr>
            <a:r>
              <a:rPr sz="2970">
                <a:solidFill>
                  <a:srgbClr val="132F5A"/>
                </a:solidFill>
              </a:rPr>
              <a:t>Communication within organization</a:t>
            </a:r>
            <a:endParaRPr sz="2970">
              <a:solidFill>
                <a:srgbClr val="132F5A"/>
              </a:solidFill>
            </a:endParaRPr>
          </a:p>
          <a:p>
            <a:pPr lvl="0" marL="339470" indent="-339470" defTabSz="905255">
              <a:defRPr sz="1800">
                <a:solidFill>
                  <a:srgbClr val="000000"/>
                </a:solidFill>
              </a:defRPr>
            </a:pPr>
            <a:r>
              <a:rPr sz="2970">
                <a:solidFill>
                  <a:srgbClr val="132F5A"/>
                </a:solidFill>
              </a:rPr>
              <a:t>Routine assessment of physical plant</a:t>
            </a:r>
            <a:endParaRPr sz="2970">
              <a:solidFill>
                <a:srgbClr val="132F5A"/>
              </a:solidFill>
            </a:endParaRPr>
          </a:p>
          <a:p>
            <a:pPr lvl="0" marL="339470" indent="-339470" defTabSz="905255">
              <a:defRPr sz="1800">
                <a:solidFill>
                  <a:srgbClr val="000000"/>
                </a:solidFill>
              </a:defRPr>
            </a:pPr>
            <a:r>
              <a:rPr sz="2970">
                <a:solidFill>
                  <a:srgbClr val="132F5A"/>
                </a:solidFill>
              </a:rPr>
              <a:t>Be alert to changes in the community and laws</a:t>
            </a:r>
            <a:endParaRPr sz="2970">
              <a:solidFill>
                <a:srgbClr val="132F5A"/>
              </a:solidFill>
            </a:endParaRPr>
          </a:p>
          <a:p>
            <a:pPr lvl="0" marL="339470" indent="-339470" defTabSz="905255">
              <a:defRPr sz="1800">
                <a:solidFill>
                  <a:srgbClr val="000000"/>
                </a:solidFill>
              </a:defRPr>
            </a:pPr>
            <a:r>
              <a:rPr sz="2970">
                <a:solidFill>
                  <a:srgbClr val="132F5A"/>
                </a:solidFill>
              </a:rPr>
              <a:t>Awareness of news in the economy</a:t>
            </a:r>
            <a:endParaRPr sz="2970">
              <a:solidFill>
                <a:srgbClr val="132F5A"/>
              </a:solidFill>
            </a:endParaRPr>
          </a:p>
          <a:p>
            <a:pPr lvl="0" marL="339470" indent="-339470" defTabSz="905255">
              <a:defRPr sz="1800">
                <a:solidFill>
                  <a:srgbClr val="000000"/>
                </a:solidFill>
              </a:defRPr>
            </a:pPr>
            <a:r>
              <a:rPr sz="2970">
                <a:solidFill>
                  <a:srgbClr val="132F5A"/>
                </a:solidFill>
              </a:rPr>
              <a:t>Utilize lines of credit only when needed</a:t>
            </a:r>
            <a:endParaRPr sz="2970">
              <a:solidFill>
                <a:srgbClr val="132F5A"/>
              </a:solidFill>
            </a:endParaRPr>
          </a:p>
          <a:p>
            <a:pPr lvl="0" marL="339470" indent="-339470" defTabSz="905255">
              <a:defRPr sz="1800">
                <a:solidFill>
                  <a:srgbClr val="000000"/>
                </a:solidFill>
              </a:defRPr>
            </a:pPr>
            <a:r>
              <a:rPr sz="2970">
                <a:solidFill>
                  <a:srgbClr val="132F5A"/>
                </a:solidFill>
              </a:rPr>
              <a:t>Insure against damages from weather and disasters</a:t>
            </a:r>
            <a:endParaRPr sz="2970">
              <a:solidFill>
                <a:srgbClr val="132F5A"/>
              </a:solidFill>
            </a:endParaRPr>
          </a:p>
          <a:p>
            <a:pPr lvl="0" marL="339470" indent="-339470" defTabSz="905255">
              <a:defRPr sz="1800">
                <a:solidFill>
                  <a:srgbClr val="000000"/>
                </a:solidFill>
              </a:defRPr>
            </a:pPr>
            <a:r>
              <a:rPr sz="2970">
                <a:solidFill>
                  <a:srgbClr val="132F5A"/>
                </a:solidFill>
              </a:rPr>
              <a:t>Backup utilities – phones and generators</a:t>
            </a:r>
          </a:p>
        </p:txBody>
      </p:sp>
    </p:spTree>
  </p:cSld>
  <p:clrMapOvr>
    <a:masterClrMapping/>
  </p:clrMapOvr>
  <p:transition spd="med" advClick="1"/>
</p:sld>
</file>

<file path=ppt/slides/slide4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260" name="image18.jpg" descr="C:\Users\ryan aller\Documents\My Dropbox\DRC\FDIC Finals\PPT Development\Ryan\Unit 8\images\leadership.jpg"/>
          <p:cNvPicPr/>
          <p:nvPr/>
        </p:nvPicPr>
        <p:blipFill>
          <a:blip r:embed="rId3">
            <a:extLst/>
          </a:blip>
          <a:stretch>
            <a:fillRect/>
          </a:stretch>
        </p:blipFill>
        <p:spPr>
          <a:xfrm>
            <a:off x="881062" y="976312"/>
            <a:ext cx="7229476" cy="5248276"/>
          </a:xfrm>
          <a:prstGeom prst="rect">
            <a:avLst/>
          </a:prstGeom>
          <a:ln w="12700">
            <a:miter lim="400000"/>
          </a:ln>
        </p:spPr>
      </p:pic>
      <p:sp>
        <p:nvSpPr>
          <p:cNvPr id="261" name="Shape 261"/>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Lead by Example</a:t>
            </a:r>
          </a:p>
        </p:txBody>
      </p:sp>
      <p:sp>
        <p:nvSpPr>
          <p:cNvPr id="262" name="Shape 262"/>
          <p:cNvSpPr/>
          <p:nvPr>
            <p:ph type="body" idx="1"/>
          </p:nvPr>
        </p:nvSpPr>
        <p:spPr>
          <a:xfrm>
            <a:off x="457200" y="990600"/>
            <a:ext cx="8229600" cy="4267200"/>
          </a:xfrm>
          <a:prstGeom prst="rect">
            <a:avLst/>
          </a:prstGeom>
        </p:spPr>
        <p:txBody>
          <a:bodyPr lIns="0" tIns="0" rIns="0" bIns="0">
            <a:normAutofit fontScale="100000" lnSpcReduction="0"/>
          </a:bodyPr>
          <a:lstStyle/>
          <a:p>
            <a:pPr lvl="0">
              <a:defRPr sz="1800">
                <a:solidFill>
                  <a:srgbClr val="000000"/>
                </a:solidFill>
              </a:defRPr>
            </a:pPr>
            <a:r>
              <a:rPr sz="3000">
                <a:solidFill>
                  <a:srgbClr val="132F5A"/>
                </a:solidFill>
              </a:rPr>
              <a:t>Ethical and honest behavior will begin with management</a:t>
            </a:r>
          </a:p>
        </p:txBody>
      </p:sp>
    </p:spTree>
  </p:cSld>
  <p:clrMapOvr>
    <a:masterClrMapping/>
  </p:clrMapOvr>
  <p:transition spd="med" advClick="1"/>
</p:sld>
</file>

<file path=ppt/slides/slide4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66" name="Shape 266"/>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Exit Strategy</a:t>
            </a:r>
          </a:p>
        </p:txBody>
      </p:sp>
      <p:sp>
        <p:nvSpPr>
          <p:cNvPr id="267" name="Shape 267"/>
          <p:cNvSpPr/>
          <p:nvPr>
            <p:ph type="body" idx="1"/>
          </p:nvPr>
        </p:nvSpPr>
        <p:spPr>
          <a:xfrm>
            <a:off x="457200" y="990600"/>
            <a:ext cx="8229600" cy="4267200"/>
          </a:xfrm>
          <a:prstGeom prst="rect">
            <a:avLst/>
          </a:prstGeom>
        </p:spPr>
        <p:txBody>
          <a:bodyPr lIns="0" tIns="0" rIns="0" bIns="0">
            <a:normAutofit fontScale="100000" lnSpcReduction="0"/>
          </a:bodyPr>
          <a:lstStyle/>
          <a:p>
            <a:pPr lvl="0">
              <a:defRPr sz="1800">
                <a:solidFill>
                  <a:srgbClr val="000000"/>
                </a:solidFill>
              </a:defRPr>
            </a:pPr>
            <a:r>
              <a:rPr sz="3000">
                <a:solidFill>
                  <a:srgbClr val="132F5A"/>
                </a:solidFill>
              </a:rPr>
              <a:t>Include exit strategy in business plan</a:t>
            </a:r>
            <a:endParaRPr sz="3000">
              <a:solidFill>
                <a:srgbClr val="132F5A"/>
              </a:solidFill>
            </a:endParaRPr>
          </a:p>
          <a:p>
            <a:pPr lvl="0">
              <a:defRPr sz="1800">
                <a:solidFill>
                  <a:srgbClr val="000000"/>
                </a:solidFill>
              </a:defRPr>
            </a:pPr>
            <a:r>
              <a:rPr sz="3000">
                <a:solidFill>
                  <a:srgbClr val="132F5A"/>
                </a:solidFill>
              </a:rPr>
              <a:t>Revisit it periodically</a:t>
            </a:r>
            <a:endParaRPr sz="3000">
              <a:solidFill>
                <a:srgbClr val="132F5A"/>
              </a:solidFill>
            </a:endParaRPr>
          </a:p>
          <a:p>
            <a:pPr lvl="0">
              <a:defRPr sz="1800">
                <a:solidFill>
                  <a:srgbClr val="000000"/>
                </a:solidFill>
              </a:defRPr>
            </a:pPr>
            <a:r>
              <a:rPr sz="3000">
                <a:solidFill>
                  <a:srgbClr val="132F5A"/>
                </a:solidFill>
              </a:rPr>
              <a:t>Insurance payment and liquidation of assets</a:t>
            </a:r>
            <a:endParaRPr sz="3000">
              <a:solidFill>
                <a:srgbClr val="132F5A"/>
              </a:solidFill>
            </a:endParaRPr>
          </a:p>
          <a:p>
            <a:pPr lvl="0">
              <a:defRPr sz="1800">
                <a:solidFill>
                  <a:srgbClr val="000000"/>
                </a:solidFill>
              </a:defRPr>
            </a:pPr>
            <a:r>
              <a:rPr sz="3000">
                <a:solidFill>
                  <a:srgbClr val="132F5A"/>
                </a:solidFill>
              </a:rPr>
              <a:t>Liquidation of assets without insurance</a:t>
            </a:r>
            <a:endParaRPr sz="3000">
              <a:solidFill>
                <a:srgbClr val="132F5A"/>
              </a:solidFill>
            </a:endParaRPr>
          </a:p>
          <a:p>
            <a:pPr lvl="0">
              <a:defRPr sz="1800">
                <a:solidFill>
                  <a:srgbClr val="000000"/>
                </a:solidFill>
              </a:defRPr>
            </a:pPr>
            <a:r>
              <a:rPr sz="3000">
                <a:solidFill>
                  <a:srgbClr val="132F5A"/>
                </a:solidFill>
              </a:rPr>
              <a:t>Trustee to handle</a:t>
            </a:r>
            <a:endParaRPr sz="3000">
              <a:solidFill>
                <a:srgbClr val="132F5A"/>
              </a:solidFill>
            </a:endParaRPr>
          </a:p>
          <a:p>
            <a:pPr lvl="0">
              <a:defRPr sz="1800">
                <a:solidFill>
                  <a:srgbClr val="000000"/>
                </a:solidFill>
              </a:defRPr>
            </a:pPr>
            <a:r>
              <a:rPr sz="3000">
                <a:solidFill>
                  <a:srgbClr val="132F5A"/>
                </a:solidFill>
              </a:rPr>
              <a:t>Family member</a:t>
            </a:r>
            <a:endParaRPr sz="3000">
              <a:solidFill>
                <a:srgbClr val="132F5A"/>
              </a:solidFill>
            </a:endParaRPr>
          </a:p>
          <a:p>
            <a:pPr lvl="0">
              <a:defRPr sz="1800">
                <a:solidFill>
                  <a:srgbClr val="000000"/>
                </a:solidFill>
              </a:defRPr>
            </a:pPr>
            <a:r>
              <a:rPr sz="3000">
                <a:solidFill>
                  <a:srgbClr val="132F5A"/>
                </a:solidFill>
              </a:rPr>
              <a:t>Employees</a:t>
            </a:r>
          </a:p>
        </p:txBody>
      </p:sp>
    </p:spTree>
  </p:cSld>
  <p:clrMapOvr>
    <a:masterClrMapping/>
  </p:clrMapOvr>
  <p:transition spd="med" advClick="1"/>
</p:sld>
</file>

<file path=ppt/slides/slide4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71" name="Shape 271"/>
          <p:cNvSpPr/>
          <p:nvPr>
            <p:ph type="body" idx="1"/>
          </p:nvPr>
        </p:nvSpPr>
        <p:spPr>
          <a:xfrm>
            <a:off x="457200" y="533400"/>
            <a:ext cx="8229600" cy="4267200"/>
          </a:xfrm>
          <a:prstGeom prst="rect">
            <a:avLst/>
          </a:prstGeom>
        </p:spPr>
        <p:txBody>
          <a:bodyPr lIns="0" tIns="0" rIns="0" bIns="0">
            <a:normAutofit fontScale="100000" lnSpcReduction="0"/>
          </a:bodyPr>
          <a:lstStyle/>
          <a:p>
            <a:pPr lvl="0">
              <a:buSzTx/>
              <a:buNone/>
              <a:defRPr sz="1800">
                <a:solidFill>
                  <a:srgbClr val="000000"/>
                </a:solidFill>
              </a:defRPr>
            </a:pPr>
            <a:endParaRPr sz="3000">
              <a:solidFill>
                <a:srgbClr val="132F5A"/>
              </a:solidFill>
            </a:endParaRPr>
          </a:p>
          <a:p>
            <a:pPr lvl="0" algn="ctr">
              <a:buSzTx/>
              <a:buNone/>
              <a:defRPr sz="1800">
                <a:solidFill>
                  <a:srgbClr val="000000"/>
                </a:solidFill>
              </a:defRPr>
            </a:pPr>
            <a:r>
              <a:rPr sz="3000">
                <a:solidFill>
                  <a:srgbClr val="132F5A"/>
                </a:solidFill>
              </a:rPr>
              <a:t>Plan and manage risks to succeed!</a:t>
            </a:r>
          </a:p>
        </p:txBody>
      </p:sp>
      <p:pic>
        <p:nvPicPr>
          <p:cNvPr id="272" name="image19.jpeg" descr="C:\Users\ryan aller\Documents\My Dropbox\DRC\FDIC Finals\PPT Development\Ryan\Unit 8\images\iStock_000006842989XSmall.jpg"/>
          <p:cNvPicPr/>
          <p:nvPr/>
        </p:nvPicPr>
        <p:blipFill>
          <a:blip r:embed="rId3">
            <a:extLst/>
          </a:blip>
          <a:stretch>
            <a:fillRect/>
          </a:stretch>
        </p:blipFill>
        <p:spPr>
          <a:xfrm>
            <a:off x="2133600" y="1981200"/>
            <a:ext cx="5080000" cy="3810000"/>
          </a:xfrm>
          <a:prstGeom prst="rect">
            <a:avLst/>
          </a:prstGeom>
          <a:ln w="12700">
            <a:miter lim="400000"/>
          </a:ln>
        </p:spPr>
      </p:pic>
    </p:spTree>
  </p:cSld>
  <p:clrMapOvr>
    <a:masterClrMapping/>
  </p:clrMapOvr>
  <p:transition spd="med" advClick="1"/>
</p:sld>
</file>

<file path=ppt/slides/slide4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76" name="Shape 276"/>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Eight Key Points to Remember</a:t>
            </a:r>
          </a:p>
        </p:txBody>
      </p:sp>
      <p:sp>
        <p:nvSpPr>
          <p:cNvPr id="277" name="Shape 277"/>
          <p:cNvSpPr/>
          <p:nvPr>
            <p:ph type="body" idx="1"/>
          </p:nvPr>
        </p:nvSpPr>
        <p:spPr>
          <a:xfrm>
            <a:off x="457200" y="1066800"/>
            <a:ext cx="8458200" cy="5029200"/>
          </a:xfrm>
          <a:prstGeom prst="rect">
            <a:avLst/>
          </a:prstGeom>
        </p:spPr>
        <p:txBody>
          <a:bodyPr lIns="0" tIns="0" rIns="0" bIns="0">
            <a:normAutofit fontScale="100000" lnSpcReduction="0"/>
          </a:bodyPr>
          <a:lstStyle/>
          <a:p>
            <a:pPr lvl="0" marL="297179" indent="-297179">
              <a:spcBef>
                <a:spcPts val="600"/>
              </a:spcBef>
              <a:defRPr sz="1800">
                <a:solidFill>
                  <a:srgbClr val="000000"/>
                </a:solidFill>
              </a:defRPr>
            </a:pPr>
            <a:r>
              <a:rPr sz="2600">
                <a:solidFill>
                  <a:srgbClr val="132F5A"/>
                </a:solidFill>
              </a:rPr>
              <a:t>There are internal and external risks associated with a small business</a:t>
            </a:r>
            <a:endParaRPr sz="2600">
              <a:solidFill>
                <a:srgbClr val="132F5A"/>
              </a:solidFill>
            </a:endParaRPr>
          </a:p>
          <a:p>
            <a:pPr lvl="0" marL="297179" indent="-297179">
              <a:spcBef>
                <a:spcPts val="600"/>
              </a:spcBef>
              <a:defRPr sz="1800">
                <a:solidFill>
                  <a:srgbClr val="000000"/>
                </a:solidFill>
              </a:defRPr>
            </a:pPr>
            <a:r>
              <a:rPr sz="2600">
                <a:solidFill>
                  <a:srgbClr val="132F5A"/>
                </a:solidFill>
              </a:rPr>
              <a:t>Begin assessing the risks by completing a list of those events or resources involved with the business that could impact continued operations and cash flow</a:t>
            </a:r>
            <a:endParaRPr sz="2600">
              <a:solidFill>
                <a:srgbClr val="132F5A"/>
              </a:solidFill>
            </a:endParaRPr>
          </a:p>
          <a:p>
            <a:pPr lvl="0" marL="297179" indent="-297179">
              <a:spcBef>
                <a:spcPts val="600"/>
              </a:spcBef>
              <a:defRPr sz="1800">
                <a:solidFill>
                  <a:srgbClr val="000000"/>
                </a:solidFill>
              </a:defRPr>
            </a:pPr>
            <a:r>
              <a:rPr sz="2600">
                <a:solidFill>
                  <a:srgbClr val="132F5A"/>
                </a:solidFill>
              </a:rPr>
              <a:t>The costs to insure or minimize risks should be weighed to the potential impact involved</a:t>
            </a:r>
            <a:endParaRPr sz="2600">
              <a:solidFill>
                <a:srgbClr val="132F5A"/>
              </a:solidFill>
            </a:endParaRPr>
          </a:p>
          <a:p>
            <a:pPr lvl="0" marL="297179" indent="-297179">
              <a:spcBef>
                <a:spcPts val="600"/>
              </a:spcBef>
              <a:defRPr sz="1800">
                <a:solidFill>
                  <a:srgbClr val="000000"/>
                </a:solidFill>
              </a:defRPr>
            </a:pPr>
            <a:r>
              <a:rPr sz="2600">
                <a:solidFill>
                  <a:srgbClr val="132F5A"/>
                </a:solidFill>
              </a:rPr>
              <a:t>A business continuity plan should be part of your overall business plan</a:t>
            </a:r>
          </a:p>
        </p:txBody>
      </p:sp>
    </p:spTree>
  </p:cSld>
  <p:clrMapOvr>
    <a:masterClrMapping/>
  </p:clrMapOvr>
  <p:transition spd="med" advClick="1"/>
</p:sld>
</file>

<file path=ppt/slides/slide4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81" name="Shape 281"/>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Eight Key Points to Remember</a:t>
            </a:r>
          </a:p>
        </p:txBody>
      </p:sp>
      <p:sp>
        <p:nvSpPr>
          <p:cNvPr id="282" name="Shape 282"/>
          <p:cNvSpPr/>
          <p:nvPr>
            <p:ph type="body" idx="1"/>
          </p:nvPr>
        </p:nvSpPr>
        <p:spPr>
          <a:xfrm>
            <a:off x="457200" y="1066800"/>
            <a:ext cx="8458200" cy="4267200"/>
          </a:xfrm>
          <a:prstGeom prst="rect">
            <a:avLst/>
          </a:prstGeom>
        </p:spPr>
        <p:txBody>
          <a:bodyPr lIns="0" tIns="0" rIns="0" bIns="0">
            <a:normAutofit fontScale="100000" lnSpcReduction="0"/>
          </a:bodyPr>
          <a:lstStyle/>
          <a:p>
            <a:pPr lvl="0" marL="297179" indent="-297179">
              <a:spcBef>
                <a:spcPts val="600"/>
              </a:spcBef>
              <a:defRPr sz="1800">
                <a:solidFill>
                  <a:srgbClr val="000000"/>
                </a:solidFill>
              </a:defRPr>
            </a:pPr>
            <a:r>
              <a:rPr sz="2600">
                <a:solidFill>
                  <a:srgbClr val="132F5A"/>
                </a:solidFill>
              </a:rPr>
              <a:t>Strategies to avoid risks can include: communication, setting expectations, support systems, training staff, insurance, assessment and contingency planning</a:t>
            </a:r>
            <a:endParaRPr sz="2600">
              <a:solidFill>
                <a:srgbClr val="132F5A"/>
              </a:solidFill>
            </a:endParaRPr>
          </a:p>
          <a:p>
            <a:pPr lvl="0" marL="297179" indent="-297179">
              <a:spcBef>
                <a:spcPts val="600"/>
              </a:spcBef>
              <a:defRPr sz="1800">
                <a:solidFill>
                  <a:srgbClr val="000000"/>
                </a:solidFill>
              </a:defRPr>
            </a:pPr>
            <a:r>
              <a:rPr sz="2600">
                <a:solidFill>
                  <a:srgbClr val="132F5A"/>
                </a:solidFill>
              </a:rPr>
              <a:t>Be honest in reviewing your business for risk and warning signs</a:t>
            </a:r>
            <a:endParaRPr sz="2600">
              <a:solidFill>
                <a:srgbClr val="132F5A"/>
              </a:solidFill>
            </a:endParaRPr>
          </a:p>
          <a:p>
            <a:pPr lvl="0" marL="297179" indent="-297179">
              <a:spcBef>
                <a:spcPts val="600"/>
              </a:spcBef>
              <a:defRPr sz="1800">
                <a:solidFill>
                  <a:srgbClr val="000000"/>
                </a:solidFill>
              </a:defRPr>
            </a:pPr>
            <a:r>
              <a:rPr sz="2600">
                <a:solidFill>
                  <a:srgbClr val="132F5A"/>
                </a:solidFill>
              </a:rPr>
              <a:t>Seek assistance from others </a:t>
            </a:r>
            <a:endParaRPr sz="2600">
              <a:solidFill>
                <a:srgbClr val="132F5A"/>
              </a:solidFill>
            </a:endParaRPr>
          </a:p>
          <a:p>
            <a:pPr lvl="0" marL="297179" indent="-297179">
              <a:spcBef>
                <a:spcPts val="600"/>
              </a:spcBef>
              <a:defRPr sz="1800">
                <a:solidFill>
                  <a:srgbClr val="000000"/>
                </a:solidFill>
              </a:defRPr>
            </a:pPr>
            <a:r>
              <a:rPr sz="2600">
                <a:solidFill>
                  <a:srgbClr val="132F5A"/>
                </a:solidFill>
              </a:rPr>
              <a:t>An exit strategy is important </a:t>
            </a:r>
          </a:p>
        </p:txBody>
      </p:sp>
    </p:spTree>
  </p:cSld>
  <p:clrMapOvr>
    <a:masterClrMapping/>
  </p:clrMapOvr>
  <p:transition spd="med" advClick="1"/>
</p:sld>
</file>

<file path=ppt/slides/slide4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86" name="Shape 286"/>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Summary</a:t>
            </a:r>
          </a:p>
        </p:txBody>
      </p:sp>
      <p:sp>
        <p:nvSpPr>
          <p:cNvPr id="287" name="Shape 287"/>
          <p:cNvSpPr/>
          <p:nvPr>
            <p:ph type="body" idx="1"/>
          </p:nvPr>
        </p:nvSpPr>
        <p:spPr>
          <a:xfrm>
            <a:off x="457200" y="1066800"/>
            <a:ext cx="8229600" cy="4267200"/>
          </a:xfrm>
          <a:prstGeom prst="rect">
            <a:avLst/>
          </a:prstGeom>
        </p:spPr>
        <p:txBody>
          <a:bodyPr lIns="0" tIns="0" rIns="0" bIns="0">
            <a:normAutofit fontScale="100000" lnSpcReduction="0"/>
          </a:bodyPr>
          <a:lstStyle/>
          <a:p>
            <a:pPr lvl="0" indent="-338138">
              <a:defRPr sz="1800">
                <a:solidFill>
                  <a:srgbClr val="000000"/>
                </a:solidFill>
              </a:defRPr>
            </a:pPr>
            <a:r>
              <a:rPr sz="3000">
                <a:solidFill>
                  <a:srgbClr val="132F5A"/>
                </a:solidFill>
              </a:rPr>
              <a:t>What final questions do you have?</a:t>
            </a:r>
            <a:endParaRPr sz="3000">
              <a:solidFill>
                <a:srgbClr val="132F5A"/>
              </a:solidFill>
            </a:endParaRPr>
          </a:p>
          <a:p>
            <a:pPr lvl="0" indent="-338138">
              <a:defRPr sz="1800">
                <a:solidFill>
                  <a:srgbClr val="000000"/>
                </a:solidFill>
              </a:defRPr>
            </a:pPr>
            <a:endParaRPr sz="3000">
              <a:solidFill>
                <a:srgbClr val="132F5A"/>
              </a:solidFill>
            </a:endParaRPr>
          </a:p>
          <a:p>
            <a:pPr lvl="0" indent="-338138">
              <a:defRPr sz="1800">
                <a:solidFill>
                  <a:srgbClr val="000000"/>
                </a:solidFill>
              </a:defRPr>
            </a:pPr>
            <a:r>
              <a:rPr sz="3000">
                <a:solidFill>
                  <a:srgbClr val="132F5A"/>
                </a:solidFill>
              </a:rPr>
              <a:t>What have you learned?</a:t>
            </a:r>
            <a:endParaRPr sz="3000">
              <a:solidFill>
                <a:srgbClr val="132F5A"/>
              </a:solidFill>
            </a:endParaRPr>
          </a:p>
          <a:p>
            <a:pPr lvl="0" indent="-338138">
              <a:defRPr sz="1800">
                <a:solidFill>
                  <a:srgbClr val="000000"/>
                </a:solidFill>
              </a:defRPr>
            </a:pPr>
            <a:endParaRPr sz="3000">
              <a:solidFill>
                <a:srgbClr val="132F5A"/>
              </a:solidFill>
            </a:endParaRPr>
          </a:p>
          <a:p>
            <a:pPr lvl="0" indent="-338138">
              <a:defRPr sz="1800">
                <a:solidFill>
                  <a:srgbClr val="000000"/>
                </a:solidFill>
              </a:defRPr>
            </a:pPr>
            <a:r>
              <a:rPr sz="3000">
                <a:solidFill>
                  <a:srgbClr val="132F5A"/>
                </a:solidFill>
              </a:rPr>
              <a:t>How would you evaluate the training?</a:t>
            </a:r>
          </a:p>
        </p:txBody>
      </p:sp>
      <p:pic>
        <p:nvPicPr>
          <p:cNvPr id="288" name="image20.png" descr="Clipboard and pencil"/>
          <p:cNvPicPr/>
          <p:nvPr/>
        </p:nvPicPr>
        <p:blipFill>
          <a:blip r:embed="rId2">
            <a:extLst/>
          </a:blip>
          <a:srcRect l="0" t="22000" r="0" b="0"/>
          <a:stretch>
            <a:fillRect/>
          </a:stretch>
        </p:blipFill>
        <p:spPr>
          <a:xfrm>
            <a:off x="6705600" y="4038599"/>
            <a:ext cx="2063750" cy="1609727"/>
          </a:xfrm>
          <a:prstGeom prst="rect">
            <a:avLst/>
          </a:prstGeom>
          <a:ln w="12700">
            <a:miter lim="400000"/>
          </a:ln>
        </p:spPr>
      </p:pic>
    </p:spTree>
  </p:cSld>
  <p:clrMapOvr>
    <a:masterClrMapping/>
  </p:clrMapOvr>
  <p:transition spd="med" advClick="1"/>
</p:sld>
</file>

<file path=ppt/slides/slide4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90" name="Shape 290"/>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Conclusion</a:t>
            </a:r>
          </a:p>
        </p:txBody>
      </p:sp>
      <p:sp>
        <p:nvSpPr>
          <p:cNvPr id="291" name="Shape 291"/>
          <p:cNvSpPr/>
          <p:nvPr>
            <p:ph type="body" idx="1"/>
          </p:nvPr>
        </p:nvSpPr>
        <p:spPr>
          <a:xfrm>
            <a:off x="457200" y="914400"/>
            <a:ext cx="8382000" cy="4267200"/>
          </a:xfrm>
          <a:prstGeom prst="rect">
            <a:avLst/>
          </a:prstGeom>
        </p:spPr>
        <p:txBody>
          <a:bodyPr lIns="0" tIns="0" rIns="0" bIns="0">
            <a:normAutofit fontScale="100000" lnSpcReduction="0"/>
          </a:bodyPr>
          <a:lstStyle/>
          <a:p>
            <a:pPr lvl="0" marL="0" indent="0">
              <a:buSzTx/>
              <a:buNone/>
              <a:defRPr sz="1800">
                <a:solidFill>
                  <a:srgbClr val="000000"/>
                </a:solidFill>
              </a:defRPr>
            </a:pPr>
            <a:r>
              <a:rPr sz="3000">
                <a:solidFill>
                  <a:srgbClr val="132F5A"/>
                </a:solidFill>
              </a:rPr>
              <a:t>You learned about:</a:t>
            </a:r>
            <a:endParaRPr sz="3000">
              <a:solidFill>
                <a:srgbClr val="132F5A"/>
              </a:solidFill>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Internal and external risks of a small business</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How to identify and reduce the negative effects these can have on your business</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Warning signs of risk</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The steps in risk management planning </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The importance of containing these risks</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The need for an exit strategy</a:t>
            </a:r>
          </a:p>
        </p:txBody>
      </p:sp>
    </p:spTree>
  </p:cSld>
  <p:clrMapOvr>
    <a:masterClrMapping/>
  </p:clrMapOvr>
  <p:transition spd="med" advClick="1"/>
</p:sld>
</file>

<file path=ppt/slides/slide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41" name="image5.jpeg" descr="question_mark.jpg"/>
          <p:cNvPicPr/>
          <p:nvPr/>
        </p:nvPicPr>
        <p:blipFill>
          <a:blip r:embed="rId2">
            <a:extLst/>
          </a:blip>
          <a:stretch>
            <a:fillRect/>
          </a:stretch>
        </p:blipFill>
        <p:spPr>
          <a:xfrm>
            <a:off x="4114800" y="2286000"/>
            <a:ext cx="4953000" cy="3911600"/>
          </a:xfrm>
          <a:prstGeom prst="rect">
            <a:avLst/>
          </a:prstGeom>
          <a:ln w="12700">
            <a:miter lim="400000"/>
          </a:ln>
        </p:spPr>
      </p:pic>
      <p:sp>
        <p:nvSpPr>
          <p:cNvPr id="42" name="Shape 42"/>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What Do You Know?</a:t>
            </a:r>
          </a:p>
        </p:txBody>
      </p:sp>
      <p:sp>
        <p:nvSpPr>
          <p:cNvPr id="43" name="Shape 43"/>
          <p:cNvSpPr/>
          <p:nvPr>
            <p:ph type="body" idx="1"/>
          </p:nvPr>
        </p:nvSpPr>
        <p:spPr>
          <a:xfrm>
            <a:off x="533400" y="1295400"/>
            <a:ext cx="5867400" cy="3048000"/>
          </a:xfrm>
          <a:prstGeom prst="rect">
            <a:avLst/>
          </a:prstGeom>
        </p:spPr>
        <p:txBody>
          <a:bodyPr lIns="0" tIns="0" rIns="0" bIns="0" anchor="ctr">
            <a:normAutofit fontScale="100000" lnSpcReduction="0"/>
          </a:bodyPr>
          <a:lstStyle>
            <a:lvl1pPr marL="0" indent="0">
              <a:buSzTx/>
              <a:buNone/>
            </a:lvl1pPr>
          </a:lstStyle>
          <a:p>
            <a:pPr lvl="0">
              <a:defRPr sz="1800">
                <a:solidFill>
                  <a:srgbClr val="000000"/>
                </a:solidFill>
              </a:defRPr>
            </a:pPr>
            <a:r>
              <a:rPr sz="3000">
                <a:solidFill>
                  <a:srgbClr val="132F5A"/>
                </a:solidFill>
              </a:rPr>
              <a:t>What do you know or want to learn about risk management?</a:t>
            </a:r>
            <a:endParaRPr sz="3000">
              <a:solidFill>
                <a:srgbClr val="132F5A"/>
              </a:solidFill>
            </a:endParaRPr>
          </a:p>
        </p:txBody>
      </p:sp>
    </p:spTree>
  </p:cSld>
  <p:clrMapOvr>
    <a:masterClrMapping/>
  </p:clrMapOvr>
  <p:transition spd="med" advClick="1"/>
</p:sld>
</file>

<file path=ppt/slides/slide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5" name="Shape 45"/>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Risk Management</a:t>
            </a:r>
          </a:p>
        </p:txBody>
      </p:sp>
      <p:sp>
        <p:nvSpPr>
          <p:cNvPr id="46" name="Shape 46"/>
          <p:cNvSpPr/>
          <p:nvPr>
            <p:ph type="body" idx="1"/>
          </p:nvPr>
        </p:nvSpPr>
        <p:spPr>
          <a:xfrm>
            <a:off x="457200" y="990600"/>
            <a:ext cx="8229600" cy="4267200"/>
          </a:xfrm>
          <a:prstGeom prst="rect">
            <a:avLst/>
          </a:prstGeom>
        </p:spPr>
        <p:txBody>
          <a:bodyPr lIns="0" tIns="0" rIns="0" bIns="0">
            <a:normAutofit fontScale="100000" lnSpcReduction="0"/>
          </a:bodyPr>
          <a:lstStyle/>
          <a:p>
            <a:pPr lvl="0">
              <a:defRPr sz="1800">
                <a:solidFill>
                  <a:srgbClr val="000000"/>
                </a:solidFill>
              </a:defRPr>
            </a:pPr>
            <a:r>
              <a:rPr sz="3000">
                <a:solidFill>
                  <a:srgbClr val="132F5A"/>
                </a:solidFill>
              </a:rPr>
              <a:t>Identifying areas of threat to the business</a:t>
            </a:r>
            <a:endParaRPr sz="3000">
              <a:solidFill>
                <a:srgbClr val="132F5A"/>
              </a:solidFill>
            </a:endParaRPr>
          </a:p>
          <a:p>
            <a:pPr lvl="0">
              <a:defRPr sz="1800">
                <a:solidFill>
                  <a:srgbClr val="000000"/>
                </a:solidFill>
              </a:defRPr>
            </a:pPr>
            <a:r>
              <a:rPr sz="3000">
                <a:solidFill>
                  <a:srgbClr val="132F5A"/>
                </a:solidFill>
              </a:rPr>
              <a:t>Assessing the potential impacts and managing these </a:t>
            </a:r>
            <a:endParaRPr sz="3000">
              <a:solidFill>
                <a:srgbClr val="132F5A"/>
              </a:solidFill>
            </a:endParaRPr>
          </a:p>
          <a:p>
            <a:pPr lvl="0">
              <a:defRPr sz="1800">
                <a:solidFill>
                  <a:srgbClr val="000000"/>
                </a:solidFill>
              </a:defRPr>
            </a:pPr>
            <a:r>
              <a:rPr sz="3000">
                <a:solidFill>
                  <a:srgbClr val="132F5A"/>
                </a:solidFill>
              </a:rPr>
              <a:t>Growth and continued existence of the business</a:t>
            </a:r>
          </a:p>
        </p:txBody>
      </p:sp>
      <p:pic>
        <p:nvPicPr>
          <p:cNvPr id="47" name="image6.jpg" descr="C:\Users\ryan aller\Documents\My Dropbox\DRC\FDIC Finals\PPT Development\Ryan\Unit 8\images\SWOT.jpg"/>
          <p:cNvPicPr/>
          <p:nvPr/>
        </p:nvPicPr>
        <p:blipFill>
          <a:blip r:embed="rId3">
            <a:extLst/>
          </a:blip>
          <a:stretch>
            <a:fillRect/>
          </a:stretch>
        </p:blipFill>
        <p:spPr>
          <a:xfrm>
            <a:off x="4876800" y="3429000"/>
            <a:ext cx="3929063" cy="2606675"/>
          </a:xfrm>
          <a:prstGeom prst="rect">
            <a:avLst/>
          </a:prstGeom>
          <a:ln>
            <a:solidFill/>
          </a:ln>
          <a:effectLst>
            <a:outerShdw sx="100000" sy="100000" kx="0" ky="0" algn="b" rotWithShape="0" blurRad="50800" dist="38100" dir="2700000">
              <a:srgbClr val="000000">
                <a:alpha val="40000"/>
              </a:srgbClr>
            </a:outerShdw>
          </a:effectLst>
        </p:spPr>
      </p:pic>
    </p:spTree>
  </p:cSld>
  <p:clrMapOvr>
    <a:masterClrMapping/>
  </p:clrMapOvr>
  <p:transition spd="med" advClick="1"/>
</p:sld>
</file>

<file path=ppt/slides/slide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1" name="Shape 51"/>
          <p:cNvSpPr/>
          <p:nvPr>
            <p:ph type="title"/>
          </p:nvPr>
        </p:nvSpPr>
        <p:spPr>
          <a:xfrm>
            <a:off x="457200" y="381000"/>
            <a:ext cx="8229600" cy="609600"/>
          </a:xfrm>
          <a:prstGeom prst="rect">
            <a:avLst/>
          </a:prstGeom>
        </p:spPr>
        <p:txBody>
          <a:bodyPr lIns="0" tIns="0" rIns="0" bIns="0">
            <a:normAutofit fontScale="100000" lnSpcReduction="0"/>
          </a:bodyPr>
          <a:lstStyle>
            <a:lvl1pPr defTabSz="630936">
              <a:defRPr sz="2484"/>
            </a:lvl1pPr>
          </a:lstStyle>
          <a:p>
            <a:pPr lvl="0">
              <a:defRPr sz="1800">
                <a:solidFill>
                  <a:srgbClr val="000000"/>
                </a:solidFill>
              </a:defRPr>
            </a:pPr>
            <a:r>
              <a:rPr sz="2484">
                <a:solidFill>
                  <a:srgbClr val="C1961C"/>
                </a:solidFill>
              </a:rPr>
              <a:t>Discussion Point #1: Risks from Positive Situations</a:t>
            </a:r>
          </a:p>
        </p:txBody>
      </p:sp>
      <p:sp>
        <p:nvSpPr>
          <p:cNvPr id="52" name="Shape 52"/>
          <p:cNvSpPr/>
          <p:nvPr>
            <p:ph type="body" idx="1"/>
          </p:nvPr>
        </p:nvSpPr>
        <p:spPr>
          <a:xfrm>
            <a:off x="457200" y="1524000"/>
            <a:ext cx="8229600" cy="4267200"/>
          </a:xfrm>
          <a:prstGeom prst="rect">
            <a:avLst/>
          </a:prstGeom>
        </p:spPr>
        <p:txBody>
          <a:bodyPr lIns="0" tIns="0" rIns="0" bIns="0">
            <a:normAutofit fontScale="100000" lnSpcReduction="0"/>
          </a:bodyPr>
          <a:lstStyle/>
          <a:p>
            <a:pPr lvl="0">
              <a:buSzTx/>
              <a:buNone/>
              <a:defRPr sz="1800">
                <a:solidFill>
                  <a:srgbClr val="000000"/>
                </a:solidFill>
              </a:defRPr>
            </a:pPr>
            <a:endParaRPr sz="3000">
              <a:solidFill>
                <a:srgbClr val="132F5A"/>
              </a:solidFill>
            </a:endParaRPr>
          </a:p>
          <a:p>
            <a:pPr lvl="3" marL="0" indent="1314450">
              <a:spcBef>
                <a:spcPts val="600"/>
              </a:spcBef>
              <a:buSzTx/>
              <a:buNone/>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What positive situations or opportunities can you think of that may be risks?</a:t>
            </a:r>
          </a:p>
        </p:txBody>
      </p:sp>
      <p:pic>
        <p:nvPicPr>
          <p:cNvPr id="53" name="image7.png" descr="Pencil"/>
          <p:cNvPicPr/>
          <p:nvPr/>
        </p:nvPicPr>
        <p:blipFill>
          <a:blip r:embed="rId3">
            <a:extLst/>
          </a:blip>
          <a:stretch>
            <a:fillRect/>
          </a:stretch>
        </p:blipFill>
        <p:spPr>
          <a:xfrm>
            <a:off x="0" y="2895600"/>
            <a:ext cx="1619250" cy="2714625"/>
          </a:xfrm>
          <a:prstGeom prst="rect">
            <a:avLst/>
          </a:prstGeom>
          <a:ln w="12700">
            <a:miter lim="400000"/>
          </a:ln>
        </p:spPr>
      </p:pic>
    </p:spTree>
  </p:cSld>
  <p:clrMapOvr>
    <a:masterClrMapping/>
  </p:clrMapOvr>
  <p:transition spd="med" advClick="1"/>
</p:sld>
</file>

<file path=ppt/slides/slide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7" name="Shape 57"/>
          <p:cNvSpPr/>
          <p:nvPr>
            <p:ph type="title"/>
          </p:nvPr>
        </p:nvSpPr>
        <p:spPr>
          <a:xfrm>
            <a:off x="0" y="2743200"/>
            <a:ext cx="9144000" cy="609600"/>
          </a:xfrm>
          <a:prstGeom prst="rect">
            <a:avLst/>
          </a:prstGeom>
        </p:spPr>
        <p:txBody>
          <a:bodyPr lIns="0" tIns="0" rIns="0" bIns="0">
            <a:normAutofit fontScale="100000" lnSpcReduction="0"/>
          </a:bodyPr>
          <a:lstStyle>
            <a:lvl1pPr algn="ctr"/>
          </a:lstStyle>
          <a:p>
            <a:pPr lvl="0">
              <a:defRPr sz="1800">
                <a:solidFill>
                  <a:srgbClr val="000000"/>
                </a:solidFill>
              </a:defRPr>
            </a:pPr>
            <a:r>
              <a:rPr sz="3600">
                <a:solidFill>
                  <a:srgbClr val="C1961C"/>
                </a:solidFill>
              </a:rPr>
              <a:t>Internal Risks</a:t>
            </a:r>
          </a:p>
        </p:txBody>
      </p:sp>
    </p:spTree>
  </p:cSld>
  <p:clrMapOvr>
    <a:masterClrMapping/>
  </p:clrMapOvr>
  <p:transition spd="med" advClick="1"/>
</p:sld>
</file>

<file path=ppt/slides/slide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61" name="image8.jpg" descr="C:\Users\ryan aller\Documents\My Dropbox\DRC\FDIC Finals\PPT Development\Ryan\Unit 8\images\ICU.jpg"/>
          <p:cNvPicPr/>
          <p:nvPr/>
        </p:nvPicPr>
        <p:blipFill>
          <a:blip r:embed="rId3">
            <a:extLst/>
          </a:blip>
          <a:stretch>
            <a:fillRect/>
          </a:stretch>
        </p:blipFill>
        <p:spPr>
          <a:xfrm>
            <a:off x="6172200" y="1066800"/>
            <a:ext cx="2695575" cy="4038600"/>
          </a:xfrm>
          <a:prstGeom prst="rect">
            <a:avLst/>
          </a:prstGeom>
          <a:ln>
            <a:solidFill/>
          </a:ln>
          <a:effectLst>
            <a:outerShdw sx="100000" sy="100000" kx="0" ky="0" algn="b" rotWithShape="0" blurRad="50800" dist="38100" dir="2700000">
              <a:srgbClr val="000000">
                <a:alpha val="40000"/>
              </a:srgbClr>
            </a:outerShdw>
          </a:effectLst>
        </p:spPr>
      </p:pic>
      <p:sp>
        <p:nvSpPr>
          <p:cNvPr id="62" name="Shape 62"/>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Human Risks</a:t>
            </a:r>
          </a:p>
        </p:txBody>
      </p:sp>
      <p:sp>
        <p:nvSpPr>
          <p:cNvPr id="63" name="Shape 63"/>
          <p:cNvSpPr/>
          <p:nvPr>
            <p:ph type="body" idx="1"/>
          </p:nvPr>
        </p:nvSpPr>
        <p:spPr>
          <a:xfrm>
            <a:off x="457200" y="990600"/>
            <a:ext cx="8229600" cy="4267200"/>
          </a:xfrm>
          <a:prstGeom prst="rect">
            <a:avLst/>
          </a:prstGeom>
        </p:spPr>
        <p:txBody>
          <a:bodyPr lIns="0" tIns="0" rIns="0" bIns="0">
            <a:normAutofit fontScale="100000" lnSpcReduction="0"/>
          </a:bodyPr>
          <a:lstStyle/>
          <a:p>
            <a:pPr lvl="0">
              <a:defRPr sz="1800">
                <a:solidFill>
                  <a:srgbClr val="000000"/>
                </a:solidFill>
              </a:defRPr>
            </a:pPr>
            <a:r>
              <a:rPr sz="3000">
                <a:solidFill>
                  <a:srgbClr val="132F5A"/>
                </a:solidFill>
              </a:rPr>
              <a:t>Death</a:t>
            </a:r>
            <a:endParaRPr sz="3000">
              <a:solidFill>
                <a:srgbClr val="132F5A"/>
              </a:solidFill>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Owner</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Employee</a:t>
            </a:r>
            <a:endParaRPr sz="2800">
              <a:solidFill>
                <a:srgbClr val="002060"/>
              </a:solidFill>
              <a:latin typeface="12 pt Helvetica* 55 Roman   05472"/>
              <a:ea typeface="12 pt Helvetica* 55 Roman   05472"/>
              <a:cs typeface="12 pt Helvetica* 55 Roman   05472"/>
              <a:sym typeface="12 pt Helvetica* 55 Roman   05472"/>
            </a:endParaRPr>
          </a:p>
          <a:p>
            <a:pPr lvl="0" marL="365759" indent="-365759">
              <a:defRPr sz="1800">
                <a:solidFill>
                  <a:srgbClr val="000000"/>
                </a:solidFill>
              </a:defRPr>
            </a:pPr>
            <a:r>
              <a:rPr sz="3200">
                <a:solidFill>
                  <a:srgbClr val="132F5A"/>
                </a:solidFill>
              </a:rPr>
              <a:t>Illness</a:t>
            </a:r>
            <a:endParaRPr sz="3200">
              <a:solidFill>
                <a:srgbClr val="132F5A"/>
              </a:solidFill>
            </a:endParaRPr>
          </a:p>
          <a:p>
            <a:pPr lvl="1" marL="742950" indent="-285750">
              <a:spcBef>
                <a:spcPts val="600"/>
              </a:spcBef>
              <a:buClr>
                <a:srgbClr val="132F5A"/>
              </a:buClr>
              <a:defRPr sz="1800">
                <a:solidFill>
                  <a:srgbClr val="000000"/>
                </a:solidFill>
              </a:defRPr>
            </a:pPr>
            <a:r>
              <a:rPr sz="2800">
                <a:solidFill>
                  <a:srgbClr val="132F5A"/>
                </a:solidFill>
                <a:latin typeface="12 pt Helvetica* 55 Roman   05472"/>
                <a:ea typeface="12 pt Helvetica* 55 Roman   05472"/>
                <a:cs typeface="12 pt Helvetica* 55 Roman   05472"/>
                <a:sym typeface="12 pt Helvetica* 55 Roman   05472"/>
              </a:rPr>
              <a:t>Short term</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buClr>
                <a:srgbClr val="132F5A"/>
              </a:buClr>
              <a:defRPr sz="1800">
                <a:solidFill>
                  <a:srgbClr val="000000"/>
                </a:solidFill>
              </a:defRPr>
            </a:pPr>
            <a:r>
              <a:rPr sz="2800">
                <a:solidFill>
                  <a:srgbClr val="132F5A"/>
                </a:solidFill>
                <a:latin typeface="12 pt Helvetica* 55 Roman   05472"/>
                <a:ea typeface="12 pt Helvetica* 55 Roman   05472"/>
                <a:cs typeface="12 pt Helvetica* 55 Roman   05472"/>
                <a:sym typeface="12 pt Helvetica* 55 Roman   05472"/>
              </a:rPr>
              <a:t>Long term</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Indefinite</a:t>
            </a:r>
          </a:p>
        </p:txBody>
      </p:sp>
    </p:spTree>
  </p:cSld>
  <p:clrMapOvr>
    <a:masterClrMapping/>
  </p:clrMapOvr>
  <p:transition spd="med" advClick="1"/>
</p:sld>
</file>

<file path=ppt/theme/theme1.xml><?xml version="1.0" encoding="utf-8"?>
<a:theme xmlns:a="http://schemas.openxmlformats.org/drawingml/2006/main" xmlns:r="http://schemas.openxmlformats.org/officeDocument/2006/relationships" name="Default">
  <a:themeElements>
    <a:clrScheme name="Default">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Default">
      <a:majorFont>
        <a:latin typeface="Helvetica Neue"/>
        <a:ea typeface="Helvetica Neue"/>
        <a:cs typeface="Helvetica Neue"/>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sx="100000" sy="100000" kx="0" ky="0" algn="b" rotWithShape="0" blurRad="38100" dist="23000" dir="5400000">
              <a:srgbClr val="000000">
                <a:alpha val="35000"/>
              </a:srgbClr>
            </a:outerShdw>
          </a:effectLst>
        </a:effectStyle>
        <a:effectStyle>
          <a:effectLst>
            <a:outerShdw sx="100000" sy="100000" kx="0" ky="0" algn="b" rotWithShape="0" blurRad="38100" dist="23000" dir="5400000">
              <a:srgbClr val="000000">
                <a:alpha val="35000"/>
              </a:srgbClr>
            </a:outerShdw>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4F81BD"/>
          </a:solidFill>
          <a:prstDash val="solid"/>
          <a:bevel/>
        </a:ln>
        <a:effectLst>
          <a:outerShdw sx="100000" sy="100000" kx="0" ky="0" algn="b" rotWithShape="0" blurRad="38100" dist="23000" dir="5400000">
            <a:srgbClr val="000000">
              <a:alpha val="35000"/>
            </a:srgbClr>
          </a:outerShdw>
        </a:effectLst>
      </a:spPr>
      <a:bodyPr rot="0" spcFirstLastPara="1" vertOverflow="overflow" horzOverflow="overflow" vert="horz" wrap="square" lIns="45719" tIns="45719" rIns="45719" bIns="45719" numCol="1" spcCol="38100" rtlCol="0" anchor="ctr" upright="0">
        <a:sp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4F81BD"/>
          </a:solidFill>
          <a:prstDash val="solid"/>
          <a:bevel/>
        </a:ln>
        <a:effectLst>
          <a:outerShdw sx="100000" sy="100000" kx="0" ky="0" algn="b" rotWithShape="0" blurRad="38100" dist="20000" dir="5400000">
            <a:srgbClr val="000000">
              <a:alpha val="38000"/>
            </a:srgbClr>
          </a:outerShdw>
        </a:effectLst>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upright="0">
        <a:sp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Default">
  <a:themeElements>
    <a:clrScheme name="Default">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Default">
      <a:majorFont>
        <a:latin typeface="Helvetica Neue"/>
        <a:ea typeface="Helvetica Neue"/>
        <a:cs typeface="Helvetica Neue"/>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sx="100000" sy="100000" kx="0" ky="0" algn="b" rotWithShape="0" blurRad="38100" dist="23000" dir="5400000">
              <a:srgbClr val="000000">
                <a:alpha val="35000"/>
              </a:srgbClr>
            </a:outerShdw>
          </a:effectLst>
        </a:effectStyle>
        <a:effectStyle>
          <a:effectLst>
            <a:outerShdw sx="100000" sy="100000" kx="0" ky="0" algn="b" rotWithShape="0" blurRad="38100" dist="23000" dir="5400000">
              <a:srgbClr val="000000">
                <a:alpha val="35000"/>
              </a:srgbClr>
            </a:outerShdw>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4F81BD"/>
          </a:solidFill>
          <a:prstDash val="solid"/>
          <a:bevel/>
        </a:ln>
        <a:effectLst>
          <a:outerShdw sx="100000" sy="100000" kx="0" ky="0" algn="b" rotWithShape="0" blurRad="38100" dist="23000" dir="5400000">
            <a:srgbClr val="000000">
              <a:alpha val="35000"/>
            </a:srgbClr>
          </a:outerShdw>
        </a:effectLst>
      </a:spPr>
      <a:bodyPr rot="0" spcFirstLastPara="1" vertOverflow="overflow" horzOverflow="overflow" vert="horz" wrap="square" lIns="45719" tIns="45719" rIns="45719" bIns="45719" numCol="1" spcCol="38100" rtlCol="0" anchor="ctr" upright="0">
        <a:sp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4F81BD"/>
          </a:solidFill>
          <a:prstDash val="solid"/>
          <a:bevel/>
        </a:ln>
        <a:effectLst>
          <a:outerShdw sx="100000" sy="100000" kx="0" ky="0" algn="b" rotWithShape="0" blurRad="38100" dist="20000" dir="5400000">
            <a:srgbClr val="000000">
              <a:alpha val="38000"/>
            </a:srgbClr>
          </a:outerShdw>
        </a:effectLst>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upright="0">
        <a:sp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Sensitivity xmlns="EC068496-1DB6-4D20-B837-B04B199985E5">Non-Sensitive Data</Sensitivity>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B97CAD3D49634BECB254722C354D7C37008FEABD6F9D4CF04C91B009375C867A56" ma:contentTypeVersion="3" ma:contentTypeDescription="Create a new document." ma:contentTypeScope="" ma:versionID="a766e3e382edcc5b931fc2d1e2d2326f">
  <xsd:schema xmlns:xsd="http://www.w3.org/2001/XMLSchema" xmlns:p="http://schemas.microsoft.com/office/2006/metadata/properties" xmlns:ns1="http://schemas.microsoft.com/sharepoint/v3" xmlns:ns2="EC068496-1DB6-4D20-B837-B04B199985E5" targetNamespace="http://schemas.microsoft.com/office/2006/metadata/properties" ma:root="true" ma:fieldsID="ce3bd1c53d1ed47b2cf110ed00a06db0" ns1:_="" ns2:_="">
    <xsd:import namespace="http://schemas.microsoft.com/sharepoint/v3"/>
    <xsd:import namespace="EC068496-1DB6-4D20-B837-B04B199985E5"/>
    <xsd:element name="properties">
      <xsd:complexType>
        <xsd:sequence>
          <xsd:element name="documentManagement">
            <xsd:complexType>
              <xsd:all>
                <xsd:element ref="ns2:Sensitivity"/>
                <xsd:element ref="ns1:Editor" minOccurs="0"/>
                <xsd:element ref="ns1:CheckoutUser" minOccurs="0"/>
                <xsd:element ref="ns1:Author"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Editor" ma:index="10" nillable="true" ma:displayName="Modified By" ma:list="UserInfo" ma:internalName="Editor" ma:readOnly="tru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CheckoutUser" ma:index="11" nillable="true" ma:displayName="Checked Out To" ma:list="UserInfo" ma:internalName="CheckoutUser" ma:readOnly="tru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Author" ma:index="12" nillable="true" ma:displayName="Created By" ma:list="UserInfo" ma:internalName="Author" ma:readOnly="tru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dms="http://schemas.microsoft.com/office/2006/documentManagement/types" targetNamespace="EC068496-1DB6-4D20-B837-B04B199985E5" elementFormDefault="qualified">
    <xsd:import namespace="http://schemas.microsoft.com/office/2006/documentManagement/types"/>
    <xsd:element name="Sensitivity" ma:index="8" ma:displayName="Sensitivity" ma:description="Sensitive Data = Any data that, if lost, stolen or misused, could adversely impact FDIC, insured institutions or individuals.&#10;http://fdic01/division/doa/adminservices/records/directives/1000/1360-9.doc&#10;&#10;Sensitive PII = SSN alone and/or an individual’s full name plus 1 or more additional items of personal data.&#10;http://fdic01/division/dit/ITGovernance/PrivacyProgram/PersonallyIdentifiableInformation/index.html&#10;Non-Sensitive Data = Data that can be shared or viewed with no restrictions internal or external to FDIC.&#10;http://www.fdic.gov/regulations/laws/rules/2000-3800.html" ma:format="Dropdown" ma:internalName="Sensitivity">
      <xsd:simpleType>
        <xsd:restriction base="dms:Choice">
          <xsd:enumeration value="Sensitive Data"/>
          <xsd:enumeration value="Sensitive PII"/>
          <xsd:enumeration value="Non-Sensitive Data"/>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6B460943-4BC5-4CA0-A42F-B5F074304C69}"/>
</file>

<file path=customXml/itemProps2.xml><?xml version="1.0" encoding="utf-8"?>
<ds:datastoreItem xmlns:ds="http://schemas.openxmlformats.org/officeDocument/2006/customXml" ds:itemID="{D01C0CF6-0A89-4CE3-8AAA-C96DCFABEBE4}"/>
</file>

<file path=customXml/itemProps3.xml><?xml version="1.0" encoding="utf-8"?>
<ds:datastoreItem xmlns:ds="http://schemas.openxmlformats.org/officeDocument/2006/customXml" ds:itemID="{BD573AB5-3D17-4F52-AD2A-92E02FAECE2C}"/>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0x0101B97CAD3D49634BECB254722C354D7C37008FEABD6F9D4CF04C91B009375C867A56</vt:lpwstr>
  </property>
  <property fmtid="{D5CDD505-2E9C-101B-9397-08002B2CF9AE}" pid="3" name="Order">
    <vt:r8>94100</vt:r8>
  </property>
</Properties>
</file>