
<file path=[Content_Types].xml><?xml version="1.0" encoding="utf-8"?>
<Types xmlns="http://schemas.openxmlformats.org/package/2006/content-types">
  <Default Extension="pdf" ContentType="application/pdf"/>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docProps/custom.xml" ContentType="application/vnd.openxmlformats-officedocument.custom-properties+xml"/>
  <Override PartName="/ppt/media/image7.jpeg" ContentType="image/jpeg"/>
  <Override PartName="/ppt/notesSlides/notesSlide12.xml" ContentType="application/vnd.openxmlformats-officedocument.presentationml.notesSlide+xml"/>
  <Default Extension="xlsx" ContentType="application/vnd.openxmlformats-officedocument.spreadsheetml.sheet"/>
  <Override PartName="/ppt/media/image3.jpeg" ContentType="image/jpeg"/>
  <Override PartName="/ppt/notesSlides/notesSlide7.xml" ContentType="application/vnd.openxmlformats-officedocument.presentationml.notesSlide+xml"/>
  <Override PartName="/ppt/viewProps.xml" ContentType="application/vnd.openxmlformats-officedocument.presentationml.viewProps+xml"/>
  <Override PartName="/ppt/slides/slide9.xml" ContentType="application/vnd.openxmlformats-officedocument.presentationml.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theme/theme2.xml" ContentType="application/vnd.openxmlformats-officedocument.theme+xml"/>
  <Override PartName="/ppt/notesSlides/notesSlide19.xml" ContentType="application/vnd.openxmlformats-officedocument.presentationml.notesSlide+xml"/>
  <Default Extension="jpeg" ContentType="image/jpg"/>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notesSlides/notesSlide17.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slides/slide11.xml" ContentType="application/vnd.openxmlformats-officedocument.presentationml.slide+xml"/>
  <Override PartName="/ppt/slides/slide20.xml" ContentType="application/vnd.openxmlformats-officedocument.presentationml.slide+xml"/>
  <Override PartName="/ppt/media/image8.jpeg" ContentType="image/jpeg"/>
  <Override PartName="/ppt/notesSlides/notesSlide13.xml" ContentType="application/vnd.openxmlformats-officedocument.presentationml.notesSlide+xml"/>
  <Override PartName="/ppt/notesSlides/notesSlide22.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notesSlides/notesSlide8.xml" ContentType="application/vnd.openxmlformats-officedocument.presentationml.notesSlide+xml"/>
  <Override PartName="/ppt/media/image6.jpeg" ContentType="image/jpeg"/>
  <Override PartName="/ppt/notesSlides/notesSlide11.xml" ContentType="application/vnd.openxmlformats-officedocument.presentationml.notesSlide+xml"/>
  <Override PartName="/ppt/notesSlides/notesSlide20.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media/image9.jpeg" ContentType="image/jpeg"/>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notesSlides/notesSlide21.xml" ContentType="application/vnd.openxmlformats-officedocument.presentationml.notesSlide+xml"/>
  <Override PartName="/ppt/media/image1.jpeg" ContentType="image/jpeg"/>
  <Override PartName="/ppt/notesSlides/notesSlide10.xml" ContentType="application/vnd.openxmlformats-officedocument.presentationml.notesSlide+xml"/>
  <Override PartName="/ppt/media/image10.jpeg" ContentType="image/jpeg"/>
  <Override PartName="/ppt/slides/slide7.xml" ContentType="application/vnd.openxmlformats-officedocument.presentationml.slide+xml"/>
  <Override PartName="/ppt/notesSlides/notesSlide5.xml" ContentType="application/vnd.openxmlformats-officedocument.presentationml.notesSlide+xml"/>
  <Override PartName="/ppt/charts/chart1.xml" ContentType="application/vnd.openxmlformats-officedocument.drawingml.chart+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7" Type="http://schemas.openxmlformats.org/officeDocument/2006/relationships/notesMaster" Target="notesMasters/notes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customXml" Target="../customXml/item2.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customXml" Target="../customXml/item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ommentAuthors" Target="commentAuthors.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title>
      <c:tx>
        <c:rich>
          <a:bodyPr rot="0"/>
          <a:lstStyle/>
          <a:p>
            <a:pPr lvl="0">
              <a:defRPr b="0" i="0" strike="noStrike" sz="1800" u="none">
                <a:solidFill>
                  <a:srgbClr val="000000"/>
                </a:solidFill>
                <a:effectLst/>
                <a:latin typeface="Calibri"/>
              </a:defRPr>
            </a:pPr>
            <a:r>
              <a:rPr b="0" i="0" strike="noStrike" sz="1800" u="none">
                <a:solidFill>
                  <a:srgbClr val="000000"/>
                </a:solidFill>
                <a:effectLst/>
                <a:latin typeface="Calibri"/>
              </a:rPr>
              <a:t>Column1</a:t>
            </a:r>
          </a:p>
        </c:rich>
      </c:tx>
      <c:layout>
        <c:manualLayout>
          <c:xMode val="edge"/>
          <c:yMode val="edge"/>
          <c:x val="0.432985"/>
          <c:y val="0.005"/>
          <c:w val="0.134031"/>
          <c:h val="0.0604159"/>
        </c:manualLayout>
      </c:layout>
      <c:overlay val="1"/>
      <c:spPr>
        <a:noFill/>
        <a:effectLst/>
      </c:spPr>
    </c:title>
    <c:autoTitleDeleted val="1"/>
    <c:plotArea>
      <c:layout>
        <c:manualLayout>
          <c:layoutTarget val="inner"/>
          <c:xMode val="edge"/>
          <c:yMode val="edge"/>
          <c:x val="0.474595"/>
          <c:y val="0.0604159"/>
          <c:w val="0.525405"/>
          <c:h val="0.904858"/>
        </c:manualLayout>
      </c:layout>
      <c:barChart>
        <c:barDir val="bar"/>
        <c:grouping val="clustered"/>
        <c:varyColors val="0"/>
        <c:ser>
          <c:idx val="0"/>
          <c:order val="0"/>
          <c:tx>
            <c:v>Column1</c:v>
          </c:tx>
          <c:spPr>
            <a:solidFill>
              <a:srgbClr val="4F81BD"/>
            </a:solidFill>
            <a:ln w="12700" cap="flat">
              <a:noFill/>
              <a:miter lim="400000"/>
            </a:ln>
            <a:effectLst/>
          </c:spPr>
          <c:invertIfNegative val="0"/>
          <c:dPt>
            <c:idx val="0"/>
            <c:spPr>
              <a:solidFill>
                <a:srgbClr val="4F81BD"/>
              </a:solidFill>
              <a:ln w="12700" cap="flat">
                <a:noFill/>
                <a:miter lim="400000"/>
              </a:ln>
              <a:effectLst/>
            </c:spPr>
          </c:dPt>
          <c:dPt>
            <c:idx val="1"/>
            <c:spPr>
              <a:solidFill>
                <a:srgbClr val="4F81BD">
                  <a:alpha val="79998"/>
                </a:srgbClr>
              </a:solidFill>
              <a:ln w="12700" cap="flat">
                <a:noFill/>
                <a:miter lim="400000"/>
              </a:ln>
              <a:effectLst/>
            </c:spPr>
          </c:dPt>
          <c:dPt>
            <c:idx val="2"/>
            <c:spPr>
              <a:solidFill>
                <a:srgbClr val="4F81BD">
                  <a:alpha val="59999"/>
                </a:srgbClr>
              </a:solidFill>
              <a:ln w="12700" cap="flat">
                <a:noFill/>
                <a:miter lim="400000"/>
              </a:ln>
              <a:effectLst/>
            </c:spPr>
          </c:dPt>
          <c:dPt>
            <c:idx val="3"/>
            <c:spPr>
              <a:solidFill>
                <a:srgbClr val="4F81BD">
                  <a:alpha val="59999"/>
                </a:srgbClr>
              </a:solidFill>
              <a:ln w="12700" cap="flat">
                <a:noFill/>
                <a:miter lim="400000"/>
              </a:ln>
              <a:effectLst/>
            </c:spPr>
          </c:dPt>
          <c:dPt>
            <c:idx val="4"/>
            <c:spPr>
              <a:solidFill>
                <a:srgbClr val="4F81BD">
                  <a:alpha val="39999"/>
                </a:srgbClr>
              </a:solidFill>
              <a:ln w="12700" cap="flat">
                <a:noFill/>
                <a:miter lim="400000"/>
              </a:ln>
              <a:effectLst/>
            </c:spPr>
          </c:dPt>
          <c:dPt>
            <c:idx val="5"/>
            <c:spPr>
              <a:solidFill>
                <a:srgbClr val="4F81BD">
                  <a:alpha val="39999"/>
                </a:srgbClr>
              </a:solidFill>
              <a:ln w="12700" cap="flat">
                <a:noFill/>
                <a:miter lim="400000"/>
              </a:ln>
              <a:effectLst/>
            </c:spPr>
          </c:dPt>
          <c:dPt>
            <c:idx val="6"/>
            <c:spPr>
              <a:solidFill>
                <a:srgbClr val="4F81BD">
                  <a:alpha val="39999"/>
                </a:srgbClr>
              </a:solidFill>
              <a:ln w="12700" cap="flat">
                <a:noFill/>
                <a:miter lim="400000"/>
              </a:ln>
              <a:effectLst/>
            </c:spPr>
          </c:dPt>
          <c:dPt>
            <c:idx val="7"/>
            <c:spPr>
              <a:solidFill>
                <a:srgbClr val="4F81BD">
                  <a:alpha val="19999"/>
                </a:srgbClr>
              </a:solidFill>
              <a:ln w="12700" cap="flat">
                <a:noFill/>
                <a:miter lim="400000"/>
              </a:ln>
              <a:effectLst/>
            </c:spPr>
          </c:dPt>
          <c:dPt>
            <c:idx val="8"/>
            <c:spPr>
              <a:solidFill>
                <a:srgbClr val="4F81BD">
                  <a:alpha val="7843"/>
                </a:srgbClr>
              </a:solidFill>
              <a:ln w="12700" cap="flat">
                <a:noFill/>
                <a:miter lim="400000"/>
              </a:ln>
              <a:effectLst/>
            </c:spPr>
          </c:dPt>
          <c:dPt>
            <c:idx val="9"/>
            <c:spPr>
              <a:solidFill>
                <a:srgbClr val="4F81BD">
                  <a:alpha val="7843"/>
                </a:srgbClr>
              </a:solidFill>
              <a:ln w="12700" cap="flat">
                <a:noFill/>
                <a:miter lim="400000"/>
              </a:ln>
              <a:effectLst/>
            </c:spPr>
          </c:dPt>
          <c:dPt>
            <c:idx val="10"/>
            <c:spPr>
              <a:solidFill>
                <a:srgbClr val="4F81BD">
                  <a:alpha val="7843"/>
                </a:srgbClr>
              </a:solidFill>
              <a:ln w="12700" cap="flat">
                <a:noFill/>
                <a:miter lim="400000"/>
              </a:ln>
              <a:effectLst/>
            </c:spPr>
          </c:dPt>
          <c:dLbls>
            <c:dLbl>
              <c:idx val="0"/>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1"/>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2"/>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3"/>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4"/>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5"/>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6"/>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7"/>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dLbl>
            <c:dLbl>
              <c:idx val="8"/>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0"/>
              <c:showCatName val="0"/>
              <c:showSerName val="0"/>
              <c:showPercent val="0"/>
              <c:showBubbleSize val="0"/>
            </c:dLbl>
            <c:dLbl>
              <c:idx val="9"/>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0"/>
              <c:showCatName val="0"/>
              <c:showSerName val="0"/>
              <c:showPercent val="0"/>
              <c:showBubbleSize val="0"/>
            </c:dLbl>
            <c:dLbl>
              <c:idx val="10"/>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0"/>
              <c:showCatName val="0"/>
              <c:showSerName val="0"/>
              <c:showPercent val="0"/>
              <c:showBubbleSize val="0"/>
            </c:dLbl>
            <c:numFmt formatCode="0" sourceLinked="0"/>
            <c:txPr>
              <a:bodyPr/>
              <a:lstStyle/>
              <a:p>
                <a:pPr lvl="0">
                  <a:defRPr b="0" i="0" strike="noStrike" sz="1200" u="none">
                    <a:solidFill>
                      <a:srgbClr val="000000"/>
                    </a:solidFill>
                    <a:effectLst/>
                    <a:latin typeface="Calibri"/>
                  </a:defRPr>
                </a:pPr>
                <a:r>
                  <a:rPr b="0" i="0" strike="noStrike" sz="1200" u="none">
                    <a:solidFill>
                      <a:srgbClr val="000000"/>
                    </a:solidFill>
                    <a:effectLst/>
                    <a:latin typeface="Calibri"/>
                  </a:rPr>
                  <a:t/>
                </a:r>
              </a:p>
            </c:txPr>
            <c:dLblPos val="outEnd"/>
            <c:showLegendKey val="0"/>
            <c:showVal val="1"/>
            <c:showCatName val="0"/>
            <c:showSerName val="0"/>
            <c:showPercent val="0"/>
            <c:showBubbleSize val="0"/>
            <c:showLeaderLines val="0"/>
          </c:dLbls>
          <c:cat>
            <c:strLit>
              <c:ptCount val="11"/>
              <c:pt idx="0">
                <c:v>Timecards</c:v>
              </c:pt>
              <c:pt idx="1">
                <c:v>Personnel files</c:v>
              </c:pt>
              <c:pt idx="2">
                <c:v>Contracts</c:v>
              </c:pt>
              <c:pt idx="3">
                <c:v>Inventory</c:v>
              </c:pt>
              <c:pt idx="4">
                <c:v>Personnel insurance records</c:v>
              </c:pt>
              <c:pt idx="5">
                <c:v>Checks and payables</c:v>
              </c:pt>
              <c:pt idx="6">
                <c:v>Invoices and receivables</c:v>
              </c:pt>
              <c:pt idx="7">
                <c:v>Payroll</c:v>
              </c:pt>
              <c:pt idx="8">
                <c:v>Retirement plans</c:v>
              </c:pt>
              <c:pt idx="9">
                <c:v>Annual statements</c:v>
              </c:pt>
              <c:pt idx="10">
                <c:v>Auditors reports</c:v>
              </c:pt>
            </c:strLit>
          </c:cat>
          <c:val>
            <c:numLit>
              <c:ptCount val="11"/>
              <c:pt idx="0">
                <c:v>2.000000</c:v>
              </c:pt>
              <c:pt idx="1">
                <c:v>3.000000</c:v>
              </c:pt>
              <c:pt idx="2">
                <c:v>4.000000</c:v>
              </c:pt>
              <c:pt idx="3">
                <c:v>4.000000</c:v>
              </c:pt>
              <c:pt idx="4">
                <c:v>5.000000</c:v>
              </c:pt>
              <c:pt idx="5">
                <c:v>5.000000</c:v>
              </c:pt>
              <c:pt idx="6">
                <c:v>5.000000</c:v>
              </c:pt>
              <c:pt idx="7">
                <c:v>6.000000</c:v>
              </c:pt>
              <c:pt idx="8">
                <c:v>10.000000</c:v>
              </c:pt>
              <c:pt idx="9">
                <c:v>10.000000</c:v>
              </c:pt>
              <c:pt idx="10">
                <c:v>10.000000</c:v>
              </c:pt>
            </c:numLit>
          </c:val>
        </c:ser>
        <c:gapWidth val="25"/>
        <c:overlap val="0"/>
        <c:axId val="0"/>
        <c:axId val="1"/>
      </c:barChart>
      <c:catAx>
        <c:axId val="0"/>
        <c:scaling>
          <c:orientation val="maxMin"/>
        </c:scaling>
        <c:delete val="0"/>
        <c:axPos val="l"/>
        <c:numFmt formatCode="General" sourceLinked="1"/>
        <c:majorTickMark val="none"/>
        <c:minorTickMark val="none"/>
        <c:tickLblPos val="nextTo"/>
        <c:spPr>
          <a:ln w="12700" cap="flat">
            <a:noFill/>
            <a:prstDash val="solid"/>
            <a:miter lim="400000"/>
          </a:ln>
        </c:spPr>
        <c:txPr>
          <a:bodyPr rot="0"/>
          <a:lstStyle/>
          <a:p>
            <a:pPr lvl="0">
              <a:defRPr b="0" i="0" strike="noStrike" sz="1800" u="none">
                <a:solidFill>
                  <a:srgbClr val="000000"/>
                </a:solidFill>
                <a:effectLst/>
                <a:latin typeface="Calibri"/>
              </a:defRPr>
            </a:pPr>
          </a:p>
        </c:txPr>
        <c:crossAx val="1"/>
        <c:crosses val="autoZero"/>
        <c:auto val="1"/>
        <c:lblAlgn val="ctr"/>
        <c:noMultiLvlLbl val="1"/>
      </c:catAx>
      <c:valAx>
        <c:axId val="1"/>
        <c:scaling>
          <c:orientation val="minMax"/>
          <c:max val="12"/>
          <c:min val="0"/>
        </c:scaling>
        <c:delete val="0"/>
        <c:axPos val="b"/>
        <c:numFmt formatCode="0" sourceLinked="0"/>
        <c:majorTickMark val="none"/>
        <c:minorTickMark val="none"/>
        <c:tickLblPos val="none"/>
        <c:spPr>
          <a:ln w="12700" cap="flat">
            <a:noFill/>
            <a:prstDash val="solid"/>
            <a:miter lim="400000"/>
          </a:ln>
        </c:spPr>
        <c:txPr>
          <a:bodyPr rot="0"/>
          <a:lstStyle/>
          <a:p>
            <a:pPr lvl="0">
              <a:defRPr b="0" i="0" strike="noStrike" sz="1800" u="none">
                <a:solidFill>
                  <a:srgbClr val="000000"/>
                </a:solidFill>
                <a:effectLst/>
                <a:latin typeface="Calibri"/>
              </a:defRPr>
            </a:pPr>
          </a:p>
        </c:txPr>
        <c:crossAx val="0"/>
        <c:crosses val="autoZero"/>
        <c:crossBetween val="between"/>
        <c:majorUnit val="3"/>
        <c:minorUnit val="1.5"/>
      </c:valAx>
      <c:spPr>
        <a:solidFill>
          <a:srgbClr val="FFFFFF"/>
        </a:solidFill>
        <a:ln w="12700" cap="flat">
          <a:noFill/>
          <a:miter lim="400000"/>
        </a:ln>
        <a:effectLst/>
      </c:spPr>
    </c:plotArea>
    <c:plotVisOnly val="1"/>
    <c:dispBlanksAs val="gap"/>
  </c:chart>
  <c:spPr>
    <a:solidFill>
      <a:srgbClr val="FFFFFF"/>
    </a:solidFill>
    <a:ln w="3175" cap="flat">
      <a:solidFill>
        <a:srgbClr val="808080"/>
      </a:solidFill>
      <a:prstDash val="solid"/>
      <a:beve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hape 16"/>
          <p:cNvSpPr/>
          <p:nvPr>
            <p:ph type="sldImg"/>
          </p:nvPr>
        </p:nvSpPr>
        <p:spPr>
          <a:xfrm>
            <a:off x="1143000" y="685800"/>
            <a:ext cx="4572000" cy="3429000"/>
          </a:xfrm>
          <a:prstGeom prst="rect">
            <a:avLst/>
          </a:prstGeom>
        </p:spPr>
        <p:txBody>
          <a:bodyPr/>
          <a:lstStyle/>
          <a:p>
            <a:pPr lvl="0"/>
          </a:p>
        </p:txBody>
      </p:sp>
      <p:sp>
        <p:nvSpPr>
          <p:cNvPr id="17" name="Shape 1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1.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2.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3.xml.rels><?xml version="1.0" encoding="UTF-8" standalone="yes"?><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 Id="rId3" Type="http://schemas.openxmlformats.org/officeDocument/2006/relationships/hyperlink" Target="http://www.youtube.com/" TargetMode="External"/><Relationship Id="rId4" Type="http://schemas.openxmlformats.org/officeDocument/2006/relationships/hyperlink" Target="http://www.aacc.nche.edu/Pages/CCFinder.aspx" TargetMode="External"/><Relationship Id="rId5" Type="http://schemas.openxmlformats.org/officeDocument/2006/relationships/hyperlink" Target="http://www.score.org/" TargetMode="External"/><Relationship Id="rId6" Type="http://schemas.openxmlformats.org/officeDocument/2006/relationships/hyperlink" Target="http://www.asbdc-us.org/" TargetMode="External"/><Relationship Id="rId7" Type="http://schemas.openxmlformats.org/officeDocument/2006/relationships/hyperlink" Target="http://www.sba.gov/content/womens-business-centers" TargetMode="External"/><Relationship Id="rId8" Type="http://schemas.openxmlformats.org/officeDocument/2006/relationships/hyperlink" Target="http://www.sba.gov/content/veterans-business-outreach-centers" TargetMode="External"/><Relationship Id="rId9" Type="http://schemas.openxmlformats.org/officeDocument/2006/relationships/hyperlink" Target="http://www.sba.gov/content/us-export-assistance-centers" TargetMode="External"/></Relationships>

</file>

<file path=ppt/notesSlides/_rels/notesSlide24.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5.xml.rels><?xml version="1.0" encoding="UTF-8" standalone="yes"?><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6.xml.rels><?xml version="1.0" encoding="UTF-8" standalone="yes"?><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 Id="rId3" Type="http://schemas.openxmlformats.org/officeDocument/2006/relationships/hyperlink" Target="http://www.sba.gov/" TargetMode="Externa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 Id="rId3" Type="http://schemas.openxmlformats.org/officeDocument/2006/relationships/hyperlink" Target="http://www.irs.gov/" TargetMode="Externa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 name="Shape 28"/>
          <p:cNvSpPr/>
          <p:nvPr>
            <p:ph type="sldImg"/>
          </p:nvPr>
        </p:nvSpPr>
        <p:spPr>
          <a:prstGeom prst="rect">
            <a:avLst/>
          </a:prstGeom>
        </p:spPr>
        <p:txBody>
          <a:bodyPr/>
          <a:lstStyle/>
          <a:p>
            <a:pPr lvl="0"/>
          </a:p>
        </p:txBody>
      </p:sp>
      <p:sp>
        <p:nvSpPr>
          <p:cNvPr id="29" name="Shape 29"/>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Welcome to the Record Keeping for a Small Business training. By taking this training, you are taking an important step toward building a better business.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sldImg"/>
          </p:nvPr>
        </p:nvSpPr>
        <p:spPr>
          <a:prstGeom prst="rect">
            <a:avLst/>
          </a:prstGeom>
        </p:spPr>
        <p:txBody>
          <a:bodyPr/>
          <a:lstStyle/>
          <a:p>
            <a:pPr lvl="0"/>
          </a:p>
        </p:txBody>
      </p:sp>
      <p:sp>
        <p:nvSpPr>
          <p:cNvPr id="93" name="Shape 93"/>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Start your business with a simple record keeping system. As your business grows, expand your record keeping system to accommodate more records and increasing complexity.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8" name="Shape 98"/>
          <p:cNvSpPr/>
          <p:nvPr>
            <p:ph type="sldImg"/>
          </p:nvPr>
        </p:nvSpPr>
        <p:spPr>
          <a:prstGeom prst="rect">
            <a:avLst/>
          </a:prstGeom>
        </p:spPr>
        <p:txBody>
          <a:bodyPr/>
          <a:lstStyle/>
          <a:p>
            <a:pPr lvl="0"/>
          </a:p>
        </p:txBody>
      </p:sp>
      <p:sp>
        <p:nvSpPr>
          <p:cNvPr id="99" name="Shape 99"/>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File Folder</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 file folder holds loose papers together for organization and protection. File folders can easily be purchased at office supply stores. Label file folders based on what is inside by writing directly on the tabs or by writing on adhesive labels that are placed on the tabs.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Hanging Folder</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Use hanging folders to group several file folders together. For example, a hanging folder might be labeled “Clients” to contain a number of individual client folders.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Cabinet Storage</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Hanging folders are often stored in a filing cabinet.</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Accordion Folder</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An accordion folder opens like an accordion on top to reveal compartments for storing documents. Each compartment can be labeled. Accordion files are designed to store documents without a filing cabinet, in a closet or on a shelf.</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4" name="Shape 104"/>
          <p:cNvSpPr/>
          <p:nvPr>
            <p:ph type="sldImg"/>
          </p:nvPr>
        </p:nvSpPr>
        <p:spPr>
          <a:prstGeom prst="rect">
            <a:avLst/>
          </a:prstGeom>
        </p:spPr>
        <p:txBody>
          <a:bodyPr/>
          <a:lstStyle/>
          <a:p>
            <a:pPr lvl="0"/>
          </a:p>
        </p:txBody>
      </p:sp>
      <p:sp>
        <p:nvSpPr>
          <p:cNvPr id="105" name="Shape 105"/>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Many business owners use a method sometimes called a “tickler” system for remembering upcoming events, such as: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Quarterly taxes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License renewals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Insurance reviews and renewals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Upcoming bills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Call-backs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sldImg"/>
          </p:nvPr>
        </p:nvSpPr>
        <p:spPr>
          <a:prstGeom prst="rect">
            <a:avLst/>
          </a:prstGeom>
        </p:spPr>
        <p:txBody>
          <a:bodyPr/>
          <a:lstStyle/>
          <a:p>
            <a:pPr lvl="0"/>
          </a:p>
        </p:txBody>
      </p:sp>
      <p:sp>
        <p:nvSpPr>
          <p:cNvPr id="110" name="Shape 110"/>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While most businesses will need to maintain some form of paper-based record keeping, computer-based systems are becoming more common. Implement computer-based systems over time as you become more comfortable with computer record keeping. With computer systems, your records will take less space and can be transmitted over the Internet. Many businesses and government agencies will allow you to purchase goods, apply for licenses and pay fees over the internet. Remember, back up computer system records to separate hard drives daily, at a remote location if possible.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lvl="0"/>
          </a:p>
        </p:txBody>
      </p:sp>
      <p:sp>
        <p:nvSpPr>
          <p:cNvPr id="122" name="Shape 122"/>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As an alternate or to supplement paper-based and computer systems, one more option is becoming increasingly available: cloud computing. You use cloud computing to store, manage, and process data on the internet, rather than using a local personal computer. The advantages of cloud computing are that 1) you don’t need to install software upgrades; 2) you are less likely to lose your data because of computer crashes; and 3) you can access your information (such as financial information) from any location that has access to the internet.</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The more comfortable you are with computers, software, and the internet, the more you should explore cloud computing for your business record keeping. The following sections describe two examples of services provided by cloud computing, accounting and file hosting.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1" name="Shape 131"/>
          <p:cNvSpPr/>
          <p:nvPr>
            <p:ph type="sldImg"/>
          </p:nvPr>
        </p:nvSpPr>
        <p:spPr>
          <a:prstGeom prst="rect">
            <a:avLst/>
          </a:prstGeom>
        </p:spPr>
        <p:txBody>
          <a:bodyPr/>
          <a:lstStyle/>
          <a:p>
            <a:pPr lvl="0"/>
          </a:p>
        </p:txBody>
      </p:sp>
      <p:sp>
        <p:nvSpPr>
          <p:cNvPr id="132" name="Shape 132"/>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Some accounting software companies offer their product with online accounting options. Instead of buying software which runs on your computer, you pay a monthly fee to use an accounting service on the internet. The software processing and financial data storage, both of which reside on the accounting company’s server, are provided over the internet.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sldImg"/>
          </p:nvPr>
        </p:nvSpPr>
        <p:spPr>
          <a:prstGeom prst="rect">
            <a:avLst/>
          </a:prstGeom>
        </p:spPr>
        <p:txBody>
          <a:bodyPr/>
          <a:lstStyle/>
          <a:p>
            <a:pPr lvl="0"/>
          </a:p>
        </p:txBody>
      </p:sp>
      <p:sp>
        <p:nvSpPr>
          <p:cNvPr id="142" name="Shape 142"/>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If you use computer files in your business, you can store and share those files with colleagues and clients using an internet file hosting service. The files can be made accessible from any location with access to the internet, by multiple people. You can use file hosting to archive large amounts of data. Both free and fee-based hosting services are available.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sldImg"/>
          </p:nvPr>
        </p:nvSpPr>
        <p:spPr>
          <a:prstGeom prst="rect">
            <a:avLst/>
          </a:prstGeom>
        </p:spPr>
        <p:txBody>
          <a:bodyPr/>
          <a:lstStyle/>
          <a:p>
            <a:pPr lvl="0"/>
          </a:p>
        </p:txBody>
      </p:sp>
      <p:sp>
        <p:nvSpPr>
          <p:cNvPr id="154" name="Shape 154"/>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Regardless of whether you use a computer system, cloud-based computing, or a combination of the two, you will need to think about business software to help keep your records.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sldImg"/>
          </p:nvPr>
        </p:nvSpPr>
        <p:spPr>
          <a:prstGeom prst="rect">
            <a:avLst/>
          </a:prstGeom>
        </p:spPr>
        <p:txBody>
          <a:bodyPr/>
          <a:lstStyle/>
          <a:p>
            <a:pPr lvl="0"/>
          </a:p>
        </p:txBody>
      </p:sp>
      <p:sp>
        <p:nvSpPr>
          <p:cNvPr id="162" name="Shape 162"/>
          <p:cNvSpPr/>
          <p:nvPr>
            <p:ph type="body" sz="quarter" idx="1"/>
          </p:nvPr>
        </p:nvSpPr>
        <p:spPr>
          <a:prstGeom prst="rect">
            <a:avLst/>
          </a:prstGeom>
        </p:spPr>
        <p:txBody>
          <a:bodyPr/>
          <a:lstStyle/>
          <a:p>
            <a:pPr lvl="0" defTabSz="914400">
              <a:lnSpc>
                <a:spcPct val="80000"/>
              </a:lnSpc>
              <a:defRPr sz="1800"/>
            </a:pPr>
            <a:r>
              <a:rPr sz="1100">
                <a:latin typeface="Calibri"/>
                <a:ea typeface="Calibri"/>
                <a:cs typeface="Calibri"/>
                <a:sym typeface="Calibri"/>
              </a:rPr>
              <a:t>When choosing software, it is a good idea to determine your particular business needs. Businesses can be retail or wholesale, service or product-based, a one-person operation or a large establishment, housed in a commercial space or based at home. Do your research to make sure you buy software that matches your business type and size. Also, consider factors such as these when deciding what software will work for your business:</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Point of sale system integration</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Inventory tracking</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Online options</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Manufacturing-based options</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E-commerce-based options</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Industry specialization</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Multiple users</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Your business software choices will probably fall into the following categories, which are discussed below:</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Inventory</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Online sales</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Manufacturing</a:t>
            </a:r>
            <a:endParaRPr sz="1100">
              <a:latin typeface="Calibri"/>
              <a:ea typeface="Calibri"/>
              <a:cs typeface="Calibri"/>
              <a:sym typeface="Calibri"/>
            </a:endParaRPr>
          </a:p>
          <a:p>
            <a:pPr lvl="0" marL="171450" indent="-171450" defTabSz="914400">
              <a:lnSpc>
                <a:spcPct val="80000"/>
              </a:lnSpc>
              <a:buSzPct val="100000"/>
              <a:buFont typeface="Arial"/>
              <a:buChar char="•"/>
              <a:defRPr sz="1800"/>
            </a:pPr>
            <a:r>
              <a:rPr sz="1100">
                <a:latin typeface="Calibri"/>
                <a:ea typeface="Calibri"/>
                <a:cs typeface="Calibri"/>
                <a:sym typeface="Calibri"/>
              </a:rPr>
              <a:t>Specialized</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Inventory</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Businesses with inventory requirements use software programs that will track inventory purchases and sales. Most accounting programs have inventory tracking features. Study the inventory capacity of the software you are considering to see if the capacity will meet your needs now and in the future.</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Online Sales</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Many businesses sell products online, using either an internet site like eBay or a dedicated business web site. Some accounting programs can access a business’ online sales information. Be sure to investigate if the software you are considering will work with your system for online sales.</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Manufacturing</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If you manufacture a product, investigate the inventory features of your business accounting software to see if the software will work with your manufacturing processes.</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Specialized</a:t>
            </a:r>
            <a:endParaRPr sz="1100">
              <a:latin typeface="Calibri"/>
              <a:ea typeface="Calibri"/>
              <a:cs typeface="Calibri"/>
              <a:sym typeface="Calibri"/>
            </a:endParaRPr>
          </a:p>
          <a:p>
            <a:pPr lvl="0" defTabSz="914400">
              <a:lnSpc>
                <a:spcPct val="80000"/>
              </a:lnSpc>
              <a:defRPr sz="1800"/>
            </a:pPr>
            <a:r>
              <a:rPr sz="1100">
                <a:latin typeface="Calibri"/>
                <a:ea typeface="Calibri"/>
                <a:cs typeface="Calibri"/>
                <a:sym typeface="Calibri"/>
              </a:rPr>
              <a:t>Some businesses have unique needs. For these cases, a business may require industry-specific software. Software in this category usually has much more capacity and can be customized to fit a business’ unique situation. Due to this customization, specialized software tends to cost considerably more and require specialized training.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Shape 167"/>
          <p:cNvSpPr/>
          <p:nvPr>
            <p:ph type="sldImg"/>
          </p:nvPr>
        </p:nvSpPr>
        <p:spPr>
          <a:prstGeom prst="rect">
            <a:avLst/>
          </a:prstGeom>
        </p:spPr>
        <p:txBody>
          <a:bodyPr/>
          <a:lstStyle/>
          <a:p>
            <a:pPr lvl="0"/>
          </a:p>
        </p:txBody>
      </p:sp>
      <p:sp>
        <p:nvSpPr>
          <p:cNvPr id="168" name="Shape 168"/>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You probably are already familiar with using email. Email has become a significant means of doing business, more common than regular mail in many cases. Most business owners communicate with clients, employees, suppliers, vendors, and independent contractors using email. Keeping a good filing system for your email communication is as important as keeping a good paper-based system. Most email services allow you to create files, just as you would for paper systems, for keeping your email.</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You can manage email on your local computer hard drive. However, many email services provide a webmail client as part of their internet service package. As with any web application, the main advantage of webmail over the use of a desktop email client is the ability to send and receive email wherever there is a web browser. The main disadvantage of webmail is the need to be connected to the internet while using 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After completing this training, you will be able to:</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Explain the concept of record keeping and why record keeping is important to a small business.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Identify record keeping practices, rules, and tools which are commonly available to a small business.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Explain how these record keeping practices, rules, and tools work.</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3" name="Shape 173"/>
          <p:cNvSpPr/>
          <p:nvPr>
            <p:ph type="sldImg"/>
          </p:nvPr>
        </p:nvSpPr>
        <p:spPr>
          <a:prstGeom prst="rect">
            <a:avLst/>
          </a:prstGeom>
        </p:spPr>
        <p:txBody>
          <a:bodyPr/>
          <a:lstStyle/>
          <a:p>
            <a:pPr lvl="0"/>
          </a:p>
        </p:txBody>
      </p:sp>
      <p:sp>
        <p:nvSpPr>
          <p:cNvPr id="174" name="Shape 174"/>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Spreadsheets can be used for client information, inventory, timesheets, scheduling, budgeting, and more. A spreadsheet is a computer application that simulates a paper accounting worksheet. The spreadsheet displays multiple cells in a two-dimensional grid, consisting of rows and columns. Each cell contains text, numbers or formulas. Spreadsheets are frequently used for projections or for financial “what-if” scenarios because a spreadsheet will re-calculate automatically after a change to a single cell. Any basic spreadsheet software will work for most basic business uses.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sldImg"/>
          </p:nvPr>
        </p:nvSpPr>
        <p:spPr>
          <a:prstGeom prst="rect">
            <a:avLst/>
          </a:prstGeom>
        </p:spPr>
        <p:txBody>
          <a:bodyPr/>
          <a:lstStyle/>
          <a:p>
            <a:pPr lvl="0"/>
          </a:p>
        </p:txBody>
      </p:sp>
      <p:sp>
        <p:nvSpPr>
          <p:cNvPr id="196" name="Shape 196"/>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If you are starting your first business, you will quickly find out how important accounting software is to the success of the business. Accounting software keeps track of business financial records such as sales, expenses, inventory, and assets. The software delivers many advantages over manual systems, helping you to execute, manage, and track your critical financial transactions and related financial activities. Accounting software duplicates the functions of a manual system, but reduces human errors. Financial numbers are accurate because most calculations are done automatically, eliminating errors such as the transposition of numbers or other human mistakes. Also, accounting software speeds up calculation processes.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Small business accounting software will help to systematically organize your financial information, in a way that is easy to access. For example, if you want to know if a certain bill was paid, an accounting system should be able to tell you not only when the bill was paid, but the check number, and other details, such as details you may have recorded about the vendor. If you lose an invoice or a bill, information for sending duplicate invoices or bills can be found in the program.</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Accounting software can be very affordable and a great value. Costs for training should be considered, but these costs are usually affordable for the small business owner. If you are hesitant to get new software because your computer is old and unreliable, consider using online versions of the software. Do not forget how much you will save in tax preparation every year once your information is all organized, not in manually-entered notebooks or in shoe boxes.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Generally as you buy more sophisticated (and expensive) accounting software you are buying more:</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Memory volume</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Inventory sophistication</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Mobile functions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Industry-specific reports</a:t>
            </a:r>
            <a:endParaRPr sz="1200">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Shape 202"/>
          <p:cNvSpPr/>
          <p:nvPr>
            <p:ph type="sldImg"/>
          </p:nvPr>
        </p:nvSpPr>
        <p:spPr>
          <a:prstGeom prst="rect">
            <a:avLst/>
          </a:prstGeom>
        </p:spPr>
        <p:txBody>
          <a:bodyPr/>
          <a:lstStyle/>
          <a:p>
            <a:pPr lvl="0"/>
          </a:p>
        </p:txBody>
      </p:sp>
      <p:sp>
        <p:nvSpPr>
          <p:cNvPr id="203" name="Shape 203"/>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Take some time to think about your accounting system.</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Describe your accounting system.</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How might your accounting system be improved? For example, should you add something to improve payroll processing?</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Write down any thoughts you may have with regard to improving in your accounting system over the coming year(s).</a:t>
            </a:r>
            <a:endParaRPr sz="1200">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8" name="Shape 208"/>
          <p:cNvSpPr/>
          <p:nvPr>
            <p:ph type="sldImg"/>
          </p:nvPr>
        </p:nvSpPr>
        <p:spPr>
          <a:prstGeom prst="rect">
            <a:avLst/>
          </a:prstGeom>
        </p:spPr>
        <p:txBody>
          <a:bodyPr/>
          <a:lstStyle/>
          <a:p>
            <a:pPr lvl="0"/>
          </a:p>
        </p:txBody>
      </p:sp>
      <p:sp>
        <p:nvSpPr>
          <p:cNvPr id="209" name="Shape 209"/>
          <p:cNvSpPr/>
          <p:nvPr>
            <p:ph type="body" sz="quarter" idx="1"/>
          </p:nvPr>
        </p:nvSpPr>
        <p:spPr>
          <a:prstGeom prst="rect">
            <a:avLst/>
          </a:prstGeom>
        </p:spPr>
        <p:txBody>
          <a:bodyPr/>
          <a:lstStyle/>
          <a:p>
            <a:pPr lvl="0" defTabSz="914400">
              <a:lnSpc>
                <a:spcPct val="80000"/>
              </a:lnSpc>
              <a:defRPr sz="1800"/>
            </a:pPr>
            <a:r>
              <a:rPr sz="500">
                <a:latin typeface="Calibri"/>
                <a:ea typeface="Calibri"/>
                <a:cs typeface="Calibri"/>
                <a:sym typeface="Calibri"/>
              </a:rPr>
              <a:t>When you choose to use business software be sure to get trained in its use. You want to make sure that you can use all its capabilities. Training will make you more efficient and more effective in the use of the software, both of which will save you time and money. Take advantage of the options available for training such as tutorials, free trials, or online training. Here are some ideas for learning how to use accounting software.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Tutorials and Free Trials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Most, if not all accounting software programs offer tutorials and free trials to help you learn and sample the program. If you visit the web site of any reputable software programs, you will probably see a tour of the software or an offer for a free download trial version. When you download trial software, the program will have a tutorial built into the program that will describe the software features, show you how to set up your company, and how to do basic functions.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Online Software Training and Webinars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Many web sites offer software training and webinars. Use an online search engine. Type the name of a software product along with words like “tutorial” or “training.” Sample a few training options to see if any of the training programs work for you. Some training options are free, others charge a fee. Some training options are self-directed, while other training options are run by a teacher in an online classroom setting where you can ask questions and listen to student discussions.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YouTube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YouTube is a video-sharing web site (</a:t>
            </a:r>
            <a:r>
              <a:rPr sz="500">
                <a:latin typeface="Calibri"/>
                <a:ea typeface="Calibri"/>
                <a:cs typeface="Calibri"/>
                <a:sym typeface="Calibri"/>
                <a:hlinkClick r:id="rId3" invalidUrl="" action="" tgtFrame="" tooltip="" history="1" highlightClick="0" endSnd="0"/>
              </a:rPr>
              <a:t>www.youtube.com</a:t>
            </a:r>
            <a:r>
              <a:rPr sz="500">
                <a:latin typeface="Calibri"/>
                <a:ea typeface="Calibri"/>
                <a:cs typeface="Calibri"/>
                <a:sym typeface="Calibri"/>
              </a:rPr>
              <a:t>) where users can upload, share, and view videos. YouTube offers many different recordings of accounting software training. All of these training videos are free. You can search for a trainer that appeals to you. In some cases, trainers will offer a few free videos on YouTube, but then charge a fee for a full training course on their web site.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Community Colleges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Many community colleges provide business and computer courses. You can learn how to use a computer software program, take an entrepreneurship course or learn accounting. Some community colleges offer short-term courses geared to business owners. Other colleges offer courses designed for those seeking a certificate or an associate degree. You can find a community college near you at: </a:t>
            </a:r>
            <a:r>
              <a:rPr sz="500">
                <a:latin typeface="Calibri"/>
                <a:ea typeface="Calibri"/>
                <a:cs typeface="Calibri"/>
                <a:sym typeface="Calibri"/>
                <a:hlinkClick r:id="rId4" invalidUrl="" action="" tgtFrame="" tooltip="" history="1" highlightClick="0" endSnd="0"/>
              </a:rPr>
              <a:t>www.aacc.nche.edu/Pages/CCFinder.aspx</a:t>
            </a:r>
            <a:r>
              <a:rPr sz="500">
                <a:latin typeface="Calibri"/>
                <a:ea typeface="Calibri"/>
                <a:cs typeface="Calibri"/>
                <a:sym typeface="Calibri"/>
              </a:rPr>
              <a:t>. Community colleges list their course offering on their web sites. You can also call registration or their counseling departments to get more information on course offerings and enrollment.</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SCORE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This SBA Resource Partner provides volunteer counseling to small business owners, including one-on-one counseling. SCORE also provides workshops and seminars in your area as well as at national events. The SCORE web site, </a:t>
            </a:r>
            <a:r>
              <a:rPr sz="500">
                <a:latin typeface="Calibri"/>
                <a:ea typeface="Calibri"/>
                <a:cs typeface="Calibri"/>
                <a:sym typeface="Calibri"/>
                <a:hlinkClick r:id="rId5" invalidUrl="" action="" tgtFrame="" tooltip="" history="1" highlightClick="0" endSnd="0"/>
              </a:rPr>
              <a:t>www.score.org</a:t>
            </a:r>
            <a:r>
              <a:rPr sz="500">
                <a:latin typeface="Calibri"/>
                <a:ea typeface="Calibri"/>
                <a:cs typeface="Calibri"/>
                <a:sym typeface="Calibri"/>
              </a:rPr>
              <a:t>, has several workshops online.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Small Business Development Centers (SBDC)</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This SBA Resource Partner is comprised of a network of centers throughout the U.S. The SBDCs provide a variety of business training, coaching, and counseling services. SBDC services also include assisting small businesses with financial, marketing, production, organization, engineering, and technical problems. The SBDCs also provides feasibility studies. All services given at SBDCs are free and confidential. Additional low cost training options are available. You can find an SBDC near you at their association web site: </a:t>
            </a:r>
            <a:r>
              <a:rPr sz="500">
                <a:latin typeface="Calibri"/>
                <a:ea typeface="Calibri"/>
                <a:cs typeface="Calibri"/>
                <a:sym typeface="Calibri"/>
                <a:hlinkClick r:id="rId6" invalidUrl="" action="" tgtFrame="" tooltip="" history="1" highlightClick="0" endSnd="0"/>
              </a:rPr>
              <a:t>www.asbdc-us.org</a:t>
            </a:r>
            <a:r>
              <a:rPr sz="500" u="sng">
                <a:latin typeface="Calibri"/>
                <a:ea typeface="Calibri"/>
                <a:cs typeface="Calibri"/>
                <a:sym typeface="Calibri"/>
              </a:rPr>
              <a:t>.</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Women’s Business Centers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A list of this SBA Resource Partner’s centers can be found at the web site: </a:t>
            </a:r>
            <a:r>
              <a:rPr sz="500">
                <a:latin typeface="Calibri"/>
                <a:ea typeface="Calibri"/>
                <a:cs typeface="Calibri"/>
                <a:sym typeface="Calibri"/>
                <a:hlinkClick r:id="rId7" invalidUrl="" action="" tgtFrame="" tooltip="" history="1" highlightClick="0" endSnd="0"/>
              </a:rPr>
              <a:t>www.sba.gov/content/womens-business-centers</a:t>
            </a:r>
            <a:r>
              <a:rPr sz="500">
                <a:latin typeface="Calibri"/>
                <a:ea typeface="Calibri"/>
                <a:cs typeface="Calibri"/>
                <a:sym typeface="Calibri"/>
              </a:rPr>
              <a:t>. The mission of these centers is to “level the playing field” for women business owners. Approximately 100 education centers have been set up for women entrepreneurs. To locate a business center go to the SBA Office of Women’s Business Ownership.</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Veterans Business Outreach Centers (SBDCs)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A list of this SBA Resource Partner’s centers can be found at the web site: </a:t>
            </a:r>
            <a:r>
              <a:rPr sz="500">
                <a:latin typeface="Calibri"/>
                <a:ea typeface="Calibri"/>
                <a:cs typeface="Calibri"/>
                <a:sym typeface="Calibri"/>
                <a:hlinkClick r:id="rId8" invalidUrl="" action="" tgtFrame="" tooltip="" history="1" highlightClick="0" endSnd="0"/>
              </a:rPr>
              <a:t>www.sba.gov/content/veterans-business-outreach-centers</a:t>
            </a:r>
            <a:r>
              <a:rPr sz="500">
                <a:latin typeface="Calibri"/>
                <a:ea typeface="Calibri"/>
                <a:cs typeface="Calibri"/>
                <a:sym typeface="Calibri"/>
              </a:rPr>
              <a:t>. These centers, formed by cooperative agreement between 16 organizations, provide business training, mentoring, and other services to veterans who currently own a small business or wish to start one.</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US Export Assistance Centers (USEACs)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Find a list of this SBA Resource Partner’s centers at the web site: </a:t>
            </a:r>
            <a:r>
              <a:rPr sz="500">
                <a:latin typeface="Calibri"/>
                <a:ea typeface="Calibri"/>
                <a:cs typeface="Calibri"/>
                <a:sym typeface="Calibri"/>
                <a:hlinkClick r:id="rId9" invalidUrl="" action="" tgtFrame="" tooltip="" history="1" highlightClick="0" endSnd="0"/>
              </a:rPr>
              <a:t>www.sba.gov/content/us-export-assistance-centers</a:t>
            </a:r>
            <a:r>
              <a:rPr sz="500">
                <a:latin typeface="Calibri"/>
                <a:ea typeface="Calibri"/>
                <a:cs typeface="Calibri"/>
                <a:sym typeface="Calibri"/>
              </a:rPr>
              <a:t>. The mission of these centers is to provide assistance to small businesses which are looking to export products overseas.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Accountants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Most business owners need to meet with an accountant from time to time. Meet with an accountant to not only learn about tax requirements for your business, but to get advice about setting up your accounting system properly. Accountants and their bookkeeping staff can train you on how to use the software program you have chosen for your business. Many accountants offer bookkeeping services for a monthly fee or you can simply pay for year-end tax preparation services.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 </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Bookkeepers and Consultants</a:t>
            </a:r>
            <a:endParaRPr sz="500">
              <a:latin typeface="Calibri"/>
              <a:ea typeface="Calibri"/>
              <a:cs typeface="Calibri"/>
              <a:sym typeface="Calibri"/>
            </a:endParaRPr>
          </a:p>
          <a:p>
            <a:pPr lvl="0" defTabSz="914400">
              <a:lnSpc>
                <a:spcPct val="80000"/>
              </a:lnSpc>
              <a:defRPr sz="1800"/>
            </a:pPr>
            <a:r>
              <a:rPr sz="500">
                <a:latin typeface="Calibri"/>
                <a:ea typeface="Calibri"/>
                <a:cs typeface="Calibri"/>
                <a:sym typeface="Calibri"/>
              </a:rPr>
              <a:t>Private consultants and bookkeepers are available to help you set up your bookkeeping system and train you on how to maintain your system. Get recommendations for bookkeepers by talking to successful businesses or an accountant.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5" name="Shape 215"/>
          <p:cNvSpPr/>
          <p:nvPr>
            <p:ph type="sldImg"/>
          </p:nvPr>
        </p:nvSpPr>
        <p:spPr>
          <a:prstGeom prst="rect">
            <a:avLst/>
          </a:prstGeom>
        </p:spPr>
        <p:txBody>
          <a:bodyPr/>
          <a:lstStyle/>
          <a:p>
            <a:pPr lvl="0"/>
          </a:p>
        </p:txBody>
      </p:sp>
      <p:sp>
        <p:nvSpPr>
          <p:cNvPr id="216" name="Shape 216"/>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Most importantly: pick one system or use a combination - but start your record keeping NOW.</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sldImg"/>
          </p:nvPr>
        </p:nvSpPr>
        <p:spPr>
          <a:prstGeom prst="rect">
            <a:avLst/>
          </a:prstGeom>
        </p:spPr>
        <p:txBody>
          <a:bodyPr/>
          <a:lstStyle/>
          <a:p>
            <a:pPr lvl="0"/>
          </a:p>
        </p:txBody>
      </p:sp>
      <p:sp>
        <p:nvSpPr>
          <p:cNvPr id="221" name="Shape 221"/>
          <p:cNvSpPr/>
          <p:nvPr>
            <p:ph type="body" sz="quarter" idx="1"/>
          </p:nvPr>
        </p:nvSpPr>
        <p:spPr>
          <a:prstGeom prst="rect">
            <a:avLst/>
          </a:prstGeom>
        </p:spPr>
        <p:txBody>
          <a:bodyPr/>
          <a:lstStyle/>
          <a:p>
            <a:pPr lvl="0" marL="228600" indent="-228600" defTabSz="914400">
              <a:lnSpc>
                <a:spcPct val="100000"/>
              </a:lnSpc>
              <a:buSzPct val="100000"/>
              <a:buAutoNum type="arabicPeriod" startAt="1"/>
              <a:defRPr sz="1800"/>
            </a:pPr>
            <a:r>
              <a:rPr sz="1200">
                <a:latin typeface="Calibri"/>
                <a:ea typeface="Calibri"/>
                <a:cs typeface="Calibri"/>
                <a:sym typeface="Calibri"/>
              </a:rPr>
              <a:t>As a small business owner you will need to track a significant amount of information. No matter the type, size, or complexity of your business, establish, and maintain a proper record keeping system that is suited to your particular business needs. </a:t>
            </a:r>
            <a:endParaRPr sz="1200">
              <a:latin typeface="Calibri"/>
              <a:ea typeface="Calibri"/>
              <a:cs typeface="Calibri"/>
              <a:sym typeface="Calibri"/>
            </a:endParaRPr>
          </a:p>
          <a:p>
            <a:pPr lvl="0" marL="228600" indent="-228600" defTabSz="914400">
              <a:lnSpc>
                <a:spcPct val="100000"/>
              </a:lnSpc>
              <a:buSzPct val="100000"/>
              <a:buAutoNum type="arabicPeriod" startAt="1"/>
              <a:defRPr sz="1800"/>
            </a:pPr>
            <a:r>
              <a:rPr sz="1200">
                <a:latin typeface="Calibri"/>
                <a:ea typeface="Calibri"/>
                <a:cs typeface="Calibri"/>
                <a:sym typeface="Calibri"/>
              </a:rPr>
              <a:t>Regardless of whether you use a computer system, cloud-based computing or a combination of these two, you will need to think about business software. There are many software products to help you keep records for your business. The most common uses of software products are for email, spreadsheets, and accounting.</a:t>
            </a:r>
            <a:endParaRPr sz="1200">
              <a:latin typeface="Calibri"/>
              <a:ea typeface="Calibri"/>
              <a:cs typeface="Calibri"/>
              <a:sym typeface="Calibri"/>
            </a:endParaRPr>
          </a:p>
          <a:p>
            <a:pPr lvl="0" marL="228600" indent="-228600" defTabSz="914400">
              <a:lnSpc>
                <a:spcPct val="100000"/>
              </a:lnSpc>
              <a:buSzPct val="100000"/>
              <a:buAutoNum type="arabicPeriod" startAt="1"/>
              <a:defRPr sz="1800"/>
            </a:pPr>
            <a:r>
              <a:rPr sz="1200">
                <a:latin typeface="Calibri"/>
                <a:ea typeface="Calibri"/>
                <a:cs typeface="Calibri"/>
                <a:sym typeface="Calibri"/>
              </a:rPr>
              <a:t>Pick one record keeping system or use a combination—but start now.</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9" name="Shape 229"/>
          <p:cNvSpPr/>
          <p:nvPr>
            <p:ph type="sldImg"/>
          </p:nvPr>
        </p:nvSpPr>
        <p:spPr>
          <a:prstGeom prst="rect">
            <a:avLst/>
          </a:prstGeom>
        </p:spPr>
        <p:txBody>
          <a:bodyPr/>
          <a:lstStyle/>
          <a:p>
            <a:pPr lvl="0"/>
          </a:p>
        </p:txBody>
      </p:sp>
      <p:sp>
        <p:nvSpPr>
          <p:cNvPr id="230" name="Shape 230"/>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As a small business owner you will need to track a significant amount of information. No matter the type, size, or complexity of your business, it is important that you establish and maintain a proper record keeping system. It must be suited to your particular business needs. Start with simple systems you can easily manage.</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Regardless of whether you use a computer system, cloud-based computing or a combination of these two, you will need to think about business software. There are many software products to help you keep records for your business. The most common ones are email, spreadsheet, and accounting software.</a:t>
            </a:r>
            <a:endParaRPr sz="12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ph type="sldImg"/>
          </p:nvPr>
        </p:nvSpPr>
        <p:spPr>
          <a:prstGeom prst="rect">
            <a:avLst/>
          </a:prstGeom>
        </p:spPr>
        <p:txBody>
          <a:bodyPr/>
          <a:lstStyle/>
          <a:p>
            <a:pPr lvl="0"/>
          </a:p>
        </p:txBody>
      </p:sp>
      <p:sp>
        <p:nvSpPr>
          <p:cNvPr id="39" name="Shape 39"/>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After completing this training, you will be able to:</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Identify benefits a small business derives from proper record keeping.</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Explain record keeping basics for a small business.</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Identify software products available for small business record keeping.</a:t>
            </a:r>
            <a:endParaRPr sz="120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The term “record keeping” refers to the orderly and disciplined practice of storing business records. Record keeping is one of your most important responsibilities as a small business owner. The success of your business depends on creating and maintaining an effective record system, whether your business is a sole proprietorship, partnership, or corporation.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ph type="sldImg"/>
          </p:nvPr>
        </p:nvSpPr>
        <p:spPr>
          <a:prstGeom prst="rect">
            <a:avLst/>
          </a:prstGeom>
        </p:spPr>
        <p:txBody>
          <a:bodyPr/>
          <a:lstStyle/>
          <a:p>
            <a:pPr lvl="0"/>
          </a:p>
        </p:txBody>
      </p:sp>
      <p:sp>
        <p:nvSpPr>
          <p:cNvPr id="55" name="Shape 55"/>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Record keeping ranges from simple manila folder filing systems to complex on-line electronic systems. Whether simple or complex, a record keeping system must be easy to use and provide adequate storage and retrieval of records. Most importantly, the record keeping system you choose must be suited to your particular business needs. The type, size, and complexity of your business, as well as your business’ available resources will help to determine the record keeping system best suited to you and your business.</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For more information on record keeping go to the web site </a:t>
            </a:r>
            <a:r>
              <a:rPr sz="1200">
                <a:latin typeface="Calibri"/>
                <a:ea typeface="Calibri"/>
                <a:cs typeface="Calibri"/>
                <a:sym typeface="Calibri"/>
                <a:hlinkClick r:id="rId3" invalidUrl="" action="" tgtFrame="" tooltip="" history="1" highlightClick="0" endSnd="0"/>
              </a:rPr>
              <a:t>www.sba.gov</a:t>
            </a:r>
            <a:r>
              <a:rPr sz="1200">
                <a:latin typeface="Calibri"/>
                <a:ea typeface="Calibri"/>
                <a:cs typeface="Calibri"/>
                <a:sym typeface="Calibri"/>
              </a:rPr>
              <a:t> and search for “recordkeeping” (one word, no quotes).</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Personal Record Keeping</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As a small business owner, establish an effective record keeping system for your personal information. For example, when applying for a business loan, a lender may want to consider your personal records, such as financial statements for your personal checking accounts, savings accounts, and other personal accounts tied to your business.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t>
            </a:r>
            <a:endParaRPr sz="120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sldImg"/>
          </p:nvPr>
        </p:nvSpPr>
        <p:spPr>
          <a:prstGeom prst="rect">
            <a:avLst/>
          </a:prstGeom>
        </p:spPr>
        <p:txBody>
          <a:bodyPr/>
          <a:lstStyle/>
          <a:p>
            <a:pPr lvl="0"/>
          </a:p>
        </p:txBody>
      </p:sp>
      <p:sp>
        <p:nvSpPr>
          <p:cNvPr id="60" name="Shape 60"/>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Record keeping is not solely about fulfilling regulations or legal requirements. Record keeping is also about understanding your business, now and in the future. Reasons why you should keep good records include:</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Detail Tracking</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Planning</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Legal compliance</a:t>
            </a:r>
            <a:endParaRPr sz="1200">
              <a:latin typeface="Calibri"/>
              <a:ea typeface="Calibri"/>
              <a:cs typeface="Calibri"/>
              <a:sym typeface="Calibri"/>
            </a:endParaRPr>
          </a:p>
          <a:p>
            <a:pPr lvl="0" marL="171450" indent="-171450" defTabSz="914400">
              <a:lnSpc>
                <a:spcPct val="100000"/>
              </a:lnSpc>
              <a:buSzPct val="100000"/>
              <a:buFont typeface="Arial"/>
              <a:buChar char="•"/>
              <a:defRPr sz="1800"/>
            </a:pPr>
            <a:r>
              <a:rPr sz="1200">
                <a:latin typeface="Calibri"/>
                <a:ea typeface="Calibri"/>
                <a:cs typeface="Calibri"/>
                <a:sym typeface="Calibri"/>
              </a:rPr>
              <a:t>Tax preparation (federal, state, and local)</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Let’s go through each of these reasons in further detail.</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Detail Tracking</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Owning a small business will require you to track a significant amount of information, such as customers, sales, and inventory. Without a proper record keeping system, you may lose sight of important business details, leading to problems with serving your customers. If you do not know details about your customers, such as who your customers are and what your customers like, your business may not be able to meet buyer demands. You risk disappointing a customer, maybe losing that customer forever. Staying informed of customers, their orders, and the inventory to provide for their purchases is challenging. Without a proper record keeping system, tracking important details of your business may be impossible.</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Planning</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Proper record keeping helps to plan your business’ future. How does a business owner who fails to track his customers determine inventory needs for the next quarter, year, or longer? For example, what if you own a clothing store? Clothing store owners must anticipate the need for inventory throughout the year, due to seasonal cycles. By knowing if and when inventory will be needed, you can anticipate the need to finance inventory. You also can avoid carrying too little or too much inventory, such as extra swimsuits into the fall season.</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Legal Compliance</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As an owner, you will likely execute contracts and be required to hold various licenses and permits. As an employer, you will be required to maintain and report employee payroll for tax purposes.</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Contracts, Leases, and Other Agreements</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Having a good system for maintaining contracts is critical. Most business owners sign contracts for services, sales, financing, leasing, or purchasing, to name a few contract types. You may need to refer back to a contractual obligation. You may also need to refer to activities in contracts as the activities are executed. For your own protection, keep track of contractual obligations by always maintaining originally signed copies of all legally executed contracts.</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Licenses and Permits</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Local, state, federal, and international governments require various business licenses and permits. Some business activities require a license or permit. Licensing and permitting examples include:</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City business license</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Doing business as (DBA) statement</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Seller’s permit</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Home occupation use permit</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Food preparation permit</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Professions such as an accountant, an architect, or a building contractor require state licensure. Be sure to check with government agencies and professional associations that govern your line of work.</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Once you have the required licenses and permits for your business, you may be required to show these licenses and permits from time to time. Contractors may be required to show proof of insurance. Establish your business with a good system for maintaining and regularly renewing licensing and permitting documents to protect the business from penalties, fines or other legal action.</a:t>
            </a:r>
            <a:endParaRPr sz="1200">
              <a:latin typeface="Calibri"/>
              <a:ea typeface="Calibri"/>
              <a:cs typeface="Calibri"/>
              <a:sym typeface="Calibri"/>
            </a:endParaRPr>
          </a:p>
          <a:p>
            <a:pPr lvl="1" indent="457200" defTabSz="914400">
              <a:lnSpc>
                <a:spcPct val="100000"/>
              </a:lnSpc>
              <a:defRPr sz="1800"/>
            </a:pP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Payroll and Personnel</a:t>
            </a:r>
            <a:endParaRPr sz="1200">
              <a:latin typeface="Calibri"/>
              <a:ea typeface="Calibri"/>
              <a:cs typeface="Calibri"/>
              <a:sym typeface="Calibri"/>
            </a:endParaRPr>
          </a:p>
          <a:p>
            <a:pPr lvl="1" indent="457200" defTabSz="914400">
              <a:lnSpc>
                <a:spcPct val="100000"/>
              </a:lnSpc>
              <a:defRPr sz="1800"/>
            </a:pPr>
            <a:r>
              <a:rPr sz="1200">
                <a:latin typeface="Calibri"/>
                <a:ea typeface="Calibri"/>
                <a:cs typeface="Calibri"/>
                <a:sym typeface="Calibri"/>
              </a:rPr>
              <a:t>If you hire employees, your record keeping capacity needs to be advanced enough to comply with numerous local, state, and federal payroll and personnel legal requirements. Depending on the number of employees you hire, your business may require a payroll service. Otherwise, if your record keeping and accounting capacity is still developing, consider hiring independent contractors or hiring through an employment agency. Here is a brief list of some of the payroll and personnel legal information your business will be required to track:</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Hiring and evaluation documentation</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Basis on which wages are paid</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Social Security Numbers</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Total hours worked</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Additions to or deductions from wages</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Total wages paid each pay period</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Income tax withholdings</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Fair Labor Standards Act required information</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Injury reports</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Employment Records</a:t>
            </a:r>
            <a:endParaRPr sz="1200">
              <a:latin typeface="Calibri"/>
              <a:ea typeface="Calibri"/>
              <a:cs typeface="Calibri"/>
              <a:sym typeface="Calibri"/>
            </a:endParaRPr>
          </a:p>
          <a:p>
            <a:pPr lvl="1" marL="628650" indent="-171450" defTabSz="914400">
              <a:lnSpc>
                <a:spcPct val="100000"/>
              </a:lnSpc>
              <a:buSzPct val="100000"/>
              <a:buFont typeface="Arial"/>
              <a:buChar char="•"/>
              <a:defRPr sz="1800"/>
            </a:pPr>
            <a:r>
              <a:rPr sz="1200">
                <a:latin typeface="Calibri"/>
                <a:ea typeface="Calibri"/>
                <a:cs typeface="Calibri"/>
                <a:sym typeface="Calibri"/>
              </a:rPr>
              <a:t>Copy of annual performance evaluations</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Again, payroll and personnel record keeping requirements can be extensive. If you are a new employer, hire a professional payroll service, talk to your accountant and read online at </a:t>
            </a:r>
            <a:r>
              <a:rPr sz="1200">
                <a:latin typeface="Calibri"/>
                <a:ea typeface="Calibri"/>
                <a:cs typeface="Calibri"/>
                <a:sym typeface="Calibri"/>
                <a:hlinkClick r:id="rId3" invalidUrl="" action="" tgtFrame="" tooltip="" history="1" highlightClick="0" endSnd="0"/>
              </a:rPr>
              <a:t>www.irs.gov</a:t>
            </a:r>
            <a:r>
              <a:rPr sz="1200">
                <a:latin typeface="Calibri"/>
                <a:ea typeface="Calibri"/>
                <a:cs typeface="Calibri"/>
                <a:sym typeface="Calibri"/>
              </a:rPr>
              <a:t>. Search for “Publication 15” and go to the link for “Circular E, Employer's Tax Guide”.</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Tax (Federal, State, and Local) Preparation</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A well maintained record keeping system ensures that you are able to keep up with tax reporting requirements. For example, if you are an individual small business owner or contractor, then you are generally considered self-employed. Self-employed owners file a personal income tax return annually and pay estimated tax quarterly.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7" name="Shape 67"/>
          <p:cNvSpPr/>
          <p:nvPr>
            <p:ph type="sldImg"/>
          </p:nvPr>
        </p:nvSpPr>
        <p:spPr>
          <a:prstGeom prst="rect">
            <a:avLst/>
          </a:prstGeom>
        </p:spPr>
        <p:txBody>
          <a:bodyPr/>
          <a:lstStyle/>
          <a:p>
            <a:pPr lvl="0"/>
          </a:p>
        </p:txBody>
      </p:sp>
      <p:sp>
        <p:nvSpPr>
          <p:cNvPr id="68" name="Shape 68"/>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Owning a small business will require you to track a significant amount of information, such as customers, sales, and inventory. Without a proper record keeping system, you may lose sight of important business details, leading to problems with serving your customers. If you do not know details about your customers, such as who your customers are and what your customers like, your business may not be able to meet buyer demands. You risk disappointing a customer, maybe losing that customer forever. Staying informed of customers, their orders, and the inventory to provide for their purchases is challenging. Without a proper record keeping system, tracking important details of your business may be impossible.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5" name="Shape 75"/>
          <p:cNvSpPr/>
          <p:nvPr>
            <p:ph type="sldImg"/>
          </p:nvPr>
        </p:nvSpPr>
        <p:spPr>
          <a:prstGeom prst="rect">
            <a:avLst/>
          </a:prstGeom>
        </p:spPr>
        <p:txBody>
          <a:bodyPr/>
          <a:lstStyle/>
          <a:p>
            <a:pPr lvl="0"/>
          </a:p>
        </p:txBody>
      </p:sp>
      <p:sp>
        <p:nvSpPr>
          <p:cNvPr id="76" name="Shape 76"/>
          <p:cNvSpPr/>
          <p:nvPr>
            <p:ph type="body" sz="quarter" idx="1"/>
          </p:nvPr>
        </p:nvSpPr>
        <p:spPr>
          <a:prstGeom prst="rect">
            <a:avLst/>
          </a:prstGeom>
        </p:spPr>
        <p:txBody>
          <a:bodyPr/>
          <a:lstStyle>
            <a:lvl1pPr defTabSz="914400">
              <a:lnSpc>
                <a:spcPct val="100000"/>
              </a:lnSpc>
              <a:defRPr sz="1200">
                <a:latin typeface="Calibri"/>
                <a:ea typeface="Calibri"/>
                <a:cs typeface="Calibri"/>
                <a:sym typeface="Calibri"/>
              </a:defRPr>
            </a:lvl1pPr>
          </a:lstStyle>
          <a:p>
            <a:pPr lvl="0">
              <a:defRPr sz="1800"/>
            </a:pPr>
            <a:r>
              <a:rPr sz="1200"/>
              <a:t>Discuss your business record keeping practices.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 name="Shape 85"/>
          <p:cNvSpPr/>
          <p:nvPr>
            <p:ph type="sldImg"/>
          </p:nvPr>
        </p:nvSpPr>
        <p:spPr>
          <a:prstGeom prst="rect">
            <a:avLst/>
          </a:prstGeom>
        </p:spPr>
        <p:txBody>
          <a:bodyPr/>
          <a:lstStyle/>
          <a:p>
            <a:pPr lvl="0"/>
          </a:p>
        </p:txBody>
      </p:sp>
      <p:sp>
        <p:nvSpPr>
          <p:cNvPr id="86" name="Shape 86"/>
          <p:cNvSpPr/>
          <p:nvPr>
            <p:ph type="body" sz="quarter" idx="1"/>
          </p:nvPr>
        </p:nvSpPr>
        <p:spPr>
          <a:prstGeom prst="rect">
            <a:avLst/>
          </a:prstGeom>
        </p:spPr>
        <p:txBody>
          <a:bodyPr/>
          <a:lstStyle/>
          <a:p>
            <a:pPr lvl="0" defTabSz="914400">
              <a:lnSpc>
                <a:spcPct val="100000"/>
              </a:lnSpc>
              <a:defRPr sz="1800"/>
            </a:pPr>
            <a:r>
              <a:rPr sz="1200">
                <a:latin typeface="Calibri"/>
                <a:ea typeface="Calibri"/>
                <a:cs typeface="Calibri"/>
                <a:sym typeface="Calibri"/>
              </a:rPr>
              <a:t>Not only should small business owners keep good records, but owners should also know which of those records to retain and for how long. Record retention is the practice of keeping business and personal records over time.</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Good record retention is in the best interest of companies. A poor system of retention will prevent managers from retrieving information needed to make sound business decisions. A poor record keeping retention system also poses a security risk.</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The table shows 1) a sample of records to keep and 2) for how many years. The Internal Revenue Service (IRS) determines some record retention guidelines. Other retention requirements are legal in nature, such as what may be required by contract with those you do business with. Expert recommendations vary. Also, retention schedules vary by region. For example, a state may have a different statute of limitation for legal liability (law suits). Check with your attorney for legal requirements. Check with your accountant for financial-related requirements.</a:t>
            </a:r>
            <a:br>
              <a:rPr sz="1200">
                <a:latin typeface="Calibri"/>
                <a:ea typeface="Calibri"/>
                <a:cs typeface="Calibri"/>
                <a:sym typeface="Calibri"/>
              </a:rPr>
            </a:br>
            <a:br>
              <a:rPr sz="1200">
                <a:latin typeface="Calibri"/>
                <a:ea typeface="Calibri"/>
                <a:cs typeface="Calibri"/>
                <a:sym typeface="Calibri"/>
              </a:rPr>
            </a:br>
            <a:r>
              <a:rPr sz="1200">
                <a:latin typeface="Calibri"/>
                <a:ea typeface="Calibri"/>
                <a:cs typeface="Calibri"/>
                <a:sym typeface="Calibri"/>
              </a:rPr>
              <a:t>Here is a sample record retention schedule to get you started.</a:t>
            </a:r>
            <a:br>
              <a:rPr sz="1200">
                <a:latin typeface="Calibri"/>
                <a:ea typeface="Calibri"/>
                <a:cs typeface="Calibri"/>
                <a:sym typeface="Calibri"/>
              </a:rPr>
            </a:br>
            <a:br>
              <a:rPr sz="1200">
                <a:latin typeface="Calibri"/>
                <a:ea typeface="Calibri"/>
                <a:cs typeface="Calibri"/>
                <a:sym typeface="Calibri"/>
              </a:rPr>
            </a:br>
            <a:r>
              <a:rPr sz="1200">
                <a:latin typeface="Calibri"/>
                <a:ea typeface="Calibri"/>
                <a:cs typeface="Calibri"/>
                <a:sym typeface="Calibri"/>
              </a:rPr>
              <a:t>Accounting and Fiscal</a:t>
            </a:r>
            <a:br>
              <a:rPr sz="1200">
                <a:latin typeface="Calibri"/>
                <a:ea typeface="Calibri"/>
                <a:cs typeface="Calibri"/>
                <a:sym typeface="Calibri"/>
              </a:rPr>
            </a:br>
            <a:r>
              <a:rPr sz="1200">
                <a:latin typeface="Calibri"/>
                <a:ea typeface="Calibri"/>
                <a:cs typeface="Calibri"/>
                <a:sym typeface="Calibri"/>
              </a:rPr>
              <a:t>Invoices and Receivables    5 years</a:t>
            </a:r>
            <a:br>
              <a:rPr sz="1200">
                <a:latin typeface="Calibri"/>
                <a:ea typeface="Calibri"/>
                <a:cs typeface="Calibri"/>
                <a:sym typeface="Calibri"/>
              </a:rPr>
            </a:br>
            <a:r>
              <a:rPr sz="1200">
                <a:latin typeface="Calibri"/>
                <a:ea typeface="Calibri"/>
                <a:cs typeface="Calibri"/>
                <a:sym typeface="Calibri"/>
              </a:rPr>
              <a:t>Checks and Payables          5 years</a:t>
            </a:r>
            <a:br>
              <a:rPr sz="1200">
                <a:latin typeface="Calibri"/>
                <a:ea typeface="Calibri"/>
                <a:cs typeface="Calibri"/>
                <a:sym typeface="Calibri"/>
              </a:rPr>
            </a:br>
            <a:r>
              <a:rPr sz="1200">
                <a:latin typeface="Calibri"/>
                <a:ea typeface="Calibri"/>
                <a:cs typeface="Calibri"/>
                <a:sym typeface="Calibri"/>
              </a:rPr>
              <a:t>Auditors Reports                Permanently</a:t>
            </a:r>
            <a:br>
              <a:rPr sz="1200">
                <a:latin typeface="Calibri"/>
                <a:ea typeface="Calibri"/>
                <a:cs typeface="Calibri"/>
                <a:sym typeface="Calibri"/>
              </a:rPr>
            </a:br>
            <a:r>
              <a:rPr sz="1200">
                <a:latin typeface="Calibri"/>
                <a:ea typeface="Calibri"/>
                <a:cs typeface="Calibri"/>
                <a:sym typeface="Calibri"/>
              </a:rPr>
              <a:t>Annual Statements             Permanently</a:t>
            </a:r>
            <a:br>
              <a:rPr sz="1200">
                <a:latin typeface="Calibri"/>
                <a:ea typeface="Calibri"/>
                <a:cs typeface="Calibri"/>
                <a:sym typeface="Calibri"/>
              </a:rPr>
            </a:br>
            <a:r>
              <a:rPr sz="1200">
                <a:latin typeface="Calibri"/>
                <a:ea typeface="Calibri"/>
                <a:cs typeface="Calibri"/>
                <a:sym typeface="Calibri"/>
              </a:rPr>
              <a:t>Inventory                          4 years</a:t>
            </a:r>
            <a:br>
              <a:rPr sz="1200">
                <a:latin typeface="Calibri"/>
                <a:ea typeface="Calibri"/>
                <a:cs typeface="Calibri"/>
                <a:sym typeface="Calibri"/>
              </a:rPr>
            </a:br>
            <a:br>
              <a:rPr sz="1200">
                <a:latin typeface="Calibri"/>
                <a:ea typeface="Calibri"/>
                <a:cs typeface="Calibri"/>
                <a:sym typeface="Calibri"/>
              </a:rPr>
            </a:br>
            <a:r>
              <a:rPr sz="1200">
                <a:latin typeface="Calibri"/>
                <a:ea typeface="Calibri"/>
                <a:cs typeface="Calibri"/>
                <a:sym typeface="Calibri"/>
              </a:rPr>
              <a:t>Personnel</a:t>
            </a:r>
            <a:br>
              <a:rPr sz="1200">
                <a:latin typeface="Calibri"/>
                <a:ea typeface="Calibri"/>
                <a:cs typeface="Calibri"/>
                <a:sym typeface="Calibri"/>
              </a:rPr>
            </a:br>
            <a:r>
              <a:rPr sz="1200">
                <a:latin typeface="Calibri"/>
                <a:ea typeface="Calibri"/>
                <a:cs typeface="Calibri"/>
                <a:sym typeface="Calibri"/>
              </a:rPr>
              <a:t>Payroll                        6 years</a:t>
            </a:r>
            <a:br>
              <a:rPr sz="1200">
                <a:latin typeface="Calibri"/>
                <a:ea typeface="Calibri"/>
                <a:cs typeface="Calibri"/>
                <a:sym typeface="Calibri"/>
              </a:rPr>
            </a:br>
            <a:r>
              <a:rPr sz="1200">
                <a:latin typeface="Calibri"/>
                <a:ea typeface="Calibri"/>
                <a:cs typeface="Calibri"/>
                <a:sym typeface="Calibri"/>
              </a:rPr>
              <a:t>Contracts                    4-5 years</a:t>
            </a:r>
            <a:br>
              <a:rPr sz="1200">
                <a:latin typeface="Calibri"/>
                <a:ea typeface="Calibri"/>
                <a:cs typeface="Calibri"/>
                <a:sym typeface="Calibri"/>
              </a:rPr>
            </a:br>
            <a:r>
              <a:rPr sz="1200">
                <a:latin typeface="Calibri"/>
                <a:ea typeface="Calibri"/>
                <a:cs typeface="Calibri"/>
                <a:sym typeface="Calibri"/>
              </a:rPr>
              <a:t>Personnel files             3 years</a:t>
            </a:r>
            <a:br>
              <a:rPr sz="1200">
                <a:latin typeface="Calibri"/>
                <a:ea typeface="Calibri"/>
                <a:cs typeface="Calibri"/>
                <a:sym typeface="Calibri"/>
              </a:rPr>
            </a:br>
            <a:r>
              <a:rPr sz="1200">
                <a:latin typeface="Calibri"/>
                <a:ea typeface="Calibri"/>
                <a:cs typeface="Calibri"/>
                <a:sym typeface="Calibri"/>
              </a:rPr>
              <a:t>Insurance Records       5 years</a:t>
            </a:r>
            <a:br>
              <a:rPr sz="1200">
                <a:latin typeface="Calibri"/>
                <a:ea typeface="Calibri"/>
                <a:cs typeface="Calibri"/>
                <a:sym typeface="Calibri"/>
              </a:rPr>
            </a:br>
            <a:r>
              <a:rPr sz="1200">
                <a:latin typeface="Calibri"/>
                <a:ea typeface="Calibri"/>
                <a:cs typeface="Calibri"/>
                <a:sym typeface="Calibri"/>
              </a:rPr>
              <a:t>Time Cards                 2 years</a:t>
            </a:r>
            <a:br>
              <a:rPr sz="1200">
                <a:latin typeface="Calibri"/>
                <a:ea typeface="Calibri"/>
                <a:cs typeface="Calibri"/>
                <a:sym typeface="Calibri"/>
              </a:rPr>
            </a:br>
            <a:r>
              <a:rPr sz="1200">
                <a:latin typeface="Calibri"/>
                <a:ea typeface="Calibri"/>
                <a:cs typeface="Calibri"/>
                <a:sym typeface="Calibri"/>
              </a:rPr>
              <a:t>Retirement Plans         Permanently</a:t>
            </a:r>
            <a:br>
              <a:rPr sz="1200">
                <a:latin typeface="Calibri"/>
                <a:ea typeface="Calibri"/>
                <a:cs typeface="Calibri"/>
                <a:sym typeface="Calibri"/>
              </a:rPr>
            </a:br>
            <a:br>
              <a:rPr sz="1200">
                <a:latin typeface="Calibri"/>
                <a:ea typeface="Calibri"/>
                <a:cs typeface="Calibri"/>
                <a:sym typeface="Calibri"/>
              </a:rPr>
            </a:br>
            <a:r>
              <a:rPr sz="1200">
                <a:latin typeface="Calibri"/>
                <a:ea typeface="Calibri"/>
                <a:cs typeface="Calibri"/>
                <a:sym typeface="Calibri"/>
              </a:rPr>
              <a:t>Business and Corporate</a:t>
            </a:r>
            <a:br>
              <a:rPr sz="1200">
                <a:latin typeface="Calibri"/>
                <a:ea typeface="Calibri"/>
                <a:cs typeface="Calibri"/>
                <a:sym typeface="Calibri"/>
              </a:rPr>
            </a:br>
            <a:r>
              <a:rPr sz="1200">
                <a:latin typeface="Calibri"/>
                <a:ea typeface="Calibri"/>
                <a:cs typeface="Calibri"/>
                <a:sym typeface="Calibri"/>
              </a:rPr>
              <a:t>Contracts                   7 years</a:t>
            </a:r>
            <a:br>
              <a:rPr sz="1200">
                <a:latin typeface="Calibri"/>
                <a:ea typeface="Calibri"/>
                <a:cs typeface="Calibri"/>
                <a:sym typeface="Calibri"/>
              </a:rPr>
            </a:br>
            <a:r>
              <a:rPr sz="1200">
                <a:latin typeface="Calibri"/>
                <a:ea typeface="Calibri"/>
                <a:cs typeface="Calibri"/>
                <a:sym typeface="Calibri"/>
              </a:rPr>
              <a:t>Copyrights                 Permanently</a:t>
            </a:r>
            <a:br>
              <a:rPr sz="1200">
                <a:latin typeface="Calibri"/>
                <a:ea typeface="Calibri"/>
                <a:cs typeface="Calibri"/>
                <a:sym typeface="Calibri"/>
              </a:rPr>
            </a:br>
            <a:r>
              <a:rPr sz="1200">
                <a:latin typeface="Calibri"/>
                <a:ea typeface="Calibri"/>
                <a:cs typeface="Calibri"/>
                <a:sym typeface="Calibri"/>
              </a:rPr>
              <a:t>Correspondence         3 years</a:t>
            </a:r>
            <a:br>
              <a:rPr sz="1200">
                <a:latin typeface="Calibri"/>
                <a:ea typeface="Calibri"/>
                <a:cs typeface="Calibri"/>
                <a:sym typeface="Calibri"/>
              </a:rPr>
            </a:br>
            <a:r>
              <a:rPr sz="1200">
                <a:latin typeface="Calibri"/>
                <a:ea typeface="Calibri"/>
                <a:cs typeface="Calibri"/>
                <a:sym typeface="Calibri"/>
              </a:rPr>
              <a:t>Leases                      6 years</a:t>
            </a:r>
            <a:br>
              <a:rPr sz="1200">
                <a:latin typeface="Calibri"/>
                <a:ea typeface="Calibri"/>
                <a:cs typeface="Calibri"/>
                <a:sym typeface="Calibri"/>
              </a:rPr>
            </a:br>
            <a:r>
              <a:rPr sz="1200">
                <a:latin typeface="Calibri"/>
                <a:ea typeface="Calibri"/>
                <a:cs typeface="Calibri"/>
                <a:sym typeface="Calibri"/>
              </a:rPr>
              <a:t>Property Records       Permanently</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Customer Records     Business specific</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Sales Records            Business specific</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Licenses                    As required</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Permits                     As required</a:t>
            </a: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Insurance policies      As required</a:t>
            </a:r>
            <a:br>
              <a:rPr sz="1200">
                <a:latin typeface="Calibri"/>
                <a:ea typeface="Calibri"/>
                <a:cs typeface="Calibri"/>
                <a:sym typeface="Calibri"/>
              </a:rPr>
            </a:br>
            <a:br>
              <a:rPr sz="1200">
                <a:latin typeface="Calibri"/>
                <a:ea typeface="Calibri"/>
                <a:cs typeface="Calibri"/>
                <a:sym typeface="Calibri"/>
              </a:rPr>
            </a:br>
            <a:r>
              <a:rPr sz="1200">
                <a:latin typeface="Calibri"/>
                <a:ea typeface="Calibri"/>
                <a:cs typeface="Calibri"/>
                <a:sym typeface="Calibri"/>
              </a:rPr>
              <a:t>Taxation</a:t>
            </a:r>
            <a:br>
              <a:rPr sz="1200">
                <a:latin typeface="Calibri"/>
                <a:ea typeface="Calibri"/>
                <a:cs typeface="Calibri"/>
                <a:sym typeface="Calibri"/>
              </a:rPr>
            </a:br>
            <a:r>
              <a:rPr sz="1200">
                <a:latin typeface="Calibri"/>
                <a:ea typeface="Calibri"/>
                <a:cs typeface="Calibri"/>
                <a:sym typeface="Calibri"/>
              </a:rPr>
              <a:t>Tax Returns                                        Permanently </a:t>
            </a:r>
            <a:br>
              <a:rPr sz="1200">
                <a:latin typeface="Calibri"/>
                <a:ea typeface="Calibri"/>
                <a:cs typeface="Calibri"/>
                <a:sym typeface="Calibri"/>
              </a:rPr>
            </a:br>
            <a:r>
              <a:rPr sz="1200">
                <a:latin typeface="Calibri"/>
                <a:ea typeface="Calibri"/>
                <a:cs typeface="Calibri"/>
                <a:sym typeface="Calibri"/>
              </a:rPr>
              <a:t>Employee Withholding                         7 years</a:t>
            </a:r>
            <a:br>
              <a:rPr sz="1200">
                <a:latin typeface="Calibri"/>
                <a:ea typeface="Calibri"/>
                <a:cs typeface="Calibri"/>
                <a:sym typeface="Calibri"/>
              </a:rPr>
            </a:br>
            <a:r>
              <a:rPr sz="1200">
                <a:latin typeface="Calibri"/>
                <a:ea typeface="Calibri"/>
                <a:cs typeface="Calibri"/>
                <a:sym typeface="Calibri"/>
              </a:rPr>
              <a:t>Tax bills and statements                       Permanently</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1_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1_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781800" y="64008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RECORD </a:t>
            </a:r>
            <a:r>
              <a:rPr sz="1000">
                <a:solidFill>
                  <a:srgbClr val="132F5A"/>
                </a:solidFill>
                <a:latin typeface="12 pt. Helvetica* 85 Heavy   08472"/>
                <a:ea typeface="12 pt. Helvetica* 85 Heavy   08472"/>
                <a:cs typeface="12 pt. Helvetica* 85 Heavy   08472"/>
                <a:sym typeface="12 pt. Helvetica* 85 Heavy   08472"/>
              </a:rPr>
              <a:t>KEEPING</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7620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1143000"/>
            <a:ext cx="8229600" cy="5715000"/>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e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2.png"/><Relationship Id="rId7" Type="http://schemas.openxmlformats.org/officeDocument/2006/relationships/image" Target="../media/image7.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6.png"/><Relationship Id="rId6" Type="http://schemas.openxmlformats.org/officeDocument/2006/relationships/image" Target="../media/image12.png"/><Relationship Id="rId7" Type="http://schemas.openxmlformats.org/officeDocument/2006/relationships/image" Target="../media/image17.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10.png"/><Relationship Id="rId7" Type="http://schemas.openxmlformats.org/officeDocument/2006/relationships/image" Target="../media/image20.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1.png"/><Relationship Id="rId4" Type="http://schemas.openxmlformats.org/officeDocument/2006/relationships/image" Target="../media/image9.jpeg"/><Relationship Id="rId5" Type="http://schemas.openxmlformats.org/officeDocument/2006/relationships/image" Target="../media/image7.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2.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23.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4.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0.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9" name="FDIC_PPT_ART_RecordKeeping.jpg"/>
          <p:cNvPicPr/>
          <p:nvPr/>
        </p:nvPicPr>
        <p:blipFill>
          <a:blip r:embed="rId2">
            <a:extLst/>
          </a:blip>
          <a:stretch>
            <a:fillRect/>
          </a:stretch>
        </p:blipFill>
        <p:spPr>
          <a:xfrm>
            <a:off x="4562475" y="381000"/>
            <a:ext cx="4581525" cy="4581525"/>
          </a:xfrm>
          <a:prstGeom prst="rect">
            <a:avLst/>
          </a:prstGeom>
          <a:ln w="12700">
            <a:miter lim="400000"/>
          </a:ln>
        </p:spPr>
      </p:pic>
      <p:sp>
        <p:nvSpPr>
          <p:cNvPr id="20" name="Shape 20"/>
          <p:cNvSpPr/>
          <p:nvPr/>
        </p:nvSpPr>
        <p:spPr>
          <a:xfrm>
            <a:off x="361950" y="2819400"/>
            <a:ext cx="2686050" cy="987425"/>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1" name="Shape 21"/>
          <p:cNvSpPr/>
          <p:nvPr/>
        </p:nvSpPr>
        <p:spPr>
          <a:xfrm>
            <a:off x="228600" y="838200"/>
            <a:ext cx="6781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7200">
                <a:solidFill>
                  <a:srgbClr val="C1961C"/>
                </a:solidFill>
              </a:rPr>
              <a:t>Record</a:t>
            </a:r>
          </a:p>
        </p:txBody>
      </p:sp>
      <p:sp>
        <p:nvSpPr>
          <p:cNvPr id="22" name="Shape 22"/>
          <p:cNvSpPr/>
          <p:nvPr/>
        </p:nvSpPr>
        <p:spPr>
          <a:xfrm>
            <a:off x="533400" y="1600200"/>
            <a:ext cx="7924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7200">
                <a:solidFill>
                  <a:srgbClr val="132F5A"/>
                </a:solidFill>
              </a:rPr>
              <a:t>Keeping</a:t>
            </a:r>
          </a:p>
        </p:txBody>
      </p:sp>
      <p:sp>
        <p:nvSpPr>
          <p:cNvPr id="23" name="Shape 23"/>
          <p:cNvSpPr/>
          <p:nvPr/>
        </p:nvSpPr>
        <p:spPr>
          <a:xfrm>
            <a:off x="295274" y="2771775"/>
            <a:ext cx="2706690" cy="878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2800">
                <a:solidFill>
                  <a:srgbClr val="FFFFFF"/>
                </a:solidFill>
                <a:latin typeface="Garamond"/>
                <a:ea typeface="Garamond"/>
                <a:cs typeface="Garamond"/>
                <a:sym typeface="Garamond"/>
              </a:defRPr>
            </a:lvl1pPr>
          </a:lstStyle>
          <a:p>
            <a:pPr lvl="0">
              <a:defRPr b="0" cap="none" sz="1800">
                <a:solidFill>
                  <a:srgbClr val="000000"/>
                </a:solidFill>
              </a:defRPr>
            </a:pPr>
            <a:r>
              <a:rPr b="1" cap="small" sz="28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0" name="Shape 70"/>
          <p:cNvSpPr/>
          <p:nvPr>
            <p:ph type="title"/>
          </p:nvPr>
        </p:nvSpPr>
        <p:spPr>
          <a:xfrm>
            <a:off x="457200" y="381000"/>
            <a:ext cx="8489950" cy="609600"/>
          </a:xfrm>
          <a:prstGeom prst="rect">
            <a:avLst/>
          </a:prstGeom>
        </p:spPr>
        <p:txBody>
          <a:bodyPr lIns="0" tIns="0" rIns="0" bIns="0">
            <a:normAutofit fontScale="100000" lnSpcReduction="0"/>
          </a:bodyPr>
          <a:lstStyle>
            <a:lvl1pPr defTabSz="886968">
              <a:defRPr sz="3104"/>
            </a:lvl1pPr>
          </a:lstStyle>
          <a:p>
            <a:pPr lvl="0">
              <a:defRPr sz="1800">
                <a:solidFill>
                  <a:srgbClr val="000000"/>
                </a:solidFill>
              </a:defRPr>
            </a:pPr>
            <a:r>
              <a:rPr sz="3104">
                <a:solidFill>
                  <a:srgbClr val="C1961C"/>
                </a:solidFill>
              </a:rPr>
              <a:t>Discussion Point #1: Your Record Keeping</a:t>
            </a:r>
          </a:p>
        </p:txBody>
      </p:sp>
      <p:sp>
        <p:nvSpPr>
          <p:cNvPr id="71" name="Shape 71"/>
          <p:cNvSpPr/>
          <p:nvPr>
            <p:ph type="body" idx="1"/>
          </p:nvPr>
        </p:nvSpPr>
        <p:spPr>
          <a:xfrm>
            <a:off x="457200" y="1085850"/>
            <a:ext cx="8229600" cy="4267200"/>
          </a:xfrm>
          <a:prstGeom prst="rect">
            <a:avLst/>
          </a:prstGeom>
        </p:spPr>
        <p:txBody>
          <a:bodyPr lIns="0" tIns="0" rIns="0" bIns="0">
            <a:normAutofit fontScale="100000" lnSpcReduction="0"/>
          </a:bodyPr>
          <a:lstStyle>
            <a:lvl1pPr>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a:solidFill>
                  <a:srgbClr val="1F497D"/>
                </a:solidFill>
              </a:rPr>
              <a:t>Discuss your business record keeping practices.</a:t>
            </a:r>
          </a:p>
        </p:txBody>
      </p:sp>
      <p:pic>
        <p:nvPicPr>
          <p:cNvPr id="72"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73" name="Shape 73"/>
          <p:cNvSpPr/>
          <p:nvPr/>
        </p:nvSpPr>
        <p:spPr>
          <a:xfrm>
            <a:off x="2905125" y="3765550"/>
            <a:ext cx="4413251" cy="0"/>
          </a:xfrm>
          <a:prstGeom prst="line">
            <a:avLst/>
          </a:prstGeom>
          <a:ln w="57150">
            <a:solidFill>
              <a:srgbClr val="4A7EBB"/>
            </a:solidFill>
          </a:ln>
        </p:spPr>
        <p:txBody>
          <a:bodyPr lIns="0" tIns="0" rIns="0" bIns="0"/>
          <a:lstStyle/>
          <a:p>
            <a:pPr lvl="0" defTabSz="457200">
              <a:defRPr sz="1200">
                <a:latin typeface="+mn-lt"/>
                <a:ea typeface="+mn-ea"/>
                <a:cs typeface="+mn-cs"/>
                <a:sym typeface="Helvetica"/>
              </a:defRPr>
            </a:pPr>
          </a:p>
        </p:txBody>
      </p:sp>
      <p:sp>
        <p:nvSpPr>
          <p:cNvPr id="74" name="Shape 74"/>
          <p:cNvSpPr/>
          <p:nvPr/>
        </p:nvSpPr>
        <p:spPr>
          <a:xfrm>
            <a:off x="2038350" y="1646238"/>
            <a:ext cx="7104063" cy="452882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Identify detail records you already keep.</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Identify planning records you already keep.</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Identify legal records you already keep.</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Identify tax records you already keep.</a:t>
            </a:r>
            <a:endParaRPr>
              <a:latin typeface="Arial"/>
              <a:ea typeface="Arial"/>
              <a:cs typeface="Arial"/>
              <a:sym typeface="Arial"/>
            </a:endParaRPr>
          </a:p>
          <a:p>
            <a:pPr lvl="0" marL="457200" indent="-457200">
              <a:lnSpc>
                <a:spcPts val="3000"/>
              </a:lnSpc>
              <a:spcBef>
                <a:spcPts val="400"/>
              </a:spcBef>
              <a:buClr>
                <a:srgbClr val="1F497D"/>
              </a:buClr>
              <a:buSzPct val="100000"/>
              <a:buFont typeface="Calibri"/>
              <a:buAutoNum type="arabicPeriod" startAt="1"/>
            </a:pPr>
            <a:endParaRPr sz="2800">
              <a:solidFill>
                <a:srgbClr val="1F497D"/>
              </a:solidFill>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5"/>
            </a:pPr>
            <a:r>
              <a:rPr sz="2800">
                <a:solidFill>
                  <a:srgbClr val="1F497D"/>
                </a:solidFill>
              </a:rPr>
              <a:t>Think more about your record-keeping.</a:t>
            </a:r>
            <a:endParaRPr>
              <a:latin typeface="Arial"/>
              <a:ea typeface="Arial"/>
              <a:cs typeface="Arial"/>
              <a:sym typeface="Arial"/>
            </a:endParaRPr>
          </a:p>
          <a:p>
            <a:pPr lvl="1" marL="716492" indent="-259292">
              <a:lnSpc>
                <a:spcPts val="3000"/>
              </a:lnSpc>
              <a:spcBef>
                <a:spcPts val="400"/>
              </a:spcBef>
              <a:buClr>
                <a:srgbClr val="1F497D"/>
              </a:buClr>
              <a:buSzPct val="100000"/>
              <a:buFont typeface="Arial"/>
              <a:buChar char="•"/>
            </a:pPr>
            <a:r>
              <a:rPr sz="2000">
                <a:solidFill>
                  <a:srgbClr val="1F497D"/>
                </a:solidFill>
              </a:rPr>
              <a:t>Are there records you don’t need to keep? Why not?</a:t>
            </a:r>
            <a:endParaRPr>
              <a:latin typeface="Arial"/>
              <a:ea typeface="Arial"/>
              <a:cs typeface="Arial"/>
              <a:sym typeface="Arial"/>
            </a:endParaRPr>
          </a:p>
          <a:p>
            <a:pPr lvl="1" marL="716492" indent="-259292">
              <a:lnSpc>
                <a:spcPts val="3000"/>
              </a:lnSpc>
              <a:spcBef>
                <a:spcPts val="400"/>
              </a:spcBef>
              <a:buClr>
                <a:srgbClr val="1F497D"/>
              </a:buClr>
              <a:buSzPct val="100000"/>
              <a:buFont typeface="Arial"/>
              <a:buChar char="•"/>
            </a:pPr>
            <a:r>
              <a:rPr sz="2000">
                <a:solidFill>
                  <a:srgbClr val="1F497D"/>
                </a:solidFill>
              </a:rPr>
              <a:t>Did we miss any records that you currently keep?</a:t>
            </a:r>
            <a:endParaRPr>
              <a:latin typeface="Arial"/>
              <a:ea typeface="Arial"/>
              <a:cs typeface="Arial"/>
              <a:sym typeface="Arial"/>
            </a:endParaRPr>
          </a:p>
          <a:p>
            <a:pPr lvl="1" marL="716492" indent="-259292">
              <a:lnSpc>
                <a:spcPts val="3000"/>
              </a:lnSpc>
              <a:spcBef>
                <a:spcPts val="400"/>
              </a:spcBef>
              <a:buClr>
                <a:srgbClr val="1F497D"/>
              </a:buClr>
              <a:buSzPct val="100000"/>
              <a:buFont typeface="Arial"/>
              <a:buChar char="•"/>
            </a:pPr>
            <a:r>
              <a:rPr sz="2000">
                <a:solidFill>
                  <a:srgbClr val="1F497D"/>
                </a:solidFill>
              </a:rPr>
              <a:t>Are there records that need to be added to the list?</a:t>
            </a:r>
            <a:endParaRPr>
              <a:latin typeface="Arial"/>
              <a:ea typeface="Arial"/>
              <a:cs typeface="Arial"/>
              <a:sym typeface="Arial"/>
            </a:endParaRPr>
          </a:p>
          <a:p>
            <a:pPr lvl="1" marL="716492" indent="-259292">
              <a:lnSpc>
                <a:spcPts val="3000"/>
              </a:lnSpc>
              <a:spcBef>
                <a:spcPts val="400"/>
              </a:spcBef>
              <a:buClr>
                <a:srgbClr val="1F497D"/>
              </a:buClr>
              <a:buSzPct val="100000"/>
              <a:buFont typeface="Arial"/>
              <a:buChar char="•"/>
            </a:pPr>
            <a:r>
              <a:rPr sz="2000">
                <a:solidFill>
                  <a:srgbClr val="1F497D"/>
                </a:solidFill>
              </a:rPr>
              <a:t>What area of record-keeping needs your attention?</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bg>
      <p:bgPr>
        <a:gradFill flip="none" rotWithShape="1">
          <a:gsLst>
            <a:gs pos="0">
              <a:srgbClr val="21558F"/>
            </a:gs>
            <a:gs pos="52999">
              <a:srgbClr val="AECCEC"/>
            </a:gs>
            <a:gs pos="83000">
              <a:srgbClr val="E3EDF9"/>
            </a:gs>
            <a:gs pos="100000">
              <a:srgbClr val="FFFFFF"/>
            </a:gs>
          </a:gsLst>
          <a:lin ang="5400000" scaled="0"/>
        </a:gradFill>
      </p:bgPr>
    </p:bg>
    <p:spTree>
      <p:nvGrpSpPr>
        <p:cNvPr id="1" name=""/>
        <p:cNvGrpSpPr/>
        <p:nvPr/>
      </p:nvGrpSpPr>
      <p:grpSpPr>
        <a:xfrm>
          <a:off x="0" y="0"/>
          <a:ext cx="0" cy="0"/>
          <a:chOff x="0" y="0"/>
          <a:chExt cx="0" cy="0"/>
        </a:xfrm>
      </p:grpSpPr>
      <p:sp>
        <p:nvSpPr>
          <p:cNvPr id="78" name="Shape 78"/>
          <p:cNvSpPr/>
          <p:nvPr>
            <p:ph type="title"/>
          </p:nvPr>
        </p:nvSpPr>
        <p:spPr>
          <a:xfrm>
            <a:off x="457200" y="380999"/>
            <a:ext cx="8229600" cy="646115"/>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Record Retention</a:t>
            </a:r>
          </a:p>
        </p:txBody>
      </p:sp>
      <p:graphicFrame>
        <p:nvGraphicFramePr>
          <p:cNvPr id="79" name="Chart 79"/>
          <p:cNvGraphicFramePr/>
          <p:nvPr/>
        </p:nvGraphicFramePr>
        <p:xfrm>
          <a:off x="471788" y="1563518"/>
          <a:ext cx="6164394" cy="3999731"/>
        </p:xfrm>
        <a:graphic xmlns:a="http://schemas.openxmlformats.org/drawingml/2006/main">
          <a:graphicData uri="http://schemas.openxmlformats.org/drawingml/2006/chart">
            <c:chart xmlns:c="http://schemas.openxmlformats.org/drawingml/2006/chart" r:id="rId3"/>
          </a:graphicData>
        </a:graphic>
      </p:graphicFrame>
      <p:sp>
        <p:nvSpPr>
          <p:cNvPr id="80" name="Shape 80"/>
          <p:cNvSpPr/>
          <p:nvPr/>
        </p:nvSpPr>
        <p:spPr>
          <a:xfrm>
            <a:off x="6089650" y="4383087"/>
            <a:ext cx="2676525" cy="542926"/>
          </a:xfrm>
          <a:prstGeom prst="rightArrow">
            <a:avLst>
              <a:gd name="adj1" fmla="val 50000"/>
              <a:gd name="adj2" fmla="val 50000"/>
            </a:avLst>
          </a:prstGeom>
          <a:solidFill>
            <a:srgbClr val="4F81BD">
              <a:alpha val="7842"/>
            </a:srgbClr>
          </a:solidFill>
          <a:ln w="12700">
            <a:miter lim="400000"/>
          </a:ln>
        </p:spPr>
        <p:txBody>
          <a:bodyPr lIns="0" tIns="0" rIns="0" bIns="0" anchor="ctr"/>
          <a:lstStyle/>
          <a:p>
            <a:pPr lvl="0" algn="ctr">
              <a:defRPr>
                <a:solidFill>
                  <a:srgbClr val="FFFFFF"/>
                </a:solidFill>
              </a:defRPr>
            </a:pPr>
          </a:p>
        </p:txBody>
      </p:sp>
      <p:sp>
        <p:nvSpPr>
          <p:cNvPr id="81" name="Shape 81"/>
          <p:cNvSpPr/>
          <p:nvPr/>
        </p:nvSpPr>
        <p:spPr>
          <a:xfrm rot="18909677">
            <a:off x="7089888" y="4745780"/>
            <a:ext cx="1190562" cy="444759"/>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800">
                <a:solidFill>
                  <a:srgbClr val="1F497D"/>
                </a:solidFill>
              </a:defRPr>
            </a:lvl1pPr>
          </a:lstStyle>
          <a:p>
            <a:pPr lvl="0">
              <a:defRPr sz="1800">
                <a:solidFill>
                  <a:srgbClr val="000000"/>
                </a:solidFill>
              </a:defRPr>
            </a:pPr>
            <a:r>
              <a:rPr sz="2800">
                <a:solidFill>
                  <a:srgbClr val="1F497D"/>
                </a:solidFill>
              </a:rPr>
              <a:t>Forever</a:t>
            </a:r>
          </a:p>
        </p:txBody>
      </p:sp>
      <p:sp>
        <p:nvSpPr>
          <p:cNvPr id="82" name="Shape 82"/>
          <p:cNvSpPr/>
          <p:nvPr/>
        </p:nvSpPr>
        <p:spPr>
          <a:xfrm>
            <a:off x="6091237" y="4716462"/>
            <a:ext cx="2676526" cy="542926"/>
          </a:xfrm>
          <a:prstGeom prst="rightArrow">
            <a:avLst>
              <a:gd name="adj1" fmla="val 50000"/>
              <a:gd name="adj2" fmla="val 50000"/>
            </a:avLst>
          </a:prstGeom>
          <a:solidFill>
            <a:srgbClr val="4F81BD">
              <a:alpha val="7842"/>
            </a:srgbClr>
          </a:solidFill>
          <a:ln w="12700">
            <a:miter lim="400000"/>
          </a:ln>
        </p:spPr>
        <p:txBody>
          <a:bodyPr lIns="0" tIns="0" rIns="0" bIns="0" anchor="ctr"/>
          <a:lstStyle/>
          <a:p>
            <a:pPr lvl="0" algn="ctr">
              <a:defRPr>
                <a:solidFill>
                  <a:srgbClr val="FFFFFF"/>
                </a:solidFill>
              </a:defRPr>
            </a:pPr>
          </a:p>
        </p:txBody>
      </p:sp>
      <p:sp>
        <p:nvSpPr>
          <p:cNvPr id="83" name="Shape 83"/>
          <p:cNvSpPr/>
          <p:nvPr/>
        </p:nvSpPr>
        <p:spPr>
          <a:xfrm>
            <a:off x="6089650" y="5049837"/>
            <a:ext cx="2676525" cy="542926"/>
          </a:xfrm>
          <a:prstGeom prst="rightArrow">
            <a:avLst>
              <a:gd name="adj1" fmla="val 50000"/>
              <a:gd name="adj2" fmla="val 50000"/>
            </a:avLst>
          </a:prstGeom>
          <a:solidFill>
            <a:srgbClr val="4F81BD">
              <a:alpha val="7842"/>
            </a:srgbClr>
          </a:solidFill>
          <a:ln w="12700">
            <a:miter lim="400000"/>
          </a:ln>
        </p:spPr>
        <p:txBody>
          <a:bodyPr lIns="0" tIns="0" rIns="0" bIns="0" anchor="ctr"/>
          <a:lstStyle/>
          <a:p>
            <a:pPr lvl="0" algn="ctr">
              <a:defRPr>
                <a:solidFill>
                  <a:srgbClr val="FFFFFF"/>
                </a:solidFill>
              </a:defRPr>
            </a:pPr>
          </a:p>
        </p:txBody>
      </p:sp>
      <p:sp>
        <p:nvSpPr>
          <p:cNvPr id="84" name="Shape 84"/>
          <p:cNvSpPr/>
          <p:nvPr/>
        </p:nvSpPr>
        <p:spPr>
          <a:xfrm>
            <a:off x="2209799" y="1128712"/>
            <a:ext cx="5526090" cy="44475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800">
                <a:solidFill>
                  <a:srgbClr val="132F5A"/>
                </a:solidFill>
              </a:defRPr>
            </a:lvl1pPr>
          </a:lstStyle>
          <a:p>
            <a:pPr lvl="0">
              <a:defRPr sz="1800">
                <a:solidFill>
                  <a:srgbClr val="000000"/>
                </a:solidFill>
              </a:defRPr>
            </a:pPr>
            <a:r>
              <a:rPr sz="2800">
                <a:solidFill>
                  <a:srgbClr val="132F5A"/>
                </a:solidFill>
              </a:rPr>
              <a:t>Examples (Years)</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8" name="image11.jpeg" descr="C:\Users\Bruce Soule\Desktop\Current Projects\FDIC PowerPoint\Unit 2 - Recordkeeping\ManAtComplexComuter.JPG"/>
          <p:cNvPicPr/>
          <p:nvPr/>
        </p:nvPicPr>
        <p:blipFill>
          <a:blip r:embed="rId3">
            <a:extLst/>
          </a:blip>
          <a:srcRect l="3804" t="3201" r="20107" b="10000"/>
          <a:stretch>
            <a:fillRect/>
          </a:stretch>
        </p:blipFill>
        <p:spPr>
          <a:xfrm>
            <a:off x="3876675" y="2827338"/>
            <a:ext cx="5267325" cy="3429001"/>
          </a:xfrm>
          <a:prstGeom prst="rect">
            <a:avLst/>
          </a:prstGeom>
          <a:ln w="12700">
            <a:miter lim="400000"/>
          </a:ln>
        </p:spPr>
      </p:pic>
      <p:sp>
        <p:nvSpPr>
          <p:cNvPr id="89" name="Shape 89"/>
          <p:cNvSpPr/>
          <p:nvPr>
            <p:ph type="title"/>
          </p:nvPr>
        </p:nvSpPr>
        <p:spPr>
          <a:xfrm>
            <a:off x="457200" y="381000"/>
            <a:ext cx="8229600" cy="584200"/>
          </a:xfrm>
          <a:prstGeom prst="rect">
            <a:avLst/>
          </a:prstGeom>
        </p:spPr>
        <p:txBody>
          <a:bodyPr lIns="0" tIns="0" rIns="0" bIns="0">
            <a:normAutofit fontScale="100000" lnSpcReduction="0"/>
          </a:bodyPr>
          <a:lstStyle>
            <a:lvl1pPr>
              <a:defRPr sz="3200">
                <a:solidFill>
                  <a:srgbClr val="CAA53A"/>
                </a:solidFill>
                <a:latin typeface="Calibri"/>
                <a:ea typeface="Calibri"/>
                <a:cs typeface="Calibri"/>
                <a:sym typeface="Calibri"/>
              </a:defRPr>
            </a:lvl1pPr>
          </a:lstStyle>
          <a:p>
            <a:pPr lvl="0">
              <a:defRPr sz="1800">
                <a:solidFill>
                  <a:srgbClr val="000000"/>
                </a:solidFill>
              </a:defRPr>
            </a:pPr>
            <a:r>
              <a:rPr sz="3200">
                <a:solidFill>
                  <a:srgbClr val="CAA53A"/>
                </a:solidFill>
              </a:rPr>
              <a:t>Record Keeping Tools</a:t>
            </a:r>
          </a:p>
        </p:txBody>
      </p:sp>
      <p:sp>
        <p:nvSpPr>
          <p:cNvPr id="90" name="Shape 90"/>
          <p:cNvSpPr/>
          <p:nvPr>
            <p:ph type="body" idx="1"/>
          </p:nvPr>
        </p:nvSpPr>
        <p:spPr>
          <a:xfrm>
            <a:off x="457200" y="1143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Simple “paper tools”</a:t>
            </a:r>
            <a:endParaRPr sz="3000">
              <a:solidFill>
                <a:srgbClr val="132F5A"/>
              </a:solidFill>
            </a:endParaRPr>
          </a:p>
          <a:p>
            <a:pPr lvl="0">
              <a:defRPr sz="1800">
                <a:solidFill>
                  <a:srgbClr val="000000"/>
                </a:solidFill>
              </a:defRPr>
            </a:pPr>
            <a:r>
              <a:rPr sz="3000">
                <a:solidFill>
                  <a:srgbClr val="132F5A"/>
                </a:solidFill>
              </a:rPr>
              <a:t>“Tickler” system</a:t>
            </a:r>
            <a:endParaRPr sz="3000">
              <a:solidFill>
                <a:srgbClr val="132F5A"/>
              </a:solidFill>
            </a:endParaRPr>
          </a:p>
          <a:p>
            <a:pPr lvl="0">
              <a:defRPr sz="1800">
                <a:solidFill>
                  <a:srgbClr val="000000"/>
                </a:solidFill>
              </a:defRPr>
            </a:pPr>
            <a:r>
              <a:rPr sz="3000">
                <a:solidFill>
                  <a:srgbClr val="132F5A"/>
                </a:solidFill>
              </a:rPr>
              <a:t>Computer systems</a:t>
            </a:r>
            <a:endParaRPr sz="3000">
              <a:solidFill>
                <a:srgbClr val="132F5A"/>
              </a:solidFill>
            </a:endParaRPr>
          </a:p>
          <a:p>
            <a:pPr lvl="0">
              <a:defRPr sz="1800">
                <a:solidFill>
                  <a:srgbClr val="000000"/>
                </a:solidFill>
              </a:defRPr>
            </a:pPr>
            <a:r>
              <a:rPr sz="3000">
                <a:solidFill>
                  <a:srgbClr val="132F5A"/>
                </a:solidFill>
              </a:rPr>
              <a:t>Cloud computing</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Accounting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File hosting</a:t>
            </a:r>
          </a:p>
        </p:txBody>
      </p:sp>
      <p:sp>
        <p:nvSpPr>
          <p:cNvPr id="91" name="Shape 91"/>
          <p:cNvSpPr/>
          <p:nvPr/>
        </p:nvSpPr>
        <p:spPr>
          <a:xfrm rot="21540000">
            <a:off x="6303971" y="3776662"/>
            <a:ext cx="757238" cy="955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400">
                <a:latin typeface="Lucida Console"/>
                <a:ea typeface="Lucida Console"/>
                <a:cs typeface="Lucida Console"/>
                <a:sym typeface="Lucida Console"/>
              </a:defRPr>
            </a:lvl1pPr>
          </a:lstStyle>
          <a:p>
            <a:pPr lvl="0">
              <a:defRPr sz="1800"/>
            </a:pPr>
            <a:r>
              <a:rPr sz="1400"/>
              <a:t>Use what works best</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95" name="image12.jpeg"/>
          <p:cNvPicPr/>
          <p:nvPr/>
        </p:nvPicPr>
        <p:blipFill>
          <a:blip r:embed="rId3">
            <a:extLst/>
          </a:blip>
          <a:stretch>
            <a:fillRect/>
          </a:stretch>
        </p:blipFill>
        <p:spPr>
          <a:xfrm>
            <a:off x="4681537" y="3248025"/>
            <a:ext cx="3959226" cy="2578100"/>
          </a:xfrm>
          <a:prstGeom prst="rect">
            <a:avLst/>
          </a:prstGeom>
          <a:ln w="12700">
            <a:miter lim="400000"/>
          </a:ln>
        </p:spPr>
      </p:pic>
      <p:sp>
        <p:nvSpPr>
          <p:cNvPr id="96" name="Shape 96"/>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Simple “Paper Tools”</a:t>
            </a:r>
          </a:p>
        </p:txBody>
      </p:sp>
      <p:sp>
        <p:nvSpPr>
          <p:cNvPr id="97" name="Shape 97"/>
          <p:cNvSpPr/>
          <p:nvPr>
            <p:ph type="body" idx="1"/>
          </p:nvPr>
        </p:nvSpPr>
        <p:spPr>
          <a:xfrm>
            <a:off x="457200" y="1143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File folder</a:t>
            </a:r>
            <a:endParaRPr sz="3000">
              <a:solidFill>
                <a:srgbClr val="132F5A"/>
              </a:solidFill>
            </a:endParaRPr>
          </a:p>
          <a:p>
            <a:pPr lvl="0">
              <a:defRPr sz="1800">
                <a:solidFill>
                  <a:srgbClr val="000000"/>
                </a:solidFill>
              </a:defRPr>
            </a:pPr>
            <a:r>
              <a:rPr sz="3000">
                <a:solidFill>
                  <a:srgbClr val="132F5A"/>
                </a:solidFill>
              </a:rPr>
              <a:t>Hanging folder</a:t>
            </a:r>
            <a:endParaRPr sz="3000">
              <a:solidFill>
                <a:srgbClr val="132F5A"/>
              </a:solidFill>
            </a:endParaRPr>
          </a:p>
          <a:p>
            <a:pPr lvl="0">
              <a:defRPr sz="1800">
                <a:solidFill>
                  <a:srgbClr val="000000"/>
                </a:solidFill>
              </a:defRPr>
            </a:pPr>
            <a:r>
              <a:rPr sz="3000">
                <a:solidFill>
                  <a:srgbClr val="132F5A"/>
                </a:solidFill>
              </a:rPr>
              <a:t>Cabinet storage</a:t>
            </a:r>
            <a:endParaRPr sz="3000">
              <a:solidFill>
                <a:srgbClr val="132F5A"/>
              </a:solidFill>
            </a:endParaRPr>
          </a:p>
          <a:p>
            <a:pPr lvl="0">
              <a:defRPr sz="1800">
                <a:solidFill>
                  <a:srgbClr val="000000"/>
                </a:solidFill>
              </a:defRPr>
            </a:pPr>
            <a:r>
              <a:rPr sz="3000">
                <a:solidFill>
                  <a:srgbClr val="132F5A"/>
                </a:solidFill>
              </a:rPr>
              <a:t>Accordion folder</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“Tickler” System</a:t>
            </a:r>
          </a:p>
        </p:txBody>
      </p:sp>
      <p:sp>
        <p:nvSpPr>
          <p:cNvPr id="102" name="Shape 102"/>
          <p:cNvSpPr/>
          <p:nvPr>
            <p:ph type="body" idx="1"/>
          </p:nvPr>
        </p:nvSpPr>
        <p:spPr>
          <a:xfrm>
            <a:off x="457200" y="1143000"/>
            <a:ext cx="8229600" cy="50800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Use a tickler system to remind you of upcoming events such as: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Quarterly taxes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License renewals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Insurance reviews and</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renewals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Upcoming bills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Call-backs</a:t>
            </a:r>
          </a:p>
        </p:txBody>
      </p:sp>
      <p:pic>
        <p:nvPicPr>
          <p:cNvPr id="103" name="image13.jpeg" descr="iStock_000013052408XSmall.jpg"/>
          <p:cNvPicPr/>
          <p:nvPr/>
        </p:nvPicPr>
        <p:blipFill>
          <a:blip r:embed="rId3">
            <a:extLst/>
          </a:blip>
          <a:stretch>
            <a:fillRect/>
          </a:stretch>
        </p:blipFill>
        <p:spPr>
          <a:xfrm>
            <a:off x="6221412" y="1973263"/>
            <a:ext cx="2705101" cy="4029076"/>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Computer Systems</a:t>
            </a:r>
          </a:p>
        </p:txBody>
      </p:sp>
      <p:sp>
        <p:nvSpPr>
          <p:cNvPr id="108" name="Shape 108"/>
          <p:cNvSpPr/>
          <p:nvPr>
            <p:ph type="body" idx="1"/>
          </p:nvPr>
        </p:nvSpPr>
        <p:spPr>
          <a:xfrm>
            <a:off x="457200" y="1143000"/>
            <a:ext cx="8229600" cy="5005388"/>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 addition to paper tools</a:t>
            </a:r>
            <a:endParaRPr sz="3000">
              <a:solidFill>
                <a:srgbClr val="132F5A"/>
              </a:solidFill>
            </a:endParaRPr>
          </a:p>
          <a:p>
            <a:pPr lvl="0">
              <a:defRPr sz="1800">
                <a:solidFill>
                  <a:srgbClr val="000000"/>
                </a:solidFill>
              </a:defRPr>
            </a:pPr>
            <a:r>
              <a:rPr sz="3000">
                <a:solidFill>
                  <a:srgbClr val="132F5A"/>
                </a:solidFill>
              </a:rPr>
              <a:t>Takes less space than paper</a:t>
            </a:r>
            <a:endParaRPr sz="3000">
              <a:solidFill>
                <a:srgbClr val="132F5A"/>
              </a:solidFill>
            </a:endParaRPr>
          </a:p>
          <a:p>
            <a:pPr lvl="0">
              <a:defRPr sz="1800">
                <a:solidFill>
                  <a:srgbClr val="000000"/>
                </a:solidFill>
              </a:defRPr>
            </a:pPr>
            <a:r>
              <a:rPr sz="3000">
                <a:solidFill>
                  <a:srgbClr val="132F5A"/>
                </a:solidFill>
              </a:rPr>
              <a:t>Faster and easier – Internet transmission</a:t>
            </a:r>
            <a:endParaRPr sz="3000">
              <a:solidFill>
                <a:srgbClr val="132F5A"/>
              </a:solidFill>
            </a:endParaRPr>
          </a:p>
          <a:p>
            <a:pPr lvl="0">
              <a:defRPr sz="1800">
                <a:solidFill>
                  <a:srgbClr val="000000"/>
                </a:solidFill>
              </a:defRPr>
            </a:pPr>
            <a:r>
              <a:rPr sz="3000">
                <a:solidFill>
                  <a:srgbClr val="132F5A"/>
                </a:solidFill>
              </a:rPr>
              <a:t>Many businesses and government agencies allow use of Internet</a:t>
            </a:r>
            <a:endParaRPr sz="3000">
              <a:solidFill>
                <a:srgbClr val="132F5A"/>
              </a:solidFill>
            </a:endParaRPr>
          </a:p>
          <a:p>
            <a:pPr lvl="0">
              <a:defRPr sz="1800">
                <a:solidFill>
                  <a:srgbClr val="000000"/>
                </a:solidFill>
              </a:defRPr>
            </a:pPr>
            <a:r>
              <a:rPr sz="3000">
                <a:solidFill>
                  <a:srgbClr val="132F5A"/>
                </a:solidFill>
              </a:rPr>
              <a:t>Learn and grow into computer systems over time</a:t>
            </a:r>
            <a:endParaRPr sz="3000">
              <a:solidFill>
                <a:srgbClr val="132F5A"/>
              </a:solidFill>
            </a:endParaRPr>
          </a:p>
          <a:p>
            <a:pPr lvl="0">
              <a:defRPr sz="1800">
                <a:solidFill>
                  <a:srgbClr val="000000"/>
                </a:solidFill>
              </a:defRPr>
            </a:pPr>
            <a:r>
              <a:rPr sz="3000">
                <a:solidFill>
                  <a:srgbClr val="132F5A"/>
                </a:solidFill>
              </a:rPr>
              <a:t>Be sure to BACK UP files daily</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12" name="image14.pdf" descr="C:\Users\Bruce Soule\AppData\Local\Microsoft\Windows\Temporary Internet Files\Content.IE5\VJR75I8G\MC900311116[1].wmf"/>
          <p:cNvPicPr/>
          <p:nvPr/>
        </p:nvPicPr>
        <p:blipFill>
          <a:blip r:embed="rId3">
            <a:extLst/>
          </a:blip>
          <a:stretch>
            <a:fillRect/>
          </a:stretch>
        </p:blipFill>
        <p:spPr>
          <a:xfrm>
            <a:off x="7545388" y="523875"/>
            <a:ext cx="838201" cy="550863"/>
          </a:xfrm>
          <a:prstGeom prst="rect">
            <a:avLst/>
          </a:prstGeom>
          <a:ln w="12700">
            <a:miter lim="400000"/>
          </a:ln>
        </p:spPr>
      </p:pic>
      <p:pic>
        <p:nvPicPr>
          <p:cNvPr id="113" name="image15.png" descr="C:\Users\Bruce Soule\AppData\Local\Microsoft\Windows\Temporary Internet Files\Content.IE5\V6EFQH8C\MC900431509[1].png"/>
          <p:cNvPicPr/>
          <p:nvPr/>
        </p:nvPicPr>
        <p:blipFill>
          <a:blip r:embed="rId4">
            <a:extLst/>
          </a:blip>
          <a:stretch>
            <a:fillRect/>
          </a:stretch>
        </p:blipFill>
        <p:spPr>
          <a:xfrm>
            <a:off x="6886575" y="800100"/>
            <a:ext cx="958850" cy="958850"/>
          </a:xfrm>
          <a:prstGeom prst="rect">
            <a:avLst/>
          </a:prstGeom>
          <a:ln w="12700">
            <a:miter lim="400000"/>
          </a:ln>
        </p:spPr>
      </p:pic>
      <p:pic>
        <p:nvPicPr>
          <p:cNvPr id="114" name="image16.pdf" descr="C:\Users\Bruce Soule\AppData\Local\Microsoft\Windows\Temporary Internet Files\Content.IE5\0KV6L71M\MC900389432[1].wmf"/>
          <p:cNvPicPr/>
          <p:nvPr/>
        </p:nvPicPr>
        <p:blipFill>
          <a:blip r:embed="rId5">
            <a:extLst/>
          </a:blip>
          <a:stretch>
            <a:fillRect/>
          </a:stretch>
        </p:blipFill>
        <p:spPr>
          <a:xfrm>
            <a:off x="8080375" y="1270000"/>
            <a:ext cx="830263" cy="828675"/>
          </a:xfrm>
          <a:prstGeom prst="rect">
            <a:avLst/>
          </a:prstGeom>
          <a:ln w="12700">
            <a:miter lim="400000"/>
          </a:ln>
          <a:effectLst>
            <a:outerShdw sx="100000" sy="100000" kx="0" ky="0" algn="b" rotWithShape="0" blurRad="50800" dist="38100" dir="2700000">
              <a:srgbClr val="000000">
                <a:alpha val="40000"/>
              </a:srgbClr>
            </a:outerShdw>
          </a:effectLst>
        </p:spPr>
      </p:pic>
      <p:pic>
        <p:nvPicPr>
          <p:cNvPr id="115" name="image14.pdf" descr="C:\Users\Bruce Soule\AppData\Local\Microsoft\Windows\Temporary Internet Files\Content.IE5\VJR75I8G\MC900311116[1].wmf"/>
          <p:cNvPicPr/>
          <p:nvPr/>
        </p:nvPicPr>
        <p:blipFill>
          <a:blip r:embed="rId6">
            <a:extLst/>
          </a:blip>
          <a:stretch>
            <a:fillRect/>
          </a:stretch>
        </p:blipFill>
        <p:spPr>
          <a:xfrm>
            <a:off x="6510338" y="1571625"/>
            <a:ext cx="1843088" cy="1212850"/>
          </a:xfrm>
          <a:prstGeom prst="rect">
            <a:avLst/>
          </a:prstGeom>
          <a:ln w="12700">
            <a:miter lim="400000"/>
          </a:ln>
        </p:spPr>
      </p:pic>
      <p:pic>
        <p:nvPicPr>
          <p:cNvPr id="116" name="image17.png" descr="C:\Users\Bruce Soule\AppData\Local\Microsoft\Windows\Temporary Internet Files\Content.IE5\OK3C4IDW\MC900442124[1].png"/>
          <p:cNvPicPr/>
          <p:nvPr/>
        </p:nvPicPr>
        <p:blipFill>
          <a:blip r:embed="rId7">
            <a:extLst/>
          </a:blip>
          <a:stretch>
            <a:fillRect/>
          </a:stretch>
        </p:blipFill>
        <p:spPr>
          <a:xfrm>
            <a:off x="5783262" y="1270000"/>
            <a:ext cx="1271588" cy="1271588"/>
          </a:xfrm>
          <a:prstGeom prst="rect">
            <a:avLst/>
          </a:prstGeom>
          <a:ln w="12700">
            <a:miter lim="400000"/>
          </a:ln>
        </p:spPr>
      </p:pic>
      <p:pic>
        <p:nvPicPr>
          <p:cNvPr id="117" name="image18.png" descr="C:\Users\Bruce Soule\AppData\Local\Microsoft\Windows\Temporary Internet Files\Content.IE5\OK3C4IDW\MC900431595[1].png"/>
          <p:cNvPicPr/>
          <p:nvPr/>
        </p:nvPicPr>
        <p:blipFill>
          <a:blip r:embed="rId8">
            <a:extLst/>
          </a:blip>
          <a:stretch>
            <a:fillRect/>
          </a:stretch>
        </p:blipFill>
        <p:spPr>
          <a:xfrm>
            <a:off x="6499225" y="4240212"/>
            <a:ext cx="1828800" cy="1828801"/>
          </a:xfrm>
          <a:prstGeom prst="rect">
            <a:avLst/>
          </a:prstGeom>
          <a:ln w="12700">
            <a:miter lim="400000"/>
          </a:ln>
        </p:spPr>
      </p:pic>
      <p:pic>
        <p:nvPicPr>
          <p:cNvPr id="118" name="image19.png"/>
          <p:cNvPicPr/>
          <p:nvPr/>
        </p:nvPicPr>
        <p:blipFill>
          <a:blip r:embed="rId9">
            <a:extLst/>
          </a:blip>
          <a:stretch>
            <a:fillRect/>
          </a:stretch>
        </p:blipFill>
        <p:spPr>
          <a:xfrm rot="1384024">
            <a:off x="5940425" y="2635250"/>
            <a:ext cx="1519238" cy="2897189"/>
          </a:xfrm>
          <a:prstGeom prst="rect">
            <a:avLst/>
          </a:prstGeom>
          <a:ln w="12700">
            <a:miter lim="400000"/>
          </a:ln>
        </p:spPr>
      </p:pic>
      <p:sp>
        <p:nvSpPr>
          <p:cNvPr id="119" name="Shape 119"/>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Cloud Computing</a:t>
            </a:r>
          </a:p>
        </p:txBody>
      </p:sp>
      <p:sp>
        <p:nvSpPr>
          <p:cNvPr id="120" name="Shape 120"/>
          <p:cNvSpPr/>
          <p:nvPr>
            <p:ph type="body" idx="1"/>
          </p:nvPr>
        </p:nvSpPr>
        <p:spPr>
          <a:xfrm>
            <a:off x="457200" y="11430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Use the Internet to store, </a:t>
            </a:r>
            <a:br>
              <a:rPr sz="3000">
                <a:solidFill>
                  <a:srgbClr val="132F5A"/>
                </a:solidFill>
              </a:rPr>
            </a:br>
            <a:r>
              <a:rPr sz="3000">
                <a:solidFill>
                  <a:srgbClr val="132F5A"/>
                </a:solidFill>
              </a:rPr>
              <a:t>manage, and process</a:t>
            </a:r>
            <a:br>
              <a:rPr sz="3000">
                <a:solidFill>
                  <a:srgbClr val="132F5A"/>
                </a:solidFill>
              </a:rPr>
            </a:br>
            <a:r>
              <a:rPr sz="3000">
                <a:solidFill>
                  <a:srgbClr val="132F5A"/>
                </a:solidFill>
              </a:rPr>
              <a:t>data (vs. your own</a:t>
            </a:r>
            <a:br>
              <a:rPr sz="3000">
                <a:solidFill>
                  <a:srgbClr val="132F5A"/>
                </a:solidFill>
              </a:rPr>
            </a:br>
            <a:r>
              <a:rPr sz="3000">
                <a:solidFill>
                  <a:srgbClr val="132F5A"/>
                </a:solidFill>
              </a:rPr>
              <a:t>personal computer).</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Cloud Computing, Accounting</a:t>
            </a:r>
          </a:p>
        </p:txBody>
      </p:sp>
      <p:sp>
        <p:nvSpPr>
          <p:cNvPr id="125" name="Shape 125"/>
          <p:cNvSpPr/>
          <p:nvPr>
            <p:ph type="body" idx="1"/>
          </p:nvPr>
        </p:nvSpPr>
        <p:spPr>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Offered by accounting</a:t>
            </a:r>
            <a:br>
              <a:rPr sz="3000">
                <a:solidFill>
                  <a:srgbClr val="132F5A"/>
                </a:solidFill>
              </a:rPr>
            </a:br>
            <a:r>
              <a:rPr sz="3000">
                <a:solidFill>
                  <a:srgbClr val="132F5A"/>
                </a:solidFill>
              </a:rPr>
              <a:t>software companies</a:t>
            </a:r>
            <a:endParaRPr sz="3000">
              <a:solidFill>
                <a:srgbClr val="132F5A"/>
              </a:solidFill>
            </a:endParaRPr>
          </a:p>
          <a:p>
            <a:pPr lvl="0">
              <a:defRPr sz="1800">
                <a:solidFill>
                  <a:srgbClr val="000000"/>
                </a:solidFill>
              </a:defRPr>
            </a:pPr>
            <a:r>
              <a:rPr sz="3000">
                <a:solidFill>
                  <a:srgbClr val="132F5A"/>
                </a:solidFill>
              </a:rPr>
              <a:t>No need to buy</a:t>
            </a:r>
            <a:br>
              <a:rPr sz="3000">
                <a:solidFill>
                  <a:srgbClr val="132F5A"/>
                </a:solidFill>
              </a:rPr>
            </a:br>
            <a:r>
              <a:rPr sz="3000">
                <a:solidFill>
                  <a:srgbClr val="132F5A"/>
                </a:solidFill>
              </a:rPr>
              <a:t>software upgrades  </a:t>
            </a:r>
            <a:endParaRPr sz="3000">
              <a:solidFill>
                <a:srgbClr val="132F5A"/>
              </a:solidFill>
            </a:endParaRPr>
          </a:p>
          <a:p>
            <a:pPr lvl="0">
              <a:defRPr sz="1800">
                <a:solidFill>
                  <a:srgbClr val="000000"/>
                </a:solidFill>
              </a:defRPr>
            </a:pPr>
            <a:r>
              <a:rPr sz="3000">
                <a:solidFill>
                  <a:srgbClr val="132F5A"/>
                </a:solidFill>
              </a:rPr>
              <a:t>No loss of data when</a:t>
            </a:r>
            <a:br>
              <a:rPr sz="3000">
                <a:solidFill>
                  <a:srgbClr val="132F5A"/>
                </a:solidFill>
              </a:rPr>
            </a:br>
            <a:r>
              <a:rPr sz="3000">
                <a:solidFill>
                  <a:srgbClr val="132F5A"/>
                </a:solidFill>
              </a:rPr>
              <a:t>computer crashes</a:t>
            </a:r>
            <a:endParaRPr sz="3000">
              <a:solidFill>
                <a:srgbClr val="132F5A"/>
              </a:solidFill>
            </a:endParaRPr>
          </a:p>
          <a:p>
            <a:pPr lvl="0">
              <a:defRPr sz="1800">
                <a:solidFill>
                  <a:srgbClr val="000000"/>
                </a:solidFill>
              </a:defRPr>
            </a:pPr>
            <a:r>
              <a:rPr sz="3000">
                <a:solidFill>
                  <a:srgbClr val="132F5A"/>
                </a:solidFill>
              </a:rPr>
              <a:t>Access data from</a:t>
            </a:r>
            <a:br>
              <a:rPr sz="3000">
                <a:solidFill>
                  <a:srgbClr val="132F5A"/>
                </a:solidFill>
              </a:rPr>
            </a:br>
            <a:r>
              <a:rPr sz="3000">
                <a:solidFill>
                  <a:srgbClr val="132F5A"/>
                </a:solidFill>
              </a:rPr>
              <a:t>anywhere</a:t>
            </a:r>
          </a:p>
        </p:txBody>
      </p:sp>
      <p:pic>
        <p:nvPicPr>
          <p:cNvPr id="126" name="image14.pdf" descr="C:\Users\Bruce Soule\AppData\Local\Microsoft\Windows\Temporary Internet Files\Content.IE5\VJR75I8G\MC900311116[1].wmf"/>
          <p:cNvPicPr/>
          <p:nvPr/>
        </p:nvPicPr>
        <p:blipFill>
          <a:blip r:embed="rId3">
            <a:extLst/>
          </a:blip>
          <a:stretch>
            <a:fillRect/>
          </a:stretch>
        </p:blipFill>
        <p:spPr>
          <a:xfrm>
            <a:off x="7575550" y="1223962"/>
            <a:ext cx="838200" cy="552451"/>
          </a:xfrm>
          <a:prstGeom prst="rect">
            <a:avLst/>
          </a:prstGeom>
          <a:ln w="12700">
            <a:miter lim="400000"/>
          </a:ln>
        </p:spPr>
      </p:pic>
      <p:pic>
        <p:nvPicPr>
          <p:cNvPr id="127" name="image18.png" descr="C:\Users\Bruce Soule\AppData\Local\Microsoft\Windows\Temporary Internet Files\Content.IE5\OK3C4IDW\MC900431595[1].png"/>
          <p:cNvPicPr/>
          <p:nvPr/>
        </p:nvPicPr>
        <p:blipFill>
          <a:blip r:embed="rId4">
            <a:extLst/>
          </a:blip>
          <a:stretch>
            <a:fillRect/>
          </a:stretch>
        </p:blipFill>
        <p:spPr>
          <a:xfrm>
            <a:off x="7167563" y="4551362"/>
            <a:ext cx="1827213" cy="1828801"/>
          </a:xfrm>
          <a:prstGeom prst="rect">
            <a:avLst/>
          </a:prstGeom>
          <a:ln w="12700">
            <a:miter lim="400000"/>
          </a:ln>
        </p:spPr>
      </p:pic>
      <p:pic>
        <p:nvPicPr>
          <p:cNvPr id="128" name="image14.pdf" descr="C:\Users\Bruce Soule\AppData\Local\Microsoft\Windows\Temporary Internet Files\Content.IE5\VJR75I8G\MC900311116[1].wmf"/>
          <p:cNvPicPr/>
          <p:nvPr/>
        </p:nvPicPr>
        <p:blipFill>
          <a:blip r:embed="rId5">
            <a:extLst/>
          </a:blip>
          <a:stretch>
            <a:fillRect/>
          </a:stretch>
        </p:blipFill>
        <p:spPr>
          <a:xfrm>
            <a:off x="6083300" y="1598612"/>
            <a:ext cx="1843089" cy="1212851"/>
          </a:xfrm>
          <a:prstGeom prst="rect">
            <a:avLst/>
          </a:prstGeom>
          <a:ln w="12700">
            <a:miter lim="400000"/>
          </a:ln>
        </p:spPr>
      </p:pic>
      <p:pic>
        <p:nvPicPr>
          <p:cNvPr id="129" name="image19.png"/>
          <p:cNvPicPr/>
          <p:nvPr/>
        </p:nvPicPr>
        <p:blipFill>
          <a:blip r:embed="rId6">
            <a:extLst/>
          </a:blip>
          <a:srcRect l="0" t="0" r="4163" b="0"/>
          <a:stretch>
            <a:fillRect/>
          </a:stretch>
        </p:blipFill>
        <p:spPr>
          <a:xfrm>
            <a:off x="6043612" y="3049588"/>
            <a:ext cx="1514476" cy="2987676"/>
          </a:xfrm>
          <a:prstGeom prst="rect">
            <a:avLst/>
          </a:prstGeom>
          <a:ln w="12700">
            <a:miter lim="400000"/>
          </a:ln>
          <a:effectLst>
            <a:outerShdw sx="100000" sy="100000" kx="0" ky="0" algn="b" rotWithShape="0" blurRad="50800" dist="38100" dir="2700000">
              <a:srgbClr val="000000">
                <a:alpha val="40000"/>
              </a:srgbClr>
            </a:outerShdw>
          </a:effectLst>
        </p:spPr>
      </p:pic>
      <p:pic>
        <p:nvPicPr>
          <p:cNvPr id="130" name="image15.png" descr="C:\Users\Bruce Soule\AppData\Local\Microsoft\Windows\Temporary Internet Files\Content.IE5\V6EFQH8C\MC900431509[1].png"/>
          <p:cNvPicPr/>
          <p:nvPr/>
        </p:nvPicPr>
        <p:blipFill>
          <a:blip r:embed="rId7">
            <a:extLst/>
          </a:blip>
          <a:stretch>
            <a:fillRect/>
          </a:stretch>
        </p:blipFill>
        <p:spPr>
          <a:xfrm>
            <a:off x="5334000" y="2009775"/>
            <a:ext cx="2665414" cy="2665414"/>
          </a:xfrm>
          <a:prstGeom prst="rect">
            <a:avLst/>
          </a:prstGeom>
          <a:ln w="12700">
            <a:miter lim="400000"/>
          </a:ln>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Cloud Computing, File Hosting</a:t>
            </a:r>
          </a:p>
        </p:txBody>
      </p:sp>
      <p:sp>
        <p:nvSpPr>
          <p:cNvPr id="135" name="Shape 135"/>
          <p:cNvSpPr/>
          <p:nvPr>
            <p:ph type="body" idx="1"/>
          </p:nvPr>
        </p:nvSpPr>
        <p:spPr>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Share with colleagues</a:t>
            </a:r>
            <a:br>
              <a:rPr sz="3000">
                <a:solidFill>
                  <a:srgbClr val="132F5A"/>
                </a:solidFill>
              </a:rPr>
            </a:br>
            <a:r>
              <a:rPr sz="3000">
                <a:solidFill>
                  <a:srgbClr val="132F5A"/>
                </a:solidFill>
              </a:rPr>
              <a:t>or clients</a:t>
            </a:r>
            <a:endParaRPr sz="3000">
              <a:solidFill>
                <a:srgbClr val="132F5A"/>
              </a:solidFill>
            </a:endParaRPr>
          </a:p>
          <a:p>
            <a:pPr lvl="0">
              <a:defRPr sz="1800">
                <a:solidFill>
                  <a:srgbClr val="000000"/>
                </a:solidFill>
              </a:defRPr>
            </a:pPr>
            <a:r>
              <a:rPr sz="3000">
                <a:solidFill>
                  <a:srgbClr val="132F5A"/>
                </a:solidFill>
              </a:rPr>
              <a:t>Share large files</a:t>
            </a:r>
            <a:endParaRPr sz="3000">
              <a:solidFill>
                <a:srgbClr val="132F5A"/>
              </a:solidFill>
            </a:endParaRPr>
          </a:p>
          <a:p>
            <a:pPr lvl="0">
              <a:defRPr sz="1800">
                <a:solidFill>
                  <a:srgbClr val="000000"/>
                </a:solidFill>
              </a:defRPr>
            </a:pPr>
            <a:r>
              <a:rPr sz="3000">
                <a:solidFill>
                  <a:srgbClr val="132F5A"/>
                </a:solidFill>
              </a:rPr>
              <a:t>No loss of files when</a:t>
            </a:r>
            <a:br>
              <a:rPr sz="3000">
                <a:solidFill>
                  <a:srgbClr val="132F5A"/>
                </a:solidFill>
              </a:rPr>
            </a:br>
            <a:r>
              <a:rPr sz="3000">
                <a:solidFill>
                  <a:srgbClr val="132F5A"/>
                </a:solidFill>
              </a:rPr>
              <a:t>computer crashes</a:t>
            </a:r>
            <a:endParaRPr sz="3000">
              <a:solidFill>
                <a:srgbClr val="132F5A"/>
              </a:solidFill>
            </a:endParaRPr>
          </a:p>
          <a:p>
            <a:pPr lvl="0">
              <a:defRPr sz="1800">
                <a:solidFill>
                  <a:srgbClr val="000000"/>
                </a:solidFill>
              </a:defRPr>
            </a:pPr>
            <a:r>
              <a:rPr sz="3000">
                <a:solidFill>
                  <a:srgbClr val="132F5A"/>
                </a:solidFill>
              </a:rPr>
              <a:t>Accessible from</a:t>
            </a:r>
            <a:br>
              <a:rPr sz="3000">
                <a:solidFill>
                  <a:srgbClr val="132F5A"/>
                </a:solidFill>
              </a:rPr>
            </a:br>
            <a:r>
              <a:rPr sz="3000">
                <a:solidFill>
                  <a:srgbClr val="132F5A"/>
                </a:solidFill>
              </a:rPr>
              <a:t>anywhere</a:t>
            </a:r>
            <a:endParaRPr sz="3000">
              <a:solidFill>
                <a:srgbClr val="132F5A"/>
              </a:solidFill>
            </a:endParaRPr>
          </a:p>
          <a:p>
            <a:pPr lvl="0">
              <a:defRPr sz="1800">
                <a:solidFill>
                  <a:srgbClr val="000000"/>
                </a:solidFill>
              </a:defRPr>
            </a:pPr>
            <a:r>
              <a:rPr sz="3000">
                <a:solidFill>
                  <a:srgbClr val="132F5A"/>
                </a:solidFill>
              </a:rPr>
              <a:t>Free and fee-based</a:t>
            </a:r>
            <a:br>
              <a:rPr sz="3000">
                <a:solidFill>
                  <a:srgbClr val="132F5A"/>
                </a:solidFill>
              </a:rPr>
            </a:br>
            <a:r>
              <a:rPr sz="3000">
                <a:solidFill>
                  <a:srgbClr val="132F5A"/>
                </a:solidFill>
              </a:rPr>
              <a:t>options</a:t>
            </a:r>
          </a:p>
        </p:txBody>
      </p:sp>
      <p:pic>
        <p:nvPicPr>
          <p:cNvPr id="136" name="image14.pdf" descr="C:\Users\Bruce Soule\AppData\Local\Microsoft\Windows\Temporary Internet Files\Content.IE5\VJR75I8G\MC900311116[1].wmf"/>
          <p:cNvPicPr/>
          <p:nvPr/>
        </p:nvPicPr>
        <p:blipFill>
          <a:blip r:embed="rId3">
            <a:extLst/>
          </a:blip>
          <a:stretch>
            <a:fillRect/>
          </a:stretch>
        </p:blipFill>
        <p:spPr>
          <a:xfrm>
            <a:off x="7575550" y="1223962"/>
            <a:ext cx="838200" cy="552451"/>
          </a:xfrm>
          <a:prstGeom prst="rect">
            <a:avLst/>
          </a:prstGeom>
          <a:ln w="12700">
            <a:miter lim="400000"/>
          </a:ln>
        </p:spPr>
      </p:pic>
      <p:pic>
        <p:nvPicPr>
          <p:cNvPr id="137" name="image18.png" descr="C:\Users\Bruce Soule\AppData\Local\Microsoft\Windows\Temporary Internet Files\Content.IE5\OK3C4IDW\MC900431595[1].png"/>
          <p:cNvPicPr/>
          <p:nvPr/>
        </p:nvPicPr>
        <p:blipFill>
          <a:blip r:embed="rId4">
            <a:extLst/>
          </a:blip>
          <a:stretch>
            <a:fillRect/>
          </a:stretch>
        </p:blipFill>
        <p:spPr>
          <a:xfrm>
            <a:off x="7167563" y="4551362"/>
            <a:ext cx="1827213" cy="1828801"/>
          </a:xfrm>
          <a:prstGeom prst="rect">
            <a:avLst/>
          </a:prstGeom>
          <a:ln w="12700">
            <a:miter lim="400000"/>
          </a:ln>
        </p:spPr>
      </p:pic>
      <p:pic>
        <p:nvPicPr>
          <p:cNvPr id="138" name="image14.pdf" descr="C:\Users\Bruce Soule\AppData\Local\Microsoft\Windows\Temporary Internet Files\Content.IE5\VJR75I8G\MC900311116[1].wmf"/>
          <p:cNvPicPr/>
          <p:nvPr/>
        </p:nvPicPr>
        <p:blipFill>
          <a:blip r:embed="rId5">
            <a:extLst/>
          </a:blip>
          <a:stretch>
            <a:fillRect/>
          </a:stretch>
        </p:blipFill>
        <p:spPr>
          <a:xfrm>
            <a:off x="6083300" y="1598612"/>
            <a:ext cx="1843089" cy="1212851"/>
          </a:xfrm>
          <a:prstGeom prst="rect">
            <a:avLst/>
          </a:prstGeom>
          <a:ln w="12700">
            <a:miter lim="400000"/>
          </a:ln>
        </p:spPr>
      </p:pic>
      <p:pic>
        <p:nvPicPr>
          <p:cNvPr id="139" name="image19.png"/>
          <p:cNvPicPr/>
          <p:nvPr/>
        </p:nvPicPr>
        <p:blipFill>
          <a:blip r:embed="rId6">
            <a:extLst/>
          </a:blip>
          <a:srcRect l="0" t="0" r="4163" b="0"/>
          <a:stretch>
            <a:fillRect/>
          </a:stretch>
        </p:blipFill>
        <p:spPr>
          <a:xfrm>
            <a:off x="6043612" y="3049588"/>
            <a:ext cx="1514476" cy="2987676"/>
          </a:xfrm>
          <a:prstGeom prst="rect">
            <a:avLst/>
          </a:prstGeom>
          <a:ln w="12700">
            <a:miter lim="400000"/>
          </a:ln>
          <a:effectLst>
            <a:outerShdw sx="100000" sy="100000" kx="0" ky="0" algn="b" rotWithShape="0" blurRad="50800" dist="38100" dir="2700000">
              <a:srgbClr val="000000">
                <a:alpha val="40000"/>
              </a:srgbClr>
            </a:outerShdw>
          </a:effectLst>
        </p:spPr>
      </p:pic>
      <p:pic>
        <p:nvPicPr>
          <p:cNvPr id="140" name="image16.pdf" descr="C:\Users\Bruce Soule\AppData\Local\Microsoft\Windows\Temporary Internet Files\Content.IE5\0KV6L71M\MC900389432[1].wmf"/>
          <p:cNvPicPr/>
          <p:nvPr/>
        </p:nvPicPr>
        <p:blipFill>
          <a:blip r:embed="rId7">
            <a:extLst/>
          </a:blip>
          <a:stretch>
            <a:fillRect/>
          </a:stretch>
        </p:blipFill>
        <p:spPr>
          <a:xfrm>
            <a:off x="5486400" y="2101850"/>
            <a:ext cx="2268539" cy="2263775"/>
          </a:xfrm>
          <a:prstGeom prst="rect">
            <a:avLst/>
          </a:prstGeom>
          <a:ln w="12700">
            <a:miter lim="400000"/>
          </a:ln>
          <a:effectLst>
            <a:outerShdw sx="100000" sy="100000" kx="0" ky="0" algn="b" rotWithShape="0" blurRad="190500" dist="38100" dir="2700000">
              <a:srgbClr val="000000">
                <a:alpha val="40000"/>
              </a:srgbClr>
            </a:outerShdw>
          </a:effectLst>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44"/>
          <p:cNvSpPr/>
          <p:nvPr/>
        </p:nvSpPr>
        <p:spPr>
          <a:xfrm>
            <a:off x="4457856" y="3386137"/>
            <a:ext cx="2941326" cy="888466"/>
          </a:xfrm>
          <a:prstGeom prst="rect">
            <a:avLst/>
          </a:prstGeom>
          <a:solidFill>
            <a:srgbClr val="4F81BD"/>
          </a:solidFill>
          <a:ln w="38100">
            <a:solidFill>
              <a:srgbClr val="D9D9D9"/>
            </a:solidFill>
          </a:ln>
          <a:effectLst>
            <a:outerShdw sx="100000" sy="100000" kx="0" ky="0" algn="b" rotWithShape="0" blurRad="38100" dist="20000" dir="5400000">
              <a:srgbClr val="000000">
                <a:alpha val="38000"/>
              </a:srgbClr>
            </a:outerShdw>
          </a:effectLst>
          <a:extLst>
            <a:ext uri="{C572A759-6A51-4108-AA02-DFA0A04FC94B}">
              <ma14:wrappingTextBoxFlag xmlns:ma14="http://schemas.microsoft.com/office/mac/drawingml/2011/main" val="1"/>
            </a:ext>
          </a:extLst>
        </p:spPr>
        <p:txBody>
          <a:bodyPr wrap="none" lIns="0" tIns="0" rIns="0" bIns="0">
            <a:spAutoFit/>
          </a:bodyPr>
          <a:lstStyle>
            <a:lvl1pPr algn="ctr">
              <a:defRPr sz="6000">
                <a:solidFill>
                  <a:srgbClr val="FFFFFF"/>
                </a:solidFill>
              </a:defRPr>
            </a:lvl1pPr>
          </a:lstStyle>
          <a:p>
            <a:pPr lvl="0">
              <a:defRPr sz="1800">
                <a:solidFill>
                  <a:srgbClr val="000000"/>
                </a:solidFill>
              </a:defRPr>
            </a:pPr>
            <a:r>
              <a:rPr sz="6000">
                <a:solidFill>
                  <a:srgbClr val="FFFFFF"/>
                </a:solidFill>
              </a:rPr>
              <a:t>AND   OR</a:t>
            </a:r>
          </a:p>
        </p:txBody>
      </p:sp>
      <p:pic>
        <p:nvPicPr>
          <p:cNvPr id="145" name="image18.png" descr="C:\Users\Bruce Soule\AppData\Local\Microsoft\Windows\Temporary Internet Files\Content.IE5\OK3C4IDW\MC900431595[1].png"/>
          <p:cNvPicPr/>
          <p:nvPr/>
        </p:nvPicPr>
        <p:blipFill>
          <a:blip r:embed="rId3">
            <a:extLst/>
          </a:blip>
          <a:stretch>
            <a:fillRect/>
          </a:stretch>
        </p:blipFill>
        <p:spPr>
          <a:xfrm flipH="1" rot="169167">
            <a:off x="6159500" y="3833812"/>
            <a:ext cx="2655889" cy="2655888"/>
          </a:xfrm>
          <a:prstGeom prst="rect">
            <a:avLst/>
          </a:prstGeom>
          <a:ln w="12700">
            <a:miter lim="400000"/>
          </a:ln>
        </p:spPr>
      </p:pic>
      <p:sp>
        <p:nvSpPr>
          <p:cNvPr id="146" name="Shape 146"/>
          <p:cNvSpPr/>
          <p:nvPr>
            <p:ph type="title"/>
          </p:nvPr>
        </p:nvSpPr>
        <p:spPr>
          <a:xfrm>
            <a:off x="457200" y="380999"/>
            <a:ext cx="8229600" cy="646115"/>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Business Software</a:t>
            </a:r>
          </a:p>
        </p:txBody>
      </p:sp>
      <p:sp>
        <p:nvSpPr>
          <p:cNvPr id="147" name="Shape 147"/>
          <p:cNvSpPr/>
          <p:nvPr>
            <p:ph type="body" idx="1"/>
          </p:nvPr>
        </p:nvSpPr>
        <p:spPr>
          <a:xfrm>
            <a:off x="457200" y="1143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Evaluate business needs</a:t>
            </a:r>
            <a:endParaRPr sz="3000">
              <a:solidFill>
                <a:srgbClr val="132F5A"/>
              </a:solidFill>
            </a:endParaRPr>
          </a:p>
          <a:p>
            <a:pPr lvl="0">
              <a:defRPr sz="1800">
                <a:solidFill>
                  <a:srgbClr val="000000"/>
                </a:solidFill>
              </a:defRPr>
            </a:pPr>
            <a:r>
              <a:rPr sz="3000">
                <a:solidFill>
                  <a:srgbClr val="132F5A"/>
                </a:solidFill>
              </a:rPr>
              <a:t>Many software products available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Spreadsheets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Email</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Accounting</a:t>
            </a:r>
          </a:p>
        </p:txBody>
      </p:sp>
      <p:pic>
        <p:nvPicPr>
          <p:cNvPr id="148" name="image16.pdf" descr="C:\Users\Bruce Soule\AppData\Local\Microsoft\Windows\Temporary Internet Files\Content.IE5\0KV6L71M\MC900389432[1].wmf"/>
          <p:cNvPicPr/>
          <p:nvPr/>
        </p:nvPicPr>
        <p:blipFill>
          <a:blip r:embed="rId4">
            <a:extLst/>
          </a:blip>
          <a:stretch>
            <a:fillRect/>
          </a:stretch>
        </p:blipFill>
        <p:spPr>
          <a:xfrm>
            <a:off x="3938587" y="4248150"/>
            <a:ext cx="830263" cy="828675"/>
          </a:xfrm>
          <a:prstGeom prst="rect">
            <a:avLst/>
          </a:prstGeom>
          <a:ln w="12700">
            <a:miter lim="400000"/>
          </a:ln>
          <a:effectLst>
            <a:outerShdw sx="100000" sy="100000" kx="0" ky="0" algn="b" rotWithShape="0" blurRad="50800" dist="38100" dir="2700000">
              <a:srgbClr val="000000">
                <a:alpha val="40000"/>
              </a:srgbClr>
            </a:outerShdw>
          </a:effectLst>
        </p:spPr>
      </p:pic>
      <p:pic>
        <p:nvPicPr>
          <p:cNvPr id="149" name="image14.pdf" descr="C:\Users\Bruce Soule\AppData\Local\Microsoft\Windows\Temporary Internet Files\Content.IE5\VJR75I8G\MC900311116[1].wmf"/>
          <p:cNvPicPr/>
          <p:nvPr/>
        </p:nvPicPr>
        <p:blipFill>
          <a:blip r:embed="rId5">
            <a:extLst/>
          </a:blip>
          <a:stretch>
            <a:fillRect/>
          </a:stretch>
        </p:blipFill>
        <p:spPr>
          <a:xfrm>
            <a:off x="2408238" y="4618037"/>
            <a:ext cx="1843087" cy="1212851"/>
          </a:xfrm>
          <a:prstGeom prst="rect">
            <a:avLst/>
          </a:prstGeom>
          <a:ln w="12700">
            <a:miter lim="400000"/>
          </a:ln>
        </p:spPr>
      </p:pic>
      <p:pic>
        <p:nvPicPr>
          <p:cNvPr id="150" name="image17.png" descr="C:\Users\Bruce Soule\AppData\Local\Microsoft\Windows\Temporary Internet Files\Content.IE5\OK3C4IDW\MC900442124[1].png"/>
          <p:cNvPicPr/>
          <p:nvPr/>
        </p:nvPicPr>
        <p:blipFill>
          <a:blip r:embed="rId6">
            <a:extLst/>
          </a:blip>
          <a:stretch>
            <a:fillRect/>
          </a:stretch>
        </p:blipFill>
        <p:spPr>
          <a:xfrm>
            <a:off x="1771650" y="4640262"/>
            <a:ext cx="1271588" cy="1271588"/>
          </a:xfrm>
          <a:prstGeom prst="rect">
            <a:avLst/>
          </a:prstGeom>
          <a:ln w="12700">
            <a:miter lim="400000"/>
          </a:ln>
        </p:spPr>
      </p:pic>
      <p:sp>
        <p:nvSpPr>
          <p:cNvPr id="151" name="Shape 151"/>
          <p:cNvSpPr/>
          <p:nvPr/>
        </p:nvSpPr>
        <p:spPr>
          <a:xfrm flipV="1">
            <a:off x="5462587" y="3135313"/>
            <a:ext cx="1009651" cy="2855913"/>
          </a:xfrm>
          <a:prstGeom prst="line">
            <a:avLst/>
          </a:prstGeom>
          <a:solidFill>
            <a:srgbClr val="4F81BD"/>
          </a:solidFill>
          <a:ln w="107950">
            <a:solidFill>
              <a:srgbClr val="F2F2F2"/>
            </a:solidFill>
          </a:ln>
          <a:effectLst>
            <a:outerShdw sx="100000" sy="100000" kx="0" ky="0" algn="b" rotWithShape="0" blurRad="50800" dist="38100" dir="5400000">
              <a:srgbClr val="000000">
                <a:alpha val="40000"/>
              </a:srgbClr>
            </a:outerShdw>
          </a:effectLst>
        </p:spPr>
        <p:txBody>
          <a:bodyPr lIns="0" tIns="0" rIns="0" bIns="0"/>
          <a:lstStyle/>
          <a:p>
            <a:pPr lvl="0" defTabSz="457200">
              <a:defRPr sz="1200">
                <a:latin typeface="+mn-lt"/>
                <a:ea typeface="+mn-ea"/>
                <a:cs typeface="+mn-cs"/>
                <a:sym typeface="Helvetica"/>
              </a:defRPr>
            </a:pPr>
          </a:p>
        </p:txBody>
      </p:sp>
      <p:pic>
        <p:nvPicPr>
          <p:cNvPr id="152" name="image20.png"/>
          <p:cNvPicPr/>
          <p:nvPr/>
        </p:nvPicPr>
        <p:blipFill>
          <a:blip r:embed="rId7">
            <a:extLst/>
          </a:blip>
          <a:stretch>
            <a:fillRect/>
          </a:stretch>
        </p:blipFill>
        <p:spPr>
          <a:xfrm rot="1670154">
            <a:off x="7397750" y="4514850"/>
            <a:ext cx="657225" cy="596900"/>
          </a:xfrm>
          <a:prstGeom prst="rect">
            <a:avLst/>
          </a:prstGeom>
          <a:ln w="12700">
            <a:miter lim="400000"/>
          </a:ln>
          <a:effectLst>
            <a:outerShdw sx="100000" sy="100000" kx="0" ky="0" algn="b" rotWithShape="0" blurRad="190500" dist="0" dir="240000">
              <a:srgbClr val="000000">
                <a:alpha val="39000"/>
              </a:srgbClr>
            </a:outerShdw>
          </a:effectLst>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Welcome</a:t>
            </a:r>
          </a:p>
        </p:txBody>
      </p:sp>
      <p:sp>
        <p:nvSpPr>
          <p:cNvPr id="26" name="Shape 26"/>
          <p:cNvSpPr/>
          <p:nvPr>
            <p:ph type="body" idx="1"/>
          </p:nvPr>
        </p:nvSpPr>
        <p:spPr>
          <a:xfrm>
            <a:off x="4483100" y="811212"/>
            <a:ext cx="4251325" cy="4267201"/>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27"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Shape 156"/>
          <p:cNvSpPr/>
          <p:nvPr>
            <p:ph type="title"/>
          </p:nvPr>
        </p:nvSpPr>
        <p:spPr>
          <a:xfrm>
            <a:off x="457200" y="381000"/>
            <a:ext cx="8686800" cy="523875"/>
          </a:xfrm>
          <a:prstGeom prst="rect">
            <a:avLst/>
          </a:prstGeom>
        </p:spPr>
        <p:txBody>
          <a:bodyPr lIns="0" tIns="0" rIns="0" bIns="0">
            <a:normAutofit fontScale="100000" lnSpcReduction="0"/>
          </a:bodyPr>
          <a:lstStyle>
            <a:lvl1pPr>
              <a:defRPr sz="2800">
                <a:solidFill>
                  <a:srgbClr val="CAA53A"/>
                </a:solidFill>
              </a:defRPr>
            </a:lvl1pPr>
          </a:lstStyle>
          <a:p>
            <a:pPr lvl="0">
              <a:defRPr sz="1800">
                <a:solidFill>
                  <a:srgbClr val="000000"/>
                </a:solidFill>
              </a:defRPr>
            </a:pPr>
            <a:r>
              <a:rPr sz="2800">
                <a:solidFill>
                  <a:srgbClr val="CAA53A"/>
                </a:solidFill>
              </a:rPr>
              <a:t>Business Software, Evaluate Business Needs</a:t>
            </a:r>
          </a:p>
        </p:txBody>
      </p:sp>
      <p:pic>
        <p:nvPicPr>
          <p:cNvPr id="157" name="image21.png" descr="C:\Users\Bruce Soule\AppData\Local\Microsoft\Windows\Temporary Internet Files\Content.IE5\PBOL02SF\MC910217009[1].png"/>
          <p:cNvPicPr/>
          <p:nvPr/>
        </p:nvPicPr>
        <p:blipFill>
          <a:blip r:embed="rId3">
            <a:extLst/>
          </a:blip>
          <a:srcRect l="0" t="0" r="6740" b="0"/>
          <a:stretch>
            <a:fillRect/>
          </a:stretch>
        </p:blipFill>
        <p:spPr>
          <a:xfrm>
            <a:off x="4760912" y="1274762"/>
            <a:ext cx="4383088" cy="4857751"/>
          </a:xfrm>
          <a:prstGeom prst="rect">
            <a:avLst/>
          </a:prstGeom>
          <a:ln w="12700">
            <a:miter lim="400000"/>
          </a:ln>
        </p:spPr>
      </p:pic>
      <p:sp>
        <p:nvSpPr>
          <p:cNvPr id="158" name="Shape 158"/>
          <p:cNvSpPr/>
          <p:nvPr>
            <p:ph type="body" idx="1"/>
          </p:nvPr>
        </p:nvSpPr>
        <p:spPr>
          <a:xfrm>
            <a:off x="457200" y="1143000"/>
            <a:ext cx="8229600" cy="50165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Inventory tracking?</a:t>
            </a:r>
            <a:endParaRPr sz="3000">
              <a:solidFill>
                <a:srgbClr val="132F5A"/>
              </a:solidFill>
            </a:endParaRPr>
          </a:p>
          <a:p>
            <a:pPr lvl="0">
              <a:defRPr sz="1800">
                <a:solidFill>
                  <a:srgbClr val="000000"/>
                </a:solidFill>
              </a:defRPr>
            </a:pPr>
            <a:r>
              <a:rPr sz="3000">
                <a:solidFill>
                  <a:srgbClr val="132F5A"/>
                </a:solidFill>
              </a:rPr>
              <a:t>Manufacturing</a:t>
            </a:r>
            <a:endParaRPr sz="3000">
              <a:solidFill>
                <a:srgbClr val="132F5A"/>
              </a:solidFill>
            </a:endParaRPr>
          </a:p>
          <a:p>
            <a:pPr lvl="0">
              <a:defRPr sz="1800">
                <a:solidFill>
                  <a:srgbClr val="000000"/>
                </a:solidFill>
              </a:defRPr>
            </a:pPr>
            <a:r>
              <a:rPr sz="3000">
                <a:solidFill>
                  <a:srgbClr val="132F5A"/>
                </a:solidFill>
              </a:rPr>
              <a:t>E-commerce?</a:t>
            </a:r>
            <a:endParaRPr sz="3000">
              <a:solidFill>
                <a:srgbClr val="132F5A"/>
              </a:solidFill>
            </a:endParaRPr>
          </a:p>
          <a:p>
            <a:pPr lvl="0">
              <a:defRPr sz="1800">
                <a:solidFill>
                  <a:srgbClr val="000000"/>
                </a:solidFill>
              </a:defRPr>
            </a:pPr>
            <a:r>
              <a:rPr sz="3000">
                <a:solidFill>
                  <a:srgbClr val="132F5A"/>
                </a:solidFill>
              </a:rPr>
              <a:t>Multiple users?</a:t>
            </a:r>
            <a:endParaRPr sz="3000">
              <a:solidFill>
                <a:srgbClr val="132F5A"/>
              </a:solidFill>
            </a:endParaRPr>
          </a:p>
          <a:p>
            <a:pPr lvl="0">
              <a:defRPr sz="1800">
                <a:solidFill>
                  <a:srgbClr val="000000"/>
                </a:solidFill>
              </a:defRPr>
            </a:pPr>
            <a:r>
              <a:rPr sz="3000">
                <a:solidFill>
                  <a:srgbClr val="132F5A"/>
                </a:solidFill>
              </a:rPr>
              <a:t>Industry specialization?</a:t>
            </a:r>
            <a:endParaRPr sz="3000">
              <a:solidFill>
                <a:srgbClr val="132F5A"/>
              </a:solidFill>
            </a:endParaRPr>
          </a:p>
          <a:p>
            <a:pPr lvl="0">
              <a:defRPr sz="1800">
                <a:solidFill>
                  <a:srgbClr val="000000"/>
                </a:solidFill>
              </a:defRPr>
            </a:pPr>
            <a:r>
              <a:rPr sz="3000">
                <a:solidFill>
                  <a:srgbClr val="132F5A"/>
                </a:solidFill>
              </a:rPr>
              <a:t>Online options?</a:t>
            </a:r>
            <a:endParaRPr sz="3000">
              <a:solidFill>
                <a:srgbClr val="132F5A"/>
              </a:solidFill>
            </a:endParaRPr>
          </a:p>
          <a:p>
            <a:pPr lvl="0">
              <a:defRPr sz="1800">
                <a:solidFill>
                  <a:srgbClr val="000000"/>
                </a:solidFill>
              </a:defRPr>
            </a:pPr>
            <a:r>
              <a:rPr sz="3000">
                <a:solidFill>
                  <a:srgbClr val="132F5A"/>
                </a:solidFill>
              </a:rPr>
              <a:t>Anything else?</a:t>
            </a:r>
          </a:p>
        </p:txBody>
      </p:sp>
      <p:sp>
        <p:nvSpPr>
          <p:cNvPr id="159" name="Shape 159"/>
          <p:cNvSpPr/>
          <p:nvPr/>
        </p:nvSpPr>
        <p:spPr>
          <a:xfrm rot="1300769">
            <a:off x="6501575" y="3876851"/>
            <a:ext cx="1006263" cy="370841"/>
          </a:xfrm>
          <a:prstGeom prst="rect">
            <a:avLst/>
          </a:prstGeom>
          <a:blipFill>
            <a:blip r:embed="rId4"/>
          </a:blipFill>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latin typeface="BATAVIA"/>
                <a:ea typeface="BATAVIA"/>
                <a:cs typeface="BATAVIA"/>
                <a:sym typeface="BATAVIA"/>
              </a:defRPr>
            </a:lvl1pPr>
          </a:lstStyle>
          <a:p>
            <a:pPr lvl="0"/>
            <a:r>
              <a:t>Software</a:t>
            </a:r>
          </a:p>
        </p:txBody>
      </p:sp>
      <p:pic>
        <p:nvPicPr>
          <p:cNvPr id="160" name="image15.png" descr="C:\Users\Bruce Soule\AppData\Local\Microsoft\Windows\Temporary Internet Files\Content.IE5\V6EFQH8C\MC900431509[1].png"/>
          <p:cNvPicPr/>
          <p:nvPr/>
        </p:nvPicPr>
        <p:blipFill>
          <a:blip r:embed="rId5">
            <a:extLst/>
          </a:blip>
          <a:stretch>
            <a:fillRect/>
          </a:stretch>
        </p:blipFill>
        <p:spPr>
          <a:xfrm>
            <a:off x="5734050" y="1314450"/>
            <a:ext cx="1887539" cy="1887539"/>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ph type="title"/>
          </p:nvPr>
        </p:nvSpPr>
        <p:spPr>
          <a:xfrm>
            <a:off x="457200" y="381000"/>
            <a:ext cx="8229600" cy="584200"/>
          </a:xfrm>
          <a:prstGeom prst="rect">
            <a:avLst/>
          </a:prstGeom>
        </p:spPr>
        <p:txBody>
          <a:bodyPr lIns="0" tIns="0" rIns="0" bIns="0">
            <a:normAutofit fontScale="100000" lnSpcReduction="0"/>
          </a:bodyPr>
          <a:lstStyle>
            <a:lvl1pPr>
              <a:defRPr sz="3200">
                <a:solidFill>
                  <a:srgbClr val="CAA53A"/>
                </a:solidFill>
              </a:defRPr>
            </a:lvl1pPr>
          </a:lstStyle>
          <a:p>
            <a:pPr lvl="0">
              <a:defRPr sz="1800">
                <a:solidFill>
                  <a:srgbClr val="000000"/>
                </a:solidFill>
              </a:defRPr>
            </a:pPr>
            <a:r>
              <a:rPr sz="3200">
                <a:solidFill>
                  <a:srgbClr val="CAA53A"/>
                </a:solidFill>
              </a:rPr>
              <a:t>Business Software, Email</a:t>
            </a:r>
          </a:p>
        </p:txBody>
      </p:sp>
      <p:sp>
        <p:nvSpPr>
          <p:cNvPr id="165" name="Shape 165"/>
          <p:cNvSpPr/>
          <p:nvPr>
            <p:ph type="body" idx="1"/>
          </p:nvPr>
        </p:nvSpPr>
        <p:spPr>
          <a:xfrm>
            <a:off x="457200" y="11430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Communicate with clients, employees, suppliers, vendors, contractors, etc.</a:t>
            </a:r>
            <a:endParaRPr sz="3000">
              <a:solidFill>
                <a:srgbClr val="132F5A"/>
              </a:solidFill>
            </a:endParaRPr>
          </a:p>
          <a:p>
            <a:pPr lvl="0">
              <a:defRPr sz="1800">
                <a:solidFill>
                  <a:srgbClr val="000000"/>
                </a:solidFill>
              </a:defRPr>
            </a:pPr>
            <a:r>
              <a:rPr sz="3000">
                <a:solidFill>
                  <a:srgbClr val="132F5A"/>
                </a:solidFill>
              </a:rPr>
              <a:t>Use “local” computer or</a:t>
            </a:r>
            <a:br>
              <a:rPr sz="3000">
                <a:solidFill>
                  <a:srgbClr val="132F5A"/>
                </a:solidFill>
              </a:rPr>
            </a:br>
            <a:r>
              <a:rPr sz="3000">
                <a:solidFill>
                  <a:srgbClr val="132F5A"/>
                </a:solidFill>
              </a:rPr>
              <a:t>webmail</a:t>
            </a:r>
            <a:endParaRPr sz="3000">
              <a:solidFill>
                <a:srgbClr val="132F5A"/>
              </a:solidFill>
            </a:endParaRPr>
          </a:p>
          <a:p>
            <a:pPr lvl="0">
              <a:defRPr sz="1800">
                <a:solidFill>
                  <a:srgbClr val="000000"/>
                </a:solidFill>
              </a:defRPr>
            </a:pPr>
            <a:r>
              <a:rPr sz="3000">
                <a:solidFill>
                  <a:srgbClr val="132F5A"/>
                </a:solidFill>
              </a:rPr>
              <a:t>Keep good records by</a:t>
            </a:r>
            <a:br>
              <a:rPr sz="3000">
                <a:solidFill>
                  <a:srgbClr val="132F5A"/>
                </a:solidFill>
              </a:rPr>
            </a:br>
            <a:r>
              <a:rPr sz="3000">
                <a:solidFill>
                  <a:srgbClr val="132F5A"/>
                </a:solidFill>
              </a:rPr>
              <a:t>creating email filing</a:t>
            </a:r>
            <a:br>
              <a:rPr sz="3000">
                <a:solidFill>
                  <a:srgbClr val="132F5A"/>
                </a:solidFill>
              </a:rPr>
            </a:br>
            <a:r>
              <a:rPr sz="3000">
                <a:solidFill>
                  <a:srgbClr val="132F5A"/>
                </a:solidFill>
              </a:rPr>
              <a:t>system</a:t>
            </a:r>
          </a:p>
        </p:txBody>
      </p:sp>
      <p:pic>
        <p:nvPicPr>
          <p:cNvPr id="166" name="image23.png"/>
          <p:cNvPicPr/>
          <p:nvPr/>
        </p:nvPicPr>
        <p:blipFill>
          <a:blip r:embed="rId3">
            <a:extLst/>
          </a:blip>
          <a:stretch>
            <a:fillRect/>
          </a:stretch>
        </p:blipFill>
        <p:spPr>
          <a:xfrm>
            <a:off x="5879607" y="2671011"/>
            <a:ext cx="2611721" cy="3140244"/>
          </a:xfrm>
          <a:prstGeom prst="rect">
            <a:avLst/>
          </a:prstGeom>
          <a:ln w="228600" cap="sq">
            <a:solidFill>
              <a:srgbClr val="632523"/>
            </a:solidFill>
            <a:miter/>
          </a:ln>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ph type="title"/>
          </p:nvPr>
        </p:nvSpPr>
        <p:spPr>
          <a:xfrm>
            <a:off x="457200" y="381000"/>
            <a:ext cx="8229600" cy="584200"/>
          </a:xfrm>
          <a:prstGeom prst="rect">
            <a:avLst/>
          </a:prstGeom>
        </p:spPr>
        <p:txBody>
          <a:bodyPr lIns="0" tIns="0" rIns="0" bIns="0">
            <a:normAutofit fontScale="100000" lnSpcReduction="0"/>
          </a:bodyPr>
          <a:lstStyle>
            <a:lvl1pPr>
              <a:defRPr sz="3200">
                <a:solidFill>
                  <a:srgbClr val="CAA53A"/>
                </a:solidFill>
              </a:defRPr>
            </a:lvl1pPr>
          </a:lstStyle>
          <a:p>
            <a:pPr lvl="0">
              <a:defRPr sz="1800">
                <a:solidFill>
                  <a:srgbClr val="000000"/>
                </a:solidFill>
              </a:defRPr>
            </a:pPr>
            <a:r>
              <a:rPr sz="3200">
                <a:solidFill>
                  <a:srgbClr val="CAA53A"/>
                </a:solidFill>
              </a:rPr>
              <a:t>Business Software, Spreadsheets</a:t>
            </a:r>
          </a:p>
        </p:txBody>
      </p:sp>
      <p:sp>
        <p:nvSpPr>
          <p:cNvPr id="171" name="Shape 171"/>
          <p:cNvSpPr/>
          <p:nvPr>
            <p:ph type="body" idx="1"/>
          </p:nvPr>
        </p:nvSpPr>
        <p:spPr>
          <a:xfrm>
            <a:off x="457200" y="1143000"/>
            <a:ext cx="8229600" cy="4740275"/>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Track information such as clients, inventory, sales, employee time sheets, etc.</a:t>
            </a:r>
            <a:endParaRPr sz="3000">
              <a:solidFill>
                <a:srgbClr val="132F5A"/>
              </a:solidFill>
            </a:endParaRPr>
          </a:p>
          <a:p>
            <a:pPr lvl="0">
              <a:defRPr sz="1800">
                <a:solidFill>
                  <a:srgbClr val="000000"/>
                </a:solidFill>
              </a:defRPr>
            </a:pPr>
            <a:r>
              <a:rPr sz="3000">
                <a:solidFill>
                  <a:srgbClr val="132F5A"/>
                </a:solidFill>
              </a:rPr>
              <a:t>Matrix of rows and</a:t>
            </a:r>
            <a:br>
              <a:rPr sz="3000">
                <a:solidFill>
                  <a:srgbClr val="132F5A"/>
                </a:solidFill>
              </a:rPr>
            </a:br>
            <a:r>
              <a:rPr sz="3000">
                <a:solidFill>
                  <a:srgbClr val="132F5A"/>
                </a:solidFill>
              </a:rPr>
              <a:t>columns</a:t>
            </a:r>
            <a:endParaRPr sz="3000">
              <a:solidFill>
                <a:srgbClr val="132F5A"/>
              </a:solidFill>
            </a:endParaRPr>
          </a:p>
          <a:p>
            <a:pPr lvl="0">
              <a:defRPr sz="1800">
                <a:solidFill>
                  <a:srgbClr val="000000"/>
                </a:solidFill>
              </a:defRPr>
            </a:pPr>
            <a:r>
              <a:rPr sz="3000">
                <a:solidFill>
                  <a:srgbClr val="132F5A"/>
                </a:solidFill>
              </a:rPr>
              <a:t>Frequently used for</a:t>
            </a:r>
            <a:br>
              <a:rPr sz="3000">
                <a:solidFill>
                  <a:srgbClr val="132F5A"/>
                </a:solidFill>
              </a:rPr>
            </a:br>
            <a:r>
              <a:rPr sz="3000">
                <a:solidFill>
                  <a:srgbClr val="132F5A"/>
                </a:solidFill>
              </a:rPr>
              <a:t>financial “what-if”</a:t>
            </a:r>
            <a:br>
              <a:rPr sz="3000">
                <a:solidFill>
                  <a:srgbClr val="132F5A"/>
                </a:solidFill>
              </a:rPr>
            </a:br>
            <a:r>
              <a:rPr sz="3000">
                <a:solidFill>
                  <a:srgbClr val="132F5A"/>
                </a:solidFill>
              </a:rPr>
              <a:t>scenarios</a:t>
            </a:r>
          </a:p>
        </p:txBody>
      </p:sp>
      <p:pic>
        <p:nvPicPr>
          <p:cNvPr id="172" name="image24.png"/>
          <p:cNvPicPr/>
          <p:nvPr/>
        </p:nvPicPr>
        <p:blipFill>
          <a:blip r:embed="rId3">
            <a:extLst/>
          </a:blip>
          <a:stretch>
            <a:fillRect/>
          </a:stretch>
        </p:blipFill>
        <p:spPr>
          <a:xfrm>
            <a:off x="5087937" y="3187700"/>
            <a:ext cx="3851276" cy="2840039"/>
          </a:xfrm>
          <a:prstGeom prst="rect">
            <a:avLst/>
          </a:prstGeom>
          <a:ln w="12700">
            <a:miter lim="400000"/>
          </a:ln>
        </p:spPr>
      </p:pic>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79" name="Group 179"/>
          <p:cNvGrpSpPr/>
          <p:nvPr/>
        </p:nvGrpSpPr>
        <p:grpSpPr>
          <a:xfrm>
            <a:off x="4613275" y="2678113"/>
            <a:ext cx="4278313" cy="3279776"/>
            <a:chOff x="0" y="0"/>
            <a:chExt cx="4278312" cy="3279775"/>
          </a:xfrm>
        </p:grpSpPr>
        <p:sp>
          <p:nvSpPr>
            <p:cNvPr id="176" name="Shape 176"/>
            <p:cNvSpPr/>
            <p:nvPr/>
          </p:nvSpPr>
          <p:spPr>
            <a:xfrm>
              <a:off x="95250" y="80962"/>
              <a:ext cx="4089401" cy="3090864"/>
            </a:xfrm>
            <a:prstGeom prst="rect">
              <a:avLst/>
            </a:prstGeom>
            <a:solidFill>
              <a:srgbClr val="F2F2F2"/>
            </a:solidFill>
            <a:ln w="12700" cap="flat">
              <a:noFill/>
              <a:miter lim="400000"/>
            </a:ln>
            <a:effectLst/>
          </p:spPr>
          <p:txBody>
            <a:bodyPr wrap="square" lIns="0" tIns="0" rIns="0" bIns="0" numCol="1" anchor="ctr">
              <a:noAutofit/>
            </a:bodyPr>
            <a:lstStyle/>
            <a:p>
              <a:pPr lvl="0" algn="ctr">
                <a:defRPr>
                  <a:solidFill>
                    <a:srgbClr val="FFFFFF"/>
                  </a:solidFill>
                </a:defRPr>
              </a:pPr>
            </a:p>
          </p:txBody>
        </p:sp>
        <p:sp>
          <p:nvSpPr>
            <p:cNvPr id="177" name="Shape 177"/>
            <p:cNvSpPr/>
            <p:nvPr/>
          </p:nvSpPr>
          <p:spPr>
            <a:xfrm>
              <a:off x="124637" y="111976"/>
              <a:ext cx="4021879" cy="3044830"/>
            </a:xfrm>
            <a:prstGeom prst="rect">
              <a:avLst/>
            </a:prstGeom>
            <a:gradFill flip="none" rotWithShape="1">
              <a:gsLst>
                <a:gs pos="0">
                  <a:srgbClr val="98B4E5"/>
                </a:gs>
                <a:gs pos="50000">
                  <a:srgbClr val="C0D0ED"/>
                </a:gs>
                <a:gs pos="100000">
                  <a:srgbClr val="E0E7F5"/>
                </a:gs>
              </a:gsLst>
              <a:path path="circle">
                <a:fillToRect l="119636" t="37721" r="-19636" b="62278"/>
              </a:path>
            </a:gradFill>
            <a:ln w="57150" cap="flat">
              <a:solidFill>
                <a:srgbClr val="1F497D"/>
              </a:solidFill>
              <a:prstDash val="solid"/>
              <a:miter lim="800000"/>
            </a:ln>
            <a:effectLst/>
          </p:spPr>
          <p:txBody>
            <a:bodyPr wrap="square" lIns="0" tIns="0" rIns="0" bIns="0" numCol="1" anchor="ctr">
              <a:noAutofit/>
            </a:bodyPr>
            <a:lstStyle/>
            <a:p>
              <a:pPr lvl="0" algn="ctr">
                <a:defRPr>
                  <a:solidFill>
                    <a:srgbClr val="FFFFFF"/>
                  </a:solidFill>
                </a:defRPr>
              </a:pPr>
            </a:p>
          </p:txBody>
        </p:sp>
        <p:sp>
          <p:nvSpPr>
            <p:cNvPr id="178" name="Shape 178"/>
            <p:cNvSpPr/>
            <p:nvPr/>
          </p:nvSpPr>
          <p:spPr>
            <a:xfrm>
              <a:off x="0" y="0"/>
              <a:ext cx="4278313" cy="3279775"/>
            </a:xfrm>
            <a:prstGeom prst="rect">
              <a:avLst/>
            </a:prstGeom>
            <a:noFill/>
            <a:ln w="139700" cap="flat">
              <a:solidFill>
                <a:srgbClr val="376092"/>
              </a:solidFill>
              <a:prstDash val="solid"/>
              <a:miter lim="800000"/>
            </a:ln>
            <a:effectLst/>
          </p:spPr>
          <p:txBody>
            <a:bodyPr wrap="square" lIns="0" tIns="0" rIns="0" bIns="0" numCol="1" anchor="ctr">
              <a:noAutofit/>
            </a:bodyPr>
            <a:lstStyle/>
            <a:p>
              <a:pPr lvl="0" algn="ctr">
                <a:defRPr>
                  <a:solidFill>
                    <a:srgbClr val="FFFFFF"/>
                  </a:solidFill>
                </a:defRPr>
              </a:pPr>
            </a:p>
          </p:txBody>
        </p:sp>
      </p:grpSp>
      <p:grpSp>
        <p:nvGrpSpPr>
          <p:cNvPr id="192" name="Group 192"/>
          <p:cNvGrpSpPr/>
          <p:nvPr/>
        </p:nvGrpSpPr>
        <p:grpSpPr>
          <a:xfrm>
            <a:off x="4657199" y="2841431"/>
            <a:ext cx="3775897" cy="3057158"/>
            <a:chOff x="0" y="0"/>
            <a:chExt cx="3775896" cy="3057157"/>
          </a:xfrm>
        </p:grpSpPr>
        <p:sp>
          <p:nvSpPr>
            <p:cNvPr id="180" name="Shape 180"/>
            <p:cNvSpPr/>
            <p:nvPr/>
          </p:nvSpPr>
          <p:spPr>
            <a:xfrm>
              <a:off x="794275" y="1949643"/>
              <a:ext cx="587376" cy="787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248" y="19644"/>
                    <a:pt x="495" y="17689"/>
                    <a:pt x="725" y="16346"/>
                  </a:cubicBezTo>
                  <a:cubicBezTo>
                    <a:pt x="954" y="15003"/>
                    <a:pt x="1148" y="14381"/>
                    <a:pt x="1377" y="13544"/>
                  </a:cubicBezTo>
                  <a:cubicBezTo>
                    <a:pt x="1607" y="12707"/>
                    <a:pt x="1788" y="12162"/>
                    <a:pt x="2102" y="11325"/>
                  </a:cubicBezTo>
                  <a:cubicBezTo>
                    <a:pt x="2416" y="10489"/>
                    <a:pt x="2827" y="9321"/>
                    <a:pt x="3262" y="8523"/>
                  </a:cubicBezTo>
                  <a:cubicBezTo>
                    <a:pt x="3697" y="7725"/>
                    <a:pt x="4216" y="7064"/>
                    <a:pt x="4711" y="6538"/>
                  </a:cubicBezTo>
                  <a:cubicBezTo>
                    <a:pt x="5207" y="6013"/>
                    <a:pt x="5485" y="5741"/>
                    <a:pt x="6234" y="5371"/>
                  </a:cubicBezTo>
                  <a:cubicBezTo>
                    <a:pt x="6983" y="5001"/>
                    <a:pt x="7937" y="4534"/>
                    <a:pt x="9205" y="4320"/>
                  </a:cubicBezTo>
                  <a:cubicBezTo>
                    <a:pt x="10474" y="4106"/>
                    <a:pt x="11779" y="4806"/>
                    <a:pt x="13844" y="4086"/>
                  </a:cubicBezTo>
                  <a:cubicBezTo>
                    <a:pt x="15910" y="3366"/>
                    <a:pt x="19993" y="623"/>
                    <a:pt x="21600" y="0"/>
                  </a:cubicBezTo>
                </a:path>
              </a:pathLst>
            </a:custGeom>
            <a:noFill/>
            <a:ln w="57150" cap="flat">
              <a:solidFill>
                <a:srgbClr val="669900">
                  <a:alpha val="38039"/>
                </a:srgbClr>
              </a:solidFill>
              <a:prstDash val="solid"/>
              <a:bevel/>
            </a:ln>
            <a:effectLst/>
          </p:spPr>
          <p:txBody>
            <a:bodyPr wrap="square" lIns="0" tIns="0" rIns="0" bIns="0" numCol="1" anchor="ctr">
              <a:noAutofit/>
            </a:bodyPr>
            <a:lstStyle/>
            <a:p>
              <a:pPr lvl="0" algn="ctr"/>
            </a:p>
          </p:txBody>
        </p:sp>
        <p:pic>
          <p:nvPicPr>
            <p:cNvPr id="181" name="image25.png"/>
            <p:cNvPicPr/>
            <p:nvPr/>
          </p:nvPicPr>
          <p:blipFill>
            <a:blip r:embed="rId3">
              <a:extLst/>
            </a:blip>
            <a:stretch>
              <a:fillRect/>
            </a:stretch>
          </p:blipFill>
          <p:spPr>
            <a:xfrm>
              <a:off x="739891" y="2337051"/>
              <a:ext cx="825696" cy="668281"/>
            </a:xfrm>
            <a:prstGeom prst="rect">
              <a:avLst/>
            </a:prstGeom>
            <a:ln w="12700" cap="flat">
              <a:noFill/>
              <a:miter lim="400000"/>
            </a:ln>
            <a:effectLst/>
          </p:spPr>
        </p:pic>
        <p:pic>
          <p:nvPicPr>
            <p:cNvPr id="182" name="image25.tif"/>
            <p:cNvPicPr/>
            <p:nvPr/>
          </p:nvPicPr>
          <p:blipFill>
            <a:blip r:embed="rId3">
              <a:extLst/>
            </a:blip>
            <a:stretch>
              <a:fillRect/>
            </a:stretch>
          </p:blipFill>
          <p:spPr>
            <a:xfrm flipH="1" rot="892841">
              <a:off x="71963" y="2238841"/>
              <a:ext cx="825696" cy="668281"/>
            </a:xfrm>
            <a:prstGeom prst="rect">
              <a:avLst/>
            </a:prstGeom>
            <a:ln w="12700" cap="flat">
              <a:noFill/>
              <a:miter lim="400000"/>
            </a:ln>
            <a:effectLst/>
          </p:spPr>
        </p:pic>
        <p:sp>
          <p:nvSpPr>
            <p:cNvPr id="183" name="Shape 183"/>
            <p:cNvSpPr/>
            <p:nvPr/>
          </p:nvSpPr>
          <p:spPr>
            <a:xfrm rot="763234">
              <a:off x="1378476" y="927293"/>
              <a:ext cx="1414463" cy="19986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alpha val="30196"/>
              </a:srgbClr>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defRPr>
              </a:pPr>
            </a:p>
          </p:txBody>
        </p:sp>
        <p:sp>
          <p:nvSpPr>
            <p:cNvPr id="184" name="Shape 184"/>
            <p:cNvSpPr/>
            <p:nvPr/>
          </p:nvSpPr>
          <p:spPr>
            <a:xfrm rot="763234">
              <a:off x="1668988" y="111318"/>
              <a:ext cx="1225551" cy="19240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00">
                <a:alpha val="30196"/>
              </a:srgbClr>
            </a:solidFill>
            <a:ln w="38100" cap="flat">
              <a:solidFill>
                <a:srgbClr val="000000"/>
              </a:solidFill>
              <a:prstDash val="solid"/>
              <a:bevel/>
            </a:ln>
            <a:effectLst/>
          </p:spPr>
          <p:txBody>
            <a:bodyPr wrap="square" lIns="0" tIns="0" rIns="0" bIns="0" numCol="1" anchor="ctr">
              <a:noAutofit/>
            </a:bodyPr>
            <a:lstStyle/>
            <a:p>
              <a:pPr lvl="0" algn="ctr">
                <a:defRPr>
                  <a:solidFill>
                    <a:srgbClr val="FFFFFF"/>
                  </a:solidFill>
                </a:defRPr>
              </a:pPr>
            </a:p>
          </p:txBody>
        </p:sp>
        <p:sp>
          <p:nvSpPr>
            <p:cNvPr id="185" name="Shape 185"/>
            <p:cNvSpPr/>
            <p:nvPr/>
          </p:nvSpPr>
          <p:spPr>
            <a:xfrm rot="6163234">
              <a:off x="1078438" y="352619"/>
              <a:ext cx="1322389" cy="202723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8A4FA">
                <a:alpha val="29804"/>
              </a:srgbClr>
            </a:solidFill>
            <a:ln w="38100" cap="flat">
              <a:solidFill>
                <a:srgbClr val="000000"/>
              </a:solidFill>
              <a:prstDash val="solid"/>
              <a:bevel/>
            </a:ln>
            <a:effectLst/>
          </p:spPr>
          <p:txBody>
            <a:bodyPr wrap="square" lIns="0" tIns="0" rIns="0" bIns="0" numCol="1" anchor="ctr">
              <a:noAutofit/>
            </a:bodyPr>
            <a:lstStyle/>
            <a:p>
              <a:pPr lvl="0" algn="ctr">
                <a:defRPr>
                  <a:solidFill>
                    <a:srgbClr val="FFFFFF"/>
                  </a:solidFill>
                </a:defRPr>
              </a:pPr>
            </a:p>
          </p:txBody>
        </p:sp>
        <p:sp>
          <p:nvSpPr>
            <p:cNvPr id="186" name="Shape 186"/>
            <p:cNvSpPr/>
            <p:nvPr/>
          </p:nvSpPr>
          <p:spPr>
            <a:xfrm rot="16963235">
              <a:off x="2014268" y="555025"/>
              <a:ext cx="1266827" cy="202723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AE739">
                <a:alpha val="29804"/>
              </a:srgbClr>
            </a:solidFill>
            <a:ln w="25400" cap="flat">
              <a:solidFill>
                <a:srgbClr val="3A5E8A"/>
              </a:solidFill>
              <a:prstDash val="solid"/>
              <a:bevel/>
            </a:ln>
            <a:effectLst/>
          </p:spPr>
          <p:txBody>
            <a:bodyPr wrap="square" lIns="0" tIns="0" rIns="0" bIns="0" numCol="1" anchor="ctr">
              <a:noAutofit/>
            </a:bodyPr>
            <a:lstStyle/>
            <a:p>
              <a:pPr lvl="0" algn="ctr">
                <a:defRPr>
                  <a:solidFill>
                    <a:srgbClr val="FFFFFF"/>
                  </a:solidFill>
                </a:defRPr>
              </a:pPr>
            </a:p>
          </p:txBody>
        </p:sp>
        <p:sp>
          <p:nvSpPr>
            <p:cNvPr id="187" name="Shape 187"/>
            <p:cNvSpPr/>
            <p:nvPr/>
          </p:nvSpPr>
          <p:spPr>
            <a:xfrm>
              <a:off x="1958548" y="281930"/>
              <a:ext cx="856616" cy="438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lvl="0" algn="ctr"/>
              <a:r>
                <a:rPr sz="1200">
                  <a:solidFill>
                    <a:srgbClr val="172C57"/>
                  </a:solidFill>
                </a:rPr>
                <a:t>Better</a:t>
              </a:r>
              <a:endParaRPr>
                <a:latin typeface="Arial"/>
                <a:ea typeface="Arial"/>
                <a:cs typeface="Arial"/>
                <a:sym typeface="Arial"/>
              </a:endParaRPr>
            </a:p>
            <a:p>
              <a:pPr lvl="0" algn="ctr"/>
              <a:r>
                <a:rPr sz="1200">
                  <a:solidFill>
                    <a:srgbClr val="172C57"/>
                  </a:solidFill>
                </a:rPr>
                <a:t>organization</a:t>
              </a:r>
            </a:p>
          </p:txBody>
        </p:sp>
        <p:sp>
          <p:nvSpPr>
            <p:cNvPr id="188" name="Shape 188"/>
            <p:cNvSpPr/>
            <p:nvPr/>
          </p:nvSpPr>
          <p:spPr>
            <a:xfrm>
              <a:off x="2727742" y="1498872"/>
              <a:ext cx="1001822" cy="24830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200">
                  <a:solidFill>
                    <a:srgbClr val="172C57"/>
                  </a:solidFill>
                </a:defRPr>
              </a:lvl1pPr>
            </a:lstStyle>
            <a:p>
              <a:pPr lvl="0">
                <a:defRPr sz="1800">
                  <a:solidFill>
                    <a:srgbClr val="000000"/>
                  </a:solidFill>
                </a:defRPr>
              </a:pPr>
              <a:r>
                <a:rPr sz="1200">
                  <a:solidFill>
                    <a:srgbClr val="172C57"/>
                  </a:solidFill>
                </a:rPr>
                <a:t>Inexpensive</a:t>
              </a:r>
            </a:p>
          </p:txBody>
        </p:sp>
        <p:sp>
          <p:nvSpPr>
            <p:cNvPr id="189" name="Shape 189"/>
            <p:cNvSpPr/>
            <p:nvPr/>
          </p:nvSpPr>
          <p:spPr>
            <a:xfrm>
              <a:off x="1595203" y="2221648"/>
              <a:ext cx="822014" cy="438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lvl="0" algn="ctr"/>
              <a:r>
                <a:rPr sz="1200">
                  <a:solidFill>
                    <a:srgbClr val="172C57"/>
                  </a:solidFill>
                </a:rPr>
                <a:t>Faster</a:t>
              </a:r>
              <a:endParaRPr>
                <a:latin typeface="Arial"/>
                <a:ea typeface="Arial"/>
                <a:cs typeface="Arial"/>
                <a:sym typeface="Arial"/>
              </a:endParaRPr>
            </a:p>
            <a:p>
              <a:pPr lvl="0" algn="ctr"/>
              <a:r>
                <a:rPr sz="1200">
                  <a:solidFill>
                    <a:srgbClr val="172C57"/>
                  </a:solidFill>
                </a:rPr>
                <a:t>calculations</a:t>
              </a:r>
            </a:p>
          </p:txBody>
        </p:sp>
        <p:sp>
          <p:nvSpPr>
            <p:cNvPr id="190" name="Shape 190"/>
            <p:cNvSpPr/>
            <p:nvPr/>
          </p:nvSpPr>
          <p:spPr>
            <a:xfrm>
              <a:off x="735909" y="1045963"/>
              <a:ext cx="915103" cy="43880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ctr"/>
              <a:r>
                <a:rPr sz="1200">
                  <a:solidFill>
                    <a:srgbClr val="172C57"/>
                  </a:solidFill>
                </a:rPr>
                <a:t>Reduced</a:t>
              </a:r>
              <a:endParaRPr>
                <a:latin typeface="Arial"/>
                <a:ea typeface="Arial"/>
                <a:cs typeface="Arial"/>
                <a:sym typeface="Arial"/>
              </a:endParaRPr>
            </a:p>
            <a:p>
              <a:pPr lvl="0" algn="ctr"/>
              <a:r>
                <a:rPr sz="1200">
                  <a:solidFill>
                    <a:srgbClr val="172C57"/>
                  </a:solidFill>
                </a:rPr>
                <a:t>errors</a:t>
              </a:r>
            </a:p>
          </p:txBody>
        </p:sp>
        <p:sp>
          <p:nvSpPr>
            <p:cNvPr id="191" name="Shape 191"/>
            <p:cNvSpPr/>
            <p:nvPr/>
          </p:nvSpPr>
          <p:spPr>
            <a:xfrm>
              <a:off x="1656288" y="1197168"/>
              <a:ext cx="1122362" cy="5094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ctr"/>
              <a:r>
                <a:rPr cap="small" sz="1400">
                  <a:solidFill>
                    <a:srgbClr val="172C57"/>
                  </a:solidFill>
                </a:rPr>
                <a:t>Accounting</a:t>
              </a:r>
              <a:endParaRPr>
                <a:latin typeface="Arial"/>
                <a:ea typeface="Arial"/>
                <a:cs typeface="Arial"/>
                <a:sym typeface="Arial"/>
              </a:endParaRPr>
            </a:p>
            <a:p>
              <a:pPr lvl="0" algn="ctr"/>
              <a:r>
                <a:rPr cap="small" sz="1400">
                  <a:solidFill>
                    <a:srgbClr val="172C57"/>
                  </a:solidFill>
                </a:rPr>
                <a:t>Software</a:t>
              </a:r>
            </a:p>
          </p:txBody>
        </p:sp>
      </p:grpSp>
      <p:sp>
        <p:nvSpPr>
          <p:cNvPr id="193" name="Shape 193"/>
          <p:cNvSpPr/>
          <p:nvPr>
            <p:ph type="title"/>
          </p:nvPr>
        </p:nvSpPr>
        <p:spPr>
          <a:xfrm>
            <a:off x="457200" y="380999"/>
            <a:ext cx="8229600" cy="646115"/>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Business Software, Accounting</a:t>
            </a:r>
          </a:p>
        </p:txBody>
      </p:sp>
      <p:sp>
        <p:nvSpPr>
          <p:cNvPr id="194" name="Shape 194"/>
          <p:cNvSpPr/>
          <p:nvPr>
            <p:ph type="body" idx="1"/>
          </p:nvPr>
        </p:nvSpPr>
        <p:spPr>
          <a:xfrm>
            <a:off x="457200" y="1143000"/>
            <a:ext cx="8229600" cy="4760913"/>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Track business financial records such as sales, expenses, inventory, and assets</a:t>
            </a:r>
            <a:endParaRPr sz="3000">
              <a:solidFill>
                <a:srgbClr val="132F5A"/>
              </a:solidFill>
            </a:endParaRPr>
          </a:p>
          <a:p>
            <a:pPr lvl="0">
              <a:defRPr sz="1800">
                <a:solidFill>
                  <a:srgbClr val="000000"/>
                </a:solidFill>
              </a:defRPr>
            </a:pPr>
            <a:r>
              <a:rPr sz="3000">
                <a:solidFill>
                  <a:srgbClr val="132F5A"/>
                </a:solidFill>
              </a:rPr>
              <a:t>Many advantages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Reduced errors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Faster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Inexpensive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Better organization</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title"/>
          </p:nvPr>
        </p:nvSpPr>
        <p:spPr>
          <a:xfrm>
            <a:off x="457200" y="381000"/>
            <a:ext cx="8229600" cy="609600"/>
          </a:xfrm>
          <a:prstGeom prst="rect">
            <a:avLst/>
          </a:prstGeom>
        </p:spPr>
        <p:txBody>
          <a:bodyPr lIns="0" tIns="0" rIns="0" bIns="0">
            <a:normAutofit fontScale="100000" lnSpcReduction="0"/>
          </a:bodyPr>
          <a:lstStyle>
            <a:lvl1pPr defTabSz="896111">
              <a:defRPr sz="3136"/>
            </a:lvl1pPr>
          </a:lstStyle>
          <a:p>
            <a:pPr lvl="0">
              <a:defRPr sz="1800">
                <a:solidFill>
                  <a:srgbClr val="000000"/>
                </a:solidFill>
              </a:defRPr>
            </a:pPr>
            <a:r>
              <a:rPr sz="3136">
                <a:solidFill>
                  <a:srgbClr val="C1961C"/>
                </a:solidFill>
              </a:rPr>
              <a:t>Discussion Point #2: Accounting System</a:t>
            </a:r>
          </a:p>
        </p:txBody>
      </p:sp>
      <p:sp>
        <p:nvSpPr>
          <p:cNvPr id="199" name="Shape 199"/>
          <p:cNvSpPr/>
          <p:nvPr>
            <p:ph type="body" idx="1"/>
          </p:nvPr>
        </p:nvSpPr>
        <p:spPr>
          <a:xfrm>
            <a:off x="457200" y="1143000"/>
            <a:ext cx="8686800" cy="4267200"/>
          </a:xfrm>
          <a:prstGeom prst="rect">
            <a:avLst/>
          </a:prstGeom>
        </p:spPr>
        <p:txBody>
          <a:bodyPr lIns="0" tIns="0" rIns="0" bIns="0">
            <a:normAutofit fontScale="100000" lnSpcReduction="0"/>
          </a:bodyPr>
          <a:lstStyle>
            <a:lvl1pPr marL="0" indent="0">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a:solidFill>
                  <a:srgbClr val="1F497D"/>
                </a:solidFill>
              </a:rPr>
              <a:t>Take some time to think about your accounting system.</a:t>
            </a:r>
          </a:p>
        </p:txBody>
      </p:sp>
      <p:pic>
        <p:nvPicPr>
          <p:cNvPr id="200"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201" name="Shape 201"/>
          <p:cNvSpPr/>
          <p:nvPr/>
        </p:nvSpPr>
        <p:spPr>
          <a:xfrm>
            <a:off x="2039938" y="1778000"/>
            <a:ext cx="7104062" cy="179882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711200" indent="-711200">
              <a:lnSpc>
                <a:spcPts val="3000"/>
              </a:lnSpc>
              <a:spcBef>
                <a:spcPts val="600"/>
              </a:spcBef>
              <a:buClr>
                <a:srgbClr val="1F497D"/>
              </a:buClr>
              <a:buSzPct val="100000"/>
              <a:buFont typeface="Arial"/>
              <a:buChar char="•"/>
            </a:pPr>
            <a:r>
              <a:rPr sz="2800">
                <a:solidFill>
                  <a:srgbClr val="1F497D"/>
                </a:solidFill>
              </a:rPr>
              <a:t>Describe it.</a:t>
            </a:r>
            <a:endParaRPr>
              <a:latin typeface="Arial"/>
              <a:ea typeface="Arial"/>
              <a:cs typeface="Arial"/>
              <a:sym typeface="Arial"/>
            </a:endParaRPr>
          </a:p>
          <a:p>
            <a:pPr lvl="0" marL="711200" indent="-711200">
              <a:lnSpc>
                <a:spcPts val="3000"/>
              </a:lnSpc>
              <a:spcBef>
                <a:spcPts val="600"/>
              </a:spcBef>
              <a:buClr>
                <a:srgbClr val="1F497D"/>
              </a:buClr>
              <a:buSzPct val="100000"/>
              <a:buFont typeface="Arial"/>
              <a:buChar char="•"/>
            </a:pPr>
            <a:r>
              <a:rPr sz="2800">
                <a:solidFill>
                  <a:srgbClr val="1F497D"/>
                </a:solidFill>
              </a:rPr>
              <a:t>How might it be improved?</a:t>
            </a:r>
            <a:endParaRPr>
              <a:latin typeface="Arial"/>
              <a:ea typeface="Arial"/>
              <a:cs typeface="Arial"/>
              <a:sym typeface="Arial"/>
            </a:endParaRPr>
          </a:p>
          <a:p>
            <a:pPr lvl="0" marL="711200" indent="-711200">
              <a:lnSpc>
                <a:spcPts val="3000"/>
              </a:lnSpc>
              <a:spcBef>
                <a:spcPts val="600"/>
              </a:spcBef>
              <a:buClr>
                <a:srgbClr val="1F497D"/>
              </a:buClr>
              <a:buSzPct val="100000"/>
              <a:buFont typeface="Arial"/>
              <a:buChar char="•"/>
            </a:pPr>
            <a:r>
              <a:rPr sz="2800">
                <a:solidFill>
                  <a:srgbClr val="1F497D"/>
                </a:solidFill>
              </a:rPr>
              <a:t>What specific improvements are you thinking about?</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5" name="Shape 205"/>
          <p:cNvSpPr/>
          <p:nvPr>
            <p:ph type="title"/>
          </p:nvPr>
        </p:nvSpPr>
        <p:spPr>
          <a:xfrm>
            <a:off x="457200" y="381000"/>
            <a:ext cx="8229600" cy="584200"/>
          </a:xfrm>
          <a:prstGeom prst="rect">
            <a:avLst/>
          </a:prstGeom>
        </p:spPr>
        <p:txBody>
          <a:bodyPr lIns="0" tIns="0" rIns="0" bIns="0">
            <a:normAutofit fontScale="100000" lnSpcReduction="0"/>
          </a:bodyPr>
          <a:lstStyle>
            <a:lvl1pPr>
              <a:defRPr sz="3200">
                <a:solidFill>
                  <a:srgbClr val="CAA53A"/>
                </a:solidFill>
              </a:defRPr>
            </a:lvl1pPr>
          </a:lstStyle>
          <a:p>
            <a:pPr lvl="0">
              <a:defRPr sz="1800">
                <a:solidFill>
                  <a:srgbClr val="000000"/>
                </a:solidFill>
              </a:defRPr>
            </a:pPr>
            <a:r>
              <a:rPr sz="3200">
                <a:solidFill>
                  <a:srgbClr val="CAA53A"/>
                </a:solidFill>
              </a:rPr>
              <a:t>Business Software Training</a:t>
            </a:r>
          </a:p>
        </p:txBody>
      </p:sp>
      <p:sp>
        <p:nvSpPr>
          <p:cNvPr id="206" name="Shape 206"/>
          <p:cNvSpPr/>
          <p:nvPr>
            <p:ph type="body" idx="1"/>
          </p:nvPr>
        </p:nvSpPr>
        <p:spPr>
          <a:xfrm>
            <a:off x="457200" y="1143000"/>
            <a:ext cx="8229600" cy="6640513"/>
          </a:xfrm>
          <a:prstGeom prst="rect">
            <a:avLst/>
          </a:prstGeom>
        </p:spPr>
        <p:txBody>
          <a:bodyPr lIns="0" tIns="0" rIns="0" bIns="0">
            <a:normAutofit fontScale="100000" lnSpcReduction="0"/>
          </a:bodyPr>
          <a:lstStyle/>
          <a:p>
            <a:pPr lvl="0" marL="274319" indent="-274319">
              <a:spcBef>
                <a:spcPts val="600"/>
              </a:spcBef>
              <a:defRPr sz="1800">
                <a:solidFill>
                  <a:srgbClr val="000000"/>
                </a:solidFill>
              </a:defRPr>
            </a:pPr>
            <a:r>
              <a:rPr sz="2400">
                <a:solidFill>
                  <a:srgbClr val="132F5A"/>
                </a:solidFill>
              </a:rPr>
              <a:t>Tutorials and free trials</a:t>
            </a:r>
            <a:endParaRPr sz="2400">
              <a:solidFill>
                <a:srgbClr val="132F5A"/>
              </a:solidFill>
            </a:endParaRPr>
          </a:p>
          <a:p>
            <a:pPr lvl="0" marL="274319" indent="-274319">
              <a:spcBef>
                <a:spcPts val="600"/>
              </a:spcBef>
              <a:defRPr sz="1800">
                <a:solidFill>
                  <a:srgbClr val="000000"/>
                </a:solidFill>
              </a:defRPr>
            </a:pPr>
            <a:r>
              <a:rPr sz="2400">
                <a:solidFill>
                  <a:srgbClr val="132F5A"/>
                </a:solidFill>
              </a:rPr>
              <a:t>Online software training and webinars</a:t>
            </a:r>
            <a:endParaRPr sz="2400">
              <a:solidFill>
                <a:srgbClr val="132F5A"/>
              </a:solidFill>
            </a:endParaRPr>
          </a:p>
          <a:p>
            <a:pPr lvl="0" marL="274319" indent="-274319">
              <a:spcBef>
                <a:spcPts val="600"/>
              </a:spcBef>
              <a:defRPr sz="1800">
                <a:solidFill>
                  <a:srgbClr val="000000"/>
                </a:solidFill>
              </a:defRPr>
            </a:pPr>
            <a:r>
              <a:rPr sz="2400">
                <a:solidFill>
                  <a:srgbClr val="132F5A"/>
                </a:solidFill>
              </a:rPr>
              <a:t>YouTube</a:t>
            </a:r>
            <a:endParaRPr sz="2400">
              <a:solidFill>
                <a:srgbClr val="132F5A"/>
              </a:solidFill>
            </a:endParaRPr>
          </a:p>
          <a:p>
            <a:pPr lvl="0" marL="274319" indent="-274319">
              <a:spcBef>
                <a:spcPts val="600"/>
              </a:spcBef>
              <a:defRPr sz="1800">
                <a:solidFill>
                  <a:srgbClr val="000000"/>
                </a:solidFill>
              </a:defRPr>
            </a:pPr>
            <a:r>
              <a:rPr sz="2400">
                <a:solidFill>
                  <a:srgbClr val="132F5A"/>
                </a:solidFill>
              </a:rPr>
              <a:t>SBA Resource Partners –  </a:t>
            </a:r>
            <a:r>
              <a:rPr sz="2400">
                <a:solidFill>
                  <a:srgbClr val="132F5A"/>
                </a:solidFill>
                <a:latin typeface="12 pt Helvetica* 55 Roman   05472"/>
                <a:ea typeface="12 pt Helvetica* 55 Roman   05472"/>
                <a:cs typeface="12 pt Helvetica* 55 Roman   05472"/>
                <a:sym typeface="12 pt Helvetica* 55 Roman   05472"/>
              </a:rPr>
              <a:t>SCORE,</a:t>
            </a:r>
            <a:br>
              <a:rPr sz="2400">
                <a:solidFill>
                  <a:srgbClr val="132F5A"/>
                </a:solidFill>
                <a:latin typeface="12 pt Helvetica* 55 Roman   05472"/>
                <a:ea typeface="12 pt Helvetica* 55 Roman   05472"/>
                <a:cs typeface="12 pt Helvetica* 55 Roman   05472"/>
                <a:sym typeface="12 pt Helvetica* 55 Roman   05472"/>
              </a:rPr>
            </a:br>
            <a:r>
              <a:rPr sz="2400">
                <a:solidFill>
                  <a:srgbClr val="132F5A"/>
                </a:solidFill>
                <a:latin typeface="12 pt Helvetica* 55 Roman   05472"/>
                <a:ea typeface="12 pt Helvetica* 55 Roman   05472"/>
                <a:cs typeface="12 pt Helvetica* 55 Roman   05472"/>
                <a:sym typeface="12 pt Helvetica* 55 Roman   05472"/>
              </a:rPr>
              <a:t>Small Business Development Centers, Women’s Business Centers, US Export Assistance Centers,</a:t>
            </a:r>
            <a:br>
              <a:rPr sz="2400">
                <a:solidFill>
                  <a:srgbClr val="132F5A"/>
                </a:solidFill>
                <a:latin typeface="12 pt Helvetica* 55 Roman   05472"/>
                <a:ea typeface="12 pt Helvetica* 55 Roman   05472"/>
                <a:cs typeface="12 pt Helvetica* 55 Roman   05472"/>
                <a:sym typeface="12 pt Helvetica* 55 Roman   05472"/>
              </a:rPr>
            </a:br>
            <a:r>
              <a:rPr sz="2400">
                <a:solidFill>
                  <a:srgbClr val="132F5A"/>
                </a:solidFill>
                <a:latin typeface="12 pt Helvetica* 55 Roman   05472"/>
                <a:ea typeface="12 pt Helvetica* 55 Roman   05472"/>
                <a:cs typeface="12 pt Helvetica* 55 Roman   05472"/>
                <a:sym typeface="12 pt Helvetica* 55 Roman   05472"/>
              </a:rPr>
              <a:t>Veterans Business Outreach Centers</a:t>
            </a:r>
            <a:endParaRPr sz="2400">
              <a:solidFill>
                <a:srgbClr val="132F5A"/>
              </a:solidFill>
              <a:latin typeface="12 pt Helvetica* 55 Roman   05472"/>
              <a:ea typeface="12 pt Helvetica* 55 Roman   05472"/>
              <a:cs typeface="12 pt Helvetica* 55 Roman   05472"/>
              <a:sym typeface="12 pt Helvetica* 55 Roman   05472"/>
            </a:endParaRPr>
          </a:p>
          <a:p>
            <a:pPr lvl="0" marL="274319" indent="-274319">
              <a:spcBef>
                <a:spcPts val="600"/>
              </a:spcBef>
              <a:defRPr sz="1800">
                <a:solidFill>
                  <a:srgbClr val="000000"/>
                </a:solidFill>
              </a:defRPr>
            </a:pPr>
            <a:r>
              <a:rPr sz="2400">
                <a:solidFill>
                  <a:srgbClr val="132F5A"/>
                </a:solidFill>
              </a:rPr>
              <a:t>Community Colleges</a:t>
            </a:r>
            <a:endParaRPr sz="2400">
              <a:solidFill>
                <a:srgbClr val="132F5A"/>
              </a:solidFill>
            </a:endParaRPr>
          </a:p>
          <a:p>
            <a:pPr lvl="0" marL="274319" indent="-274319">
              <a:spcBef>
                <a:spcPts val="600"/>
              </a:spcBef>
              <a:defRPr sz="1800">
                <a:solidFill>
                  <a:srgbClr val="000000"/>
                </a:solidFill>
              </a:defRPr>
            </a:pPr>
            <a:r>
              <a:rPr sz="2400">
                <a:solidFill>
                  <a:srgbClr val="132F5A"/>
                </a:solidFill>
              </a:rPr>
              <a:t>Accountants</a:t>
            </a:r>
            <a:endParaRPr sz="2400">
              <a:solidFill>
                <a:srgbClr val="132F5A"/>
              </a:solidFill>
            </a:endParaRPr>
          </a:p>
          <a:p>
            <a:pPr lvl="0" marL="274319" indent="-274319">
              <a:spcBef>
                <a:spcPts val="600"/>
              </a:spcBef>
              <a:defRPr sz="1800">
                <a:solidFill>
                  <a:srgbClr val="000000"/>
                </a:solidFill>
              </a:defRPr>
            </a:pPr>
            <a:r>
              <a:rPr sz="2400">
                <a:solidFill>
                  <a:srgbClr val="132F5A"/>
                </a:solidFill>
              </a:rPr>
              <a:t>Bookkeepers and Consultants</a:t>
            </a:r>
          </a:p>
        </p:txBody>
      </p:sp>
      <p:pic>
        <p:nvPicPr>
          <p:cNvPr id="207" name="image26.jpg" descr="C:\Users\Bruce Soule\AppData\Local\Microsoft\Windows\Temporary Internet Files\Content.IE5\2ZSXJA2Z\MP900439498[1].jpg"/>
          <p:cNvPicPr/>
          <p:nvPr/>
        </p:nvPicPr>
        <p:blipFill>
          <a:blip r:embed="rId3">
            <a:extLst/>
          </a:blip>
          <a:stretch>
            <a:fillRect/>
          </a:stretch>
        </p:blipFill>
        <p:spPr>
          <a:xfrm>
            <a:off x="6994525" y="623887"/>
            <a:ext cx="1768475" cy="1979613"/>
          </a:xfrm>
          <a:prstGeom prst="rect">
            <a:avLst/>
          </a:prstGeom>
          <a:ln w="12700">
            <a:miter lim="400000"/>
          </a:ln>
        </p:spPr>
      </p:pic>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nvSpPr>
        <p:spPr>
          <a:xfrm>
            <a:off x="-23665" y="428919"/>
            <a:ext cx="8601297" cy="4546015"/>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5000">
                <a:ln w="10541">
                  <a:solidFill>
                    <a:srgbClr val="4579B8"/>
                  </a:solidFill>
                </a:ln>
                <a:solidFill>
                  <a:srgbClr val="BCD2FA"/>
                </a:solidFill>
              </a:defRPr>
            </a:lvl1pPr>
          </a:lstStyle>
          <a:p>
            <a:pPr lvl="0">
              <a:defRPr sz="1800">
                <a:ln w="9525">
                  <a:noFill/>
                </a:ln>
                <a:solidFill>
                  <a:srgbClr val="000000"/>
                </a:solidFill>
              </a:defRPr>
            </a:pPr>
            <a:r>
              <a:rPr sz="35000">
                <a:ln w="10541">
                  <a:solidFill>
                    <a:srgbClr val="4579B8"/>
                  </a:solidFill>
                </a:ln>
                <a:solidFill>
                  <a:srgbClr val="BCD2FA"/>
                </a:solidFill>
              </a:rPr>
              <a:t>Start</a:t>
            </a:r>
          </a:p>
        </p:txBody>
      </p:sp>
      <p:sp>
        <p:nvSpPr>
          <p:cNvPr id="212" name="Shape 212"/>
          <p:cNvSpPr/>
          <p:nvPr/>
        </p:nvSpPr>
        <p:spPr>
          <a:xfrm>
            <a:off x="6062662" y="925513"/>
            <a:ext cx="2458106" cy="136054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0000"/>
            </a:lvl1pPr>
          </a:lstStyle>
          <a:p>
            <a:pPr lvl="0">
              <a:defRPr sz="1800"/>
            </a:pPr>
            <a:r>
              <a:rPr sz="10000"/>
              <a:t>Now</a:t>
            </a:r>
          </a:p>
        </p:txBody>
      </p:sp>
      <p:sp>
        <p:nvSpPr>
          <p:cNvPr id="213" name="Shape 213"/>
          <p:cNvSpPr/>
          <p:nvPr/>
        </p:nvSpPr>
        <p:spPr>
          <a:xfrm>
            <a:off x="2428875" y="5240337"/>
            <a:ext cx="6562725" cy="52466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lnSpc>
                <a:spcPts val="3500"/>
              </a:lnSpc>
              <a:defRPr sz="3200">
                <a:solidFill>
                  <a:srgbClr val="CAA53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200">
                <a:solidFill>
                  <a:srgbClr val="CAA53A"/>
                </a:solidFill>
              </a:rPr>
              <a:t>Refine as business grows</a:t>
            </a:r>
          </a:p>
        </p:txBody>
      </p:sp>
      <p:sp>
        <p:nvSpPr>
          <p:cNvPr id="214" name="Shape 214"/>
          <p:cNvSpPr/>
          <p:nvPr>
            <p:ph type="title"/>
          </p:nvPr>
        </p:nvSpPr>
        <p:spPr>
          <a:xfrm>
            <a:off x="457200" y="380999"/>
            <a:ext cx="8229600" cy="646115"/>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Start now with something that works</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8" name="Shape 218"/>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Key Points to Remember</a:t>
            </a:r>
          </a:p>
        </p:txBody>
      </p:sp>
      <p:sp>
        <p:nvSpPr>
          <p:cNvPr id="219" name="Shape 219"/>
          <p:cNvSpPr/>
          <p:nvPr>
            <p:ph type="body" idx="1"/>
          </p:nvPr>
        </p:nvSpPr>
        <p:spPr>
          <a:xfrm>
            <a:off x="457200" y="1143000"/>
            <a:ext cx="8229600" cy="4267200"/>
          </a:xfrm>
          <a:prstGeom prst="rect">
            <a:avLst/>
          </a:prstGeom>
        </p:spPr>
        <p:txBody>
          <a:bodyPr lIns="0" tIns="0" rIns="0" bIns="0">
            <a:normAutofit fontScale="100000" lnSpcReduction="0"/>
          </a:bodyPr>
          <a:lstStyle/>
          <a:p>
            <a:pPr lvl="0" marL="347663" indent="-347663">
              <a:spcBef>
                <a:spcPts val="1800"/>
              </a:spcBef>
              <a:defRPr sz="1800">
                <a:solidFill>
                  <a:srgbClr val="000000"/>
                </a:solidFill>
              </a:defRPr>
            </a:pPr>
            <a:r>
              <a:rPr sz="3000">
                <a:solidFill>
                  <a:srgbClr val="132F5A"/>
                </a:solidFill>
              </a:rPr>
              <a:t>Use record keeping tools that work for your business type, size, and complexity</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Evaluate your business needs before purchasing business software</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Again – START NOW</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219">
                                            <p:bg/>
                                          </p:spTgt>
                                        </p:tgtEl>
                                        <p:attrNameLst>
                                          <p:attrName>style.visibility</p:attrName>
                                        </p:attrNameLst>
                                      </p:cBhvr>
                                      <p:to>
                                        <p:strVal val="visible"/>
                                      </p:to>
                                    </p:set>
                                    <p:animEffect filter="fade" transition="in">
                                      <p:cBhvr>
                                        <p:cTn id="7" dur="2000"/>
                                        <p:tgtEl>
                                          <p:spTgt spid="219">
                                            <p:bg/>
                                          </p:spTgt>
                                        </p:tgtEl>
                                      </p:cBhvr>
                                    </p:animEffect>
                                  </p:childTnLst>
                                </p:cTn>
                              </p:par>
                              <p:par>
                                <p:cTn id="8" presetClass="entr" presetSubtype="0" presetID="10" grpId="1" fill="hold">
                                  <p:stCondLst>
                                    <p:cond delay="0"/>
                                  </p:stCondLst>
                                  <p:iterate type="el" backwards="0">
                                    <p:tmAbs val="0"/>
                                  </p:iterate>
                                  <p:childTnLst>
                                    <p:set>
                                      <p:cBhvr>
                                        <p:cTn id="9" fill="hold"/>
                                        <p:tgtEl>
                                          <p:spTgt spid="219">
                                            <p:txEl>
                                              <p:pRg st="0" end="0"/>
                                            </p:txEl>
                                          </p:spTgt>
                                        </p:tgtEl>
                                        <p:attrNameLst>
                                          <p:attrName>style.visibility</p:attrName>
                                        </p:attrNameLst>
                                      </p:cBhvr>
                                      <p:to>
                                        <p:strVal val="visible"/>
                                      </p:to>
                                    </p:set>
                                    <p:animEffect filter="fade" transition="in">
                                      <p:cBhvr>
                                        <p:cTn id="10" dur="2000"/>
                                        <p:tgtEl>
                                          <p:spTgt spid="21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nodeType="clickEffect" presetClass="entr" presetSubtype="0" presetID="10" grpId="1" fill="hold">
                                  <p:stCondLst>
                                    <p:cond delay="0"/>
                                  </p:stCondLst>
                                  <p:iterate type="el" backwards="0">
                                    <p:tmAbs val="0"/>
                                  </p:iterate>
                                  <p:childTnLst>
                                    <p:set>
                                      <p:cBhvr>
                                        <p:cTn id="14" fill="hold"/>
                                        <p:tgtEl>
                                          <p:spTgt spid="219">
                                            <p:txEl>
                                              <p:pRg st="1" end="1"/>
                                            </p:txEl>
                                          </p:spTgt>
                                        </p:tgtEl>
                                        <p:attrNameLst>
                                          <p:attrName>style.visibility</p:attrName>
                                        </p:attrNameLst>
                                      </p:cBhvr>
                                      <p:to>
                                        <p:strVal val="visible"/>
                                      </p:to>
                                    </p:set>
                                    <p:animEffect filter="fade" transition="in">
                                      <p:cBhvr>
                                        <p:cTn id="15" dur="2000"/>
                                        <p:tgtEl>
                                          <p:spTgt spid="21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nodeType="clickEffect" presetClass="entr" presetSubtype="0" presetID="10" grpId="1" fill="hold">
                                  <p:stCondLst>
                                    <p:cond delay="0"/>
                                  </p:stCondLst>
                                  <p:iterate type="el" backwards="0">
                                    <p:tmAbs val="0"/>
                                  </p:iterate>
                                  <p:childTnLst>
                                    <p:set>
                                      <p:cBhvr>
                                        <p:cTn id="19" fill="hold"/>
                                        <p:tgtEl>
                                          <p:spTgt spid="219">
                                            <p:txEl>
                                              <p:pRg st="2" end="2"/>
                                            </p:txEl>
                                          </p:spTgt>
                                        </p:tgtEl>
                                        <p:attrNameLst>
                                          <p:attrName>style.visibility</p:attrName>
                                        </p:attrNameLst>
                                      </p:cBhvr>
                                      <p:to>
                                        <p:strVal val="visible"/>
                                      </p:to>
                                    </p:set>
                                    <p:animEffect filter="fade" transition="in">
                                      <p:cBhvr>
                                        <p:cTn id="20" dur="2000"/>
                                        <p:tgtEl>
                                          <p:spTgt spid="219">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19" grpId="1"/>
    </p:bldLst>
  </p:timing>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Summary</a:t>
            </a:r>
          </a:p>
        </p:txBody>
      </p:sp>
      <p:sp>
        <p:nvSpPr>
          <p:cNvPr id="224" name="Shape 224"/>
          <p:cNvSpPr/>
          <p:nvPr>
            <p:ph type="body" idx="1"/>
          </p:nvPr>
        </p:nvSpPr>
        <p:spPr>
          <a:xfrm>
            <a:off x="457200" y="11430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225" name="image27.png" descr="Clipboard and pencil"/>
          <p:cNvPicPr/>
          <p:nvPr/>
        </p:nvPicPr>
        <p:blipFill>
          <a:blip r:embed="rId2">
            <a:extLst/>
          </a:blip>
          <a:srcRect l="0" t="22000" r="0" b="0"/>
          <a:stretch>
            <a:fillRect/>
          </a:stretch>
        </p:blipFill>
        <p:spPr>
          <a:xfrm>
            <a:off x="6705600" y="4279899"/>
            <a:ext cx="2063750" cy="1609727"/>
          </a:xfrm>
          <a:prstGeom prst="rect">
            <a:avLst/>
          </a:prstGeom>
          <a:ln w="12700">
            <a:miter lim="400000"/>
          </a:ln>
        </p:spPr>
      </p:pic>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 name="Shape 227"/>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Conclusion</a:t>
            </a:r>
          </a:p>
        </p:txBody>
      </p:sp>
      <p:sp>
        <p:nvSpPr>
          <p:cNvPr id="228" name="Shape 228"/>
          <p:cNvSpPr/>
          <p:nvPr>
            <p:ph type="body" idx="1"/>
          </p:nvPr>
        </p:nvSpPr>
        <p:spPr>
          <a:xfrm>
            <a:off x="457200" y="914400"/>
            <a:ext cx="83820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record keeping is and how it’s important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Record keeping basics – practices, rules, and tools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Which records to keep – tracking, planning, legal, and taxes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Benefits of record keeping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software available for record keeping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software training</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Objectives</a:t>
            </a:r>
          </a:p>
        </p:txBody>
      </p:sp>
      <p:sp>
        <p:nvSpPr>
          <p:cNvPr id="32" name="Shape 32"/>
          <p:cNvSpPr/>
          <p:nvPr>
            <p:ph type="body" idx="1"/>
          </p:nvPr>
        </p:nvSpPr>
        <p:spPr>
          <a:xfrm>
            <a:off x="457200" y="1143000"/>
            <a:ext cx="8229600" cy="4841875"/>
          </a:xfrm>
          <a:prstGeom prst="rect">
            <a:avLst/>
          </a:prstGeom>
        </p:spPr>
        <p:txBody>
          <a:bodyPr lIns="0" tIns="0" rIns="0" bIns="0">
            <a:normAutofit fontScale="100000" lnSpcReduction="0"/>
          </a:bodyPr>
          <a:lstStyle/>
          <a:p>
            <a:pPr lvl="0" marL="347663" indent="-347663">
              <a:spcBef>
                <a:spcPts val="1800"/>
              </a:spcBef>
              <a:defRPr sz="1800">
                <a:solidFill>
                  <a:srgbClr val="000000"/>
                </a:solidFill>
              </a:defRPr>
            </a:pPr>
            <a:r>
              <a:rPr sz="3000">
                <a:solidFill>
                  <a:srgbClr val="132F5A"/>
                </a:solidFill>
              </a:rPr>
              <a:t>Explain the concept of record keeping and its importance to small businesses</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Identify record keeping practices, rules, and tools commonly available to small businesses</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Explain how record keeping practices, rules and tools work</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Objectives</a:t>
            </a:r>
          </a:p>
        </p:txBody>
      </p:sp>
      <p:sp>
        <p:nvSpPr>
          <p:cNvPr id="37" name="Shape 37"/>
          <p:cNvSpPr/>
          <p:nvPr>
            <p:ph type="body" idx="1"/>
          </p:nvPr>
        </p:nvSpPr>
        <p:spPr>
          <a:xfrm>
            <a:off x="457200" y="1143000"/>
            <a:ext cx="8229600" cy="4841875"/>
          </a:xfrm>
          <a:prstGeom prst="rect">
            <a:avLst/>
          </a:prstGeom>
        </p:spPr>
        <p:txBody>
          <a:bodyPr lIns="0" tIns="0" rIns="0" bIns="0">
            <a:normAutofit fontScale="100000" lnSpcReduction="0"/>
          </a:bodyPr>
          <a:lstStyle/>
          <a:p>
            <a:pPr lvl="0" marL="347663" indent="-347663">
              <a:spcBef>
                <a:spcPts val="1800"/>
              </a:spcBef>
              <a:defRPr sz="1800">
                <a:solidFill>
                  <a:srgbClr val="000000"/>
                </a:solidFill>
              </a:defRPr>
            </a:pPr>
            <a:r>
              <a:rPr sz="3000">
                <a:solidFill>
                  <a:srgbClr val="132F5A"/>
                </a:solidFill>
              </a:rPr>
              <a:t>Identify benefits a small business derives from proper record keeping</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Explain record keeping basics for a small business</a:t>
            </a:r>
            <a:endParaRPr sz="3000">
              <a:solidFill>
                <a:srgbClr val="132F5A"/>
              </a:solidFill>
            </a:endParaRPr>
          </a:p>
          <a:p>
            <a:pPr lvl="0" marL="347663" indent="-347663">
              <a:spcBef>
                <a:spcPts val="1800"/>
              </a:spcBef>
              <a:defRPr sz="1800">
                <a:solidFill>
                  <a:srgbClr val="000000"/>
                </a:solidFill>
              </a:defRPr>
            </a:pPr>
            <a:r>
              <a:rPr sz="3000">
                <a:solidFill>
                  <a:srgbClr val="132F5A"/>
                </a:solidFill>
              </a:rPr>
              <a:t>Identify software products available for small business record keeping</a:t>
            </a: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 name="image5.jpeg" descr="question_mark.jpg"/>
          <p:cNvPicPr/>
          <p:nvPr/>
        </p:nvPicPr>
        <p:blipFill>
          <a:blip r:embed="rId2">
            <a:extLst/>
          </a:blip>
          <a:stretch>
            <a:fillRect/>
          </a:stretch>
        </p:blipFill>
        <p:spPr>
          <a:xfrm>
            <a:off x="3886200" y="2286000"/>
            <a:ext cx="4953000" cy="3911600"/>
          </a:xfrm>
          <a:prstGeom prst="rect">
            <a:avLst/>
          </a:prstGeom>
          <a:ln w="12700">
            <a:miter lim="400000"/>
          </a:ln>
        </p:spPr>
      </p:pic>
      <p:sp>
        <p:nvSpPr>
          <p:cNvPr id="42" name="Shape 42"/>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What Do You Know?</a:t>
            </a:r>
          </a:p>
        </p:txBody>
      </p:sp>
      <p:sp>
        <p:nvSpPr>
          <p:cNvPr id="43" name="Shape 43"/>
          <p:cNvSpPr/>
          <p:nvPr/>
        </p:nvSpPr>
        <p:spPr>
          <a:xfrm>
            <a:off x="685800" y="1676400"/>
            <a:ext cx="7391400" cy="79641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700"/>
              </a:spcBef>
              <a:defRPr sz="3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000">
                <a:solidFill>
                  <a:srgbClr val="132F5A"/>
                </a:solidFill>
              </a:rPr>
              <a:t>What do you know or want to learn about record keeping?</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Introduction</a:t>
            </a:r>
          </a:p>
        </p:txBody>
      </p:sp>
      <p:sp>
        <p:nvSpPr>
          <p:cNvPr id="46" name="Shape 46"/>
          <p:cNvSpPr/>
          <p:nvPr>
            <p:ph type="body" idx="1"/>
          </p:nvPr>
        </p:nvSpPr>
        <p:spPr>
          <a:xfrm>
            <a:off x="457200" y="11430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Record keeping</a:t>
            </a:r>
            <a:br>
              <a:rPr sz="3000">
                <a:solidFill>
                  <a:srgbClr val="132F5A"/>
                </a:solidFill>
              </a:rPr>
            </a:br>
            <a:r>
              <a:rPr sz="3000">
                <a:solidFill>
                  <a:srgbClr val="132F5A"/>
                </a:solidFill>
              </a:rPr>
              <a:t>important for small</a:t>
            </a:r>
            <a:br>
              <a:rPr sz="3000">
                <a:solidFill>
                  <a:srgbClr val="132F5A"/>
                </a:solidFill>
              </a:rPr>
            </a:br>
            <a:r>
              <a:rPr sz="3000">
                <a:solidFill>
                  <a:srgbClr val="132F5A"/>
                </a:solidFill>
              </a:rPr>
              <a:t>businesses</a:t>
            </a:r>
            <a:endParaRPr sz="3000">
              <a:solidFill>
                <a:srgbClr val="132F5A"/>
              </a:solidFill>
            </a:endParaRPr>
          </a:p>
          <a:p>
            <a:pPr lvl="1" marL="747712" indent="-34766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Sole proprietor</a:t>
            </a:r>
            <a:endParaRPr sz="2800">
              <a:solidFill>
                <a:srgbClr val="002060"/>
              </a:solidFill>
              <a:latin typeface="12 pt Helvetica* 55 Roman   05472"/>
              <a:ea typeface="12 pt Helvetica* 55 Roman   05472"/>
              <a:cs typeface="12 pt Helvetica* 55 Roman   05472"/>
              <a:sym typeface="12 pt Helvetica* 55 Roman   05472"/>
            </a:endParaRPr>
          </a:p>
          <a:p>
            <a:pPr lvl="1" marL="747712" indent="-34766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Partnership</a:t>
            </a:r>
            <a:endParaRPr sz="2800">
              <a:solidFill>
                <a:srgbClr val="002060"/>
              </a:solidFill>
              <a:latin typeface="12 pt Helvetica* 55 Roman   05472"/>
              <a:ea typeface="12 pt Helvetica* 55 Roman   05472"/>
              <a:cs typeface="12 pt Helvetica* 55 Roman   05472"/>
              <a:sym typeface="12 pt Helvetica* 55 Roman   05472"/>
            </a:endParaRPr>
          </a:p>
          <a:p>
            <a:pPr lvl="1" marL="747712" indent="-34766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Corporation</a:t>
            </a:r>
          </a:p>
        </p:txBody>
      </p:sp>
      <p:pic>
        <p:nvPicPr>
          <p:cNvPr id="47" name="image6.jpg"/>
          <p:cNvPicPr/>
          <p:nvPr/>
        </p:nvPicPr>
        <p:blipFill>
          <a:blip r:embed="rId3">
            <a:extLst/>
          </a:blip>
          <a:srcRect l="0" t="3557" r="0" b="4946"/>
          <a:stretch>
            <a:fillRect/>
          </a:stretch>
        </p:blipFill>
        <p:spPr>
          <a:xfrm>
            <a:off x="4537075" y="1906588"/>
            <a:ext cx="4265613" cy="2781301"/>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What is Record Keeping?</a:t>
            </a:r>
          </a:p>
        </p:txBody>
      </p:sp>
      <p:sp>
        <p:nvSpPr>
          <p:cNvPr id="52" name="Shape 52"/>
          <p:cNvSpPr/>
          <p:nvPr>
            <p:ph type="body" idx="1"/>
          </p:nvPr>
        </p:nvSpPr>
        <p:spPr>
          <a:xfrm>
            <a:off x="457200" y="1143000"/>
            <a:ext cx="8229600" cy="3687763"/>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Orderly and disciplined practice of storing business records</a:t>
            </a:r>
            <a:endParaRPr sz="3000">
              <a:solidFill>
                <a:srgbClr val="132F5A"/>
              </a:solidFill>
            </a:endParaRPr>
          </a:p>
          <a:p>
            <a:pPr lvl="0">
              <a:defRPr sz="1800">
                <a:solidFill>
                  <a:srgbClr val="000000"/>
                </a:solidFill>
              </a:defRPr>
            </a:pPr>
            <a:r>
              <a:rPr sz="3000">
                <a:solidFill>
                  <a:srgbClr val="132F5A"/>
                </a:solidFill>
              </a:rPr>
              <a:t>Ranges from simple (manila folder) to complex (online electronic filing)</a:t>
            </a:r>
            <a:endParaRPr sz="3000">
              <a:solidFill>
                <a:srgbClr val="132F5A"/>
              </a:solidFill>
            </a:endParaRPr>
          </a:p>
          <a:p>
            <a:pPr lvl="0">
              <a:defRPr sz="1800">
                <a:solidFill>
                  <a:srgbClr val="000000"/>
                </a:solidFill>
              </a:defRPr>
            </a:pPr>
            <a:r>
              <a:rPr sz="3000">
                <a:solidFill>
                  <a:srgbClr val="132F5A"/>
                </a:solidFill>
              </a:rPr>
              <a:t>Provides fast retrieval of records</a:t>
            </a:r>
            <a:endParaRPr sz="3000">
              <a:solidFill>
                <a:srgbClr val="132F5A"/>
              </a:solidFill>
            </a:endParaRPr>
          </a:p>
          <a:p>
            <a:pPr lvl="0">
              <a:defRPr sz="1800">
                <a:solidFill>
                  <a:srgbClr val="000000"/>
                </a:solidFill>
              </a:defRPr>
            </a:pPr>
            <a:r>
              <a:rPr sz="3000">
                <a:solidFill>
                  <a:srgbClr val="132F5A"/>
                </a:solidFill>
              </a:rPr>
              <a:t>Updated on a on-going basis</a:t>
            </a:r>
          </a:p>
        </p:txBody>
      </p:sp>
      <p:sp>
        <p:nvSpPr>
          <p:cNvPr id="53" name="Shape 53"/>
          <p:cNvSpPr/>
          <p:nvPr/>
        </p:nvSpPr>
        <p:spPr>
          <a:xfrm>
            <a:off x="1096963" y="4618037"/>
            <a:ext cx="7377111" cy="157327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4000">
                <a:solidFill>
                  <a:srgbClr val="132F5A"/>
                </a:solidFill>
                <a:latin typeface="12 pt. Helvetica* 85 Heavy   08472"/>
                <a:ea typeface="12 pt. Helvetica* 85 Heavy   08472"/>
                <a:cs typeface="12 pt. Helvetica* 85 Heavy   08472"/>
                <a:sym typeface="12 pt. Helvetica* 85 Heavy   08472"/>
              </a:rPr>
              <a:t>Remember</a:t>
            </a:r>
            <a:r>
              <a:rPr sz="3000">
                <a:solidFill>
                  <a:srgbClr val="132F5A"/>
                </a:solidFill>
                <a:latin typeface="12 pt. Helvetica* 85 Heavy   08472"/>
                <a:ea typeface="12 pt. Helvetica* 85 Heavy   08472"/>
                <a:cs typeface="12 pt. Helvetica* 85 Heavy   08472"/>
                <a:sym typeface="12 pt. Helvetica* 85 Heavy   08472"/>
              </a:rPr>
              <a:t> – Keep good records,</a:t>
            </a:r>
            <a:endParaRPr>
              <a:latin typeface="Arial"/>
              <a:ea typeface="Arial"/>
              <a:cs typeface="Arial"/>
              <a:sym typeface="Arial"/>
            </a:endParaRPr>
          </a:p>
          <a:p>
            <a:pPr lvl="0" indent="974725" algn="ctr"/>
            <a:r>
              <a:rPr sz="3000">
                <a:solidFill>
                  <a:srgbClr val="132F5A"/>
                </a:solidFill>
                <a:latin typeface="12 pt. Helvetica* 85 Heavy   08472"/>
                <a:ea typeface="12 pt. Helvetica* 85 Heavy   08472"/>
                <a:cs typeface="12 pt. Helvetica* 85 Heavy   08472"/>
                <a:sym typeface="12 pt. Helvetica* 85 Heavy   08472"/>
              </a:rPr>
              <a:t>both </a:t>
            </a:r>
            <a:r>
              <a:rPr sz="4000">
                <a:solidFill>
                  <a:srgbClr val="132F5A"/>
                </a:solidFill>
                <a:latin typeface="12 pt. Helvetica* 85 Heavy   08472"/>
                <a:ea typeface="12 pt. Helvetica* 85 Heavy   08472"/>
                <a:cs typeface="12 pt. Helvetica* 85 Heavy   08472"/>
                <a:sym typeface="12 pt. Helvetica* 85 Heavy   08472"/>
              </a:rPr>
              <a:t>business</a:t>
            </a:r>
            <a:r>
              <a:rPr sz="3000">
                <a:solidFill>
                  <a:srgbClr val="132F5A"/>
                </a:solidFill>
                <a:latin typeface="12 pt. Helvetica* 85 Heavy   08472"/>
                <a:ea typeface="12 pt. Helvetica* 85 Heavy   08472"/>
                <a:cs typeface="12 pt. Helvetica* 85 Heavy   08472"/>
                <a:sym typeface="12 pt. Helvetica* 85 Heavy   08472"/>
              </a:rPr>
              <a:t> and </a:t>
            </a:r>
            <a:r>
              <a:rPr sz="4000">
                <a:solidFill>
                  <a:srgbClr val="132F5A"/>
                </a:solidFill>
                <a:latin typeface="12 pt. Helvetica* 85 Heavy   08472"/>
                <a:ea typeface="12 pt. Helvetica* 85 Heavy   08472"/>
                <a:cs typeface="12 pt. Helvetica* 85 Heavy   08472"/>
                <a:sym typeface="12 pt. Helvetica* 85 Heavy   08472"/>
              </a:rPr>
              <a:t>personal</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ph type="title"/>
          </p:nvPr>
        </p:nvSpPr>
        <p:spPr>
          <a:xfrm>
            <a:off x="457200" y="381000"/>
            <a:ext cx="82296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Why is Record Keeping Important?</a:t>
            </a:r>
          </a:p>
        </p:txBody>
      </p:sp>
      <p:sp>
        <p:nvSpPr>
          <p:cNvPr id="58" name="Shape 58"/>
          <p:cNvSpPr/>
          <p:nvPr>
            <p:ph type="body" idx="1"/>
          </p:nvPr>
        </p:nvSpPr>
        <p:spPr>
          <a:xfrm>
            <a:off x="457200" y="1143000"/>
            <a:ext cx="8229600" cy="4267200"/>
          </a:xfrm>
          <a:prstGeom prst="rect">
            <a:avLst/>
          </a:prstGeom>
        </p:spPr>
        <p:txBody>
          <a:bodyPr lIns="0" tIns="0" rIns="0" bIns="0">
            <a:normAutofit fontScale="100000" lnSpcReduction="0"/>
          </a:bodyPr>
          <a:lstStyle/>
          <a:p>
            <a:pPr lvl="0">
              <a:lnSpc>
                <a:spcPct val="90000"/>
              </a:lnSpc>
              <a:spcBef>
                <a:spcPts val="600"/>
              </a:spcBef>
              <a:defRPr sz="1800">
                <a:solidFill>
                  <a:srgbClr val="000000"/>
                </a:solidFill>
              </a:defRPr>
            </a:pPr>
            <a:r>
              <a:rPr sz="2700">
                <a:solidFill>
                  <a:srgbClr val="132F5A"/>
                </a:solidFill>
              </a:rPr>
              <a:t>Business Operations</a:t>
            </a:r>
            <a:endParaRPr sz="2700">
              <a:solidFill>
                <a:srgbClr val="132F5A"/>
              </a:solidFill>
            </a:endParaRPr>
          </a:p>
          <a:p>
            <a:pPr lvl="1" marL="742950" indent="-285750">
              <a:lnSpc>
                <a:spcPct val="90000"/>
              </a:lnSpc>
              <a:spcBef>
                <a:spcPts val="600"/>
              </a:spcBef>
              <a:defRPr sz="1800">
                <a:solidFill>
                  <a:srgbClr val="000000"/>
                </a:solidFill>
              </a:defRPr>
            </a:pPr>
            <a:r>
              <a:rPr sz="2500">
                <a:solidFill>
                  <a:srgbClr val="002060"/>
                </a:solidFill>
                <a:latin typeface="12 pt Helvetica* 55 Roman   05472"/>
                <a:ea typeface="12 pt Helvetica* 55 Roman   05472"/>
                <a:cs typeface="12 pt Helvetica* 55 Roman   05472"/>
                <a:sym typeface="12 pt Helvetica* 55 Roman   05472"/>
              </a:rPr>
              <a:t>Tracking details</a:t>
            </a:r>
            <a:endParaRPr sz="2500">
              <a:solidFill>
                <a:srgbClr val="002060"/>
              </a:solidFill>
              <a:latin typeface="12 pt Helvetica* 55 Roman   05472"/>
              <a:ea typeface="12 pt Helvetica* 55 Roman   05472"/>
              <a:cs typeface="12 pt Helvetica* 55 Roman   05472"/>
              <a:sym typeface="12 pt Helvetica* 55 Roman   05472"/>
            </a:endParaRPr>
          </a:p>
          <a:p>
            <a:pPr lvl="1" marL="742950" indent="-285750">
              <a:lnSpc>
                <a:spcPct val="90000"/>
              </a:lnSpc>
              <a:spcBef>
                <a:spcPts val="600"/>
              </a:spcBef>
              <a:defRPr sz="1800">
                <a:solidFill>
                  <a:srgbClr val="000000"/>
                </a:solidFill>
              </a:defRPr>
            </a:pPr>
            <a:r>
              <a:rPr sz="2500">
                <a:solidFill>
                  <a:srgbClr val="002060"/>
                </a:solidFill>
                <a:latin typeface="12 pt Helvetica* 55 Roman   05472"/>
                <a:ea typeface="12 pt Helvetica* 55 Roman   05472"/>
                <a:cs typeface="12 pt Helvetica* 55 Roman   05472"/>
                <a:sym typeface="12 pt Helvetica* 55 Roman   05472"/>
              </a:rPr>
              <a:t>Planning</a:t>
            </a:r>
            <a:endParaRPr sz="2500">
              <a:solidFill>
                <a:srgbClr val="002060"/>
              </a:solidFill>
              <a:latin typeface="12 pt Helvetica* 55 Roman   05472"/>
              <a:ea typeface="12 pt Helvetica* 55 Roman   05472"/>
              <a:cs typeface="12 pt Helvetica* 55 Roman   05472"/>
              <a:sym typeface="12 pt Helvetica* 55 Roman   05472"/>
            </a:endParaRPr>
          </a:p>
          <a:p>
            <a:pPr lvl="0">
              <a:lnSpc>
                <a:spcPct val="90000"/>
              </a:lnSpc>
              <a:spcBef>
                <a:spcPts val="600"/>
              </a:spcBef>
              <a:defRPr sz="1800">
                <a:solidFill>
                  <a:srgbClr val="000000"/>
                </a:solidFill>
              </a:defRPr>
            </a:pPr>
            <a:r>
              <a:rPr sz="2700">
                <a:solidFill>
                  <a:srgbClr val="132F5A"/>
                </a:solidFill>
              </a:rPr>
              <a:t>Legal</a:t>
            </a:r>
            <a:endParaRPr sz="2700">
              <a:solidFill>
                <a:srgbClr val="132F5A"/>
              </a:solidFill>
            </a:endParaRPr>
          </a:p>
          <a:p>
            <a:pPr lvl="1" marL="742950" indent="-285750">
              <a:lnSpc>
                <a:spcPct val="90000"/>
              </a:lnSpc>
              <a:spcBef>
                <a:spcPts val="600"/>
              </a:spcBef>
              <a:defRPr sz="1800">
                <a:solidFill>
                  <a:srgbClr val="000000"/>
                </a:solidFill>
              </a:defRPr>
            </a:pPr>
            <a:r>
              <a:rPr sz="2500">
                <a:solidFill>
                  <a:srgbClr val="002060"/>
                </a:solidFill>
                <a:latin typeface="12 pt Helvetica* 55 Roman   05472"/>
                <a:ea typeface="12 pt Helvetica* 55 Roman   05472"/>
                <a:cs typeface="12 pt Helvetica* 55 Roman   05472"/>
                <a:sym typeface="12 pt Helvetica* 55 Roman   05472"/>
              </a:rPr>
              <a:t>Contracts</a:t>
            </a:r>
            <a:endParaRPr sz="2500">
              <a:solidFill>
                <a:srgbClr val="002060"/>
              </a:solidFill>
              <a:latin typeface="12 pt Helvetica* 55 Roman   05472"/>
              <a:ea typeface="12 pt Helvetica* 55 Roman   05472"/>
              <a:cs typeface="12 pt Helvetica* 55 Roman   05472"/>
              <a:sym typeface="12 pt Helvetica* 55 Roman   05472"/>
            </a:endParaRPr>
          </a:p>
          <a:p>
            <a:pPr lvl="1" marL="742950" indent="-285750">
              <a:lnSpc>
                <a:spcPct val="90000"/>
              </a:lnSpc>
              <a:spcBef>
                <a:spcPts val="600"/>
              </a:spcBef>
              <a:defRPr sz="1800">
                <a:solidFill>
                  <a:srgbClr val="000000"/>
                </a:solidFill>
              </a:defRPr>
            </a:pPr>
            <a:r>
              <a:rPr sz="2500">
                <a:solidFill>
                  <a:srgbClr val="002060"/>
                </a:solidFill>
                <a:latin typeface="12 pt Helvetica* 55 Roman   05472"/>
                <a:ea typeface="12 pt Helvetica* 55 Roman   05472"/>
                <a:cs typeface="12 pt Helvetica* 55 Roman   05472"/>
                <a:sym typeface="12 pt Helvetica* 55 Roman   05472"/>
              </a:rPr>
              <a:t>Licenses and permits</a:t>
            </a:r>
            <a:endParaRPr sz="2500">
              <a:solidFill>
                <a:srgbClr val="002060"/>
              </a:solidFill>
              <a:latin typeface="12 pt Helvetica* 55 Roman   05472"/>
              <a:ea typeface="12 pt Helvetica* 55 Roman   05472"/>
              <a:cs typeface="12 pt Helvetica* 55 Roman   05472"/>
              <a:sym typeface="12 pt Helvetica* 55 Roman   05472"/>
            </a:endParaRPr>
          </a:p>
          <a:p>
            <a:pPr lvl="1" marL="742950" indent="-285750">
              <a:lnSpc>
                <a:spcPct val="90000"/>
              </a:lnSpc>
              <a:spcBef>
                <a:spcPts val="600"/>
              </a:spcBef>
              <a:defRPr sz="1800">
                <a:solidFill>
                  <a:srgbClr val="000000"/>
                </a:solidFill>
              </a:defRPr>
            </a:pPr>
            <a:r>
              <a:rPr sz="2500">
                <a:solidFill>
                  <a:srgbClr val="002060"/>
                </a:solidFill>
                <a:latin typeface="12 pt Helvetica* 55 Roman   05472"/>
                <a:ea typeface="12 pt Helvetica* 55 Roman   05472"/>
                <a:cs typeface="12 pt Helvetica* 55 Roman   05472"/>
                <a:sym typeface="12 pt Helvetica* 55 Roman   05472"/>
              </a:rPr>
              <a:t>Payroll and personnel</a:t>
            </a:r>
            <a:endParaRPr sz="2500">
              <a:solidFill>
                <a:srgbClr val="002060"/>
              </a:solidFill>
              <a:latin typeface="12 pt Helvetica* 55 Roman   05472"/>
              <a:ea typeface="12 pt Helvetica* 55 Roman   05472"/>
              <a:cs typeface="12 pt Helvetica* 55 Roman   05472"/>
              <a:sym typeface="12 pt Helvetica* 55 Roman   05472"/>
            </a:endParaRPr>
          </a:p>
          <a:p>
            <a:pPr lvl="0">
              <a:lnSpc>
                <a:spcPct val="90000"/>
              </a:lnSpc>
              <a:spcBef>
                <a:spcPts val="600"/>
              </a:spcBef>
              <a:defRPr sz="1800">
                <a:solidFill>
                  <a:srgbClr val="000000"/>
                </a:solidFill>
              </a:defRPr>
            </a:pPr>
            <a:r>
              <a:rPr sz="2700">
                <a:solidFill>
                  <a:srgbClr val="132F5A"/>
                </a:solidFill>
              </a:rPr>
              <a:t>Federal, State, and Local Taxes</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body" idx="1"/>
          </p:nvPr>
        </p:nvSpPr>
        <p:spPr>
          <a:xfrm>
            <a:off x="457200" y="1143000"/>
            <a:ext cx="4503738"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Customer records</a:t>
            </a:r>
            <a:endParaRPr sz="3000">
              <a:solidFill>
                <a:srgbClr val="132F5A"/>
              </a:solidFill>
            </a:endParaRPr>
          </a:p>
          <a:p>
            <a:pPr lvl="0">
              <a:defRPr sz="1800">
                <a:solidFill>
                  <a:srgbClr val="000000"/>
                </a:solidFill>
              </a:defRPr>
            </a:pPr>
            <a:r>
              <a:rPr sz="3000">
                <a:solidFill>
                  <a:srgbClr val="132F5A"/>
                </a:solidFill>
              </a:rPr>
              <a:t>Sales records</a:t>
            </a:r>
            <a:endParaRPr sz="3000">
              <a:solidFill>
                <a:srgbClr val="132F5A"/>
              </a:solidFill>
            </a:endParaRPr>
          </a:p>
          <a:p>
            <a:pPr lvl="0">
              <a:defRPr sz="1800">
                <a:solidFill>
                  <a:srgbClr val="000000"/>
                </a:solidFill>
              </a:defRPr>
            </a:pPr>
            <a:r>
              <a:rPr sz="3000">
                <a:solidFill>
                  <a:srgbClr val="132F5A"/>
                </a:solidFill>
              </a:rPr>
              <a:t>Correspondence</a:t>
            </a:r>
            <a:endParaRPr sz="3000">
              <a:solidFill>
                <a:srgbClr val="132F5A"/>
              </a:solidFill>
            </a:endParaRPr>
          </a:p>
          <a:p>
            <a:pPr lvl="0">
              <a:defRPr sz="1800">
                <a:solidFill>
                  <a:srgbClr val="000000"/>
                </a:solidFill>
              </a:defRPr>
            </a:pPr>
            <a:r>
              <a:rPr sz="3000">
                <a:solidFill>
                  <a:srgbClr val="132F5A"/>
                </a:solidFill>
              </a:rPr>
              <a:t>Inventory</a:t>
            </a:r>
          </a:p>
        </p:txBody>
      </p:sp>
      <p:pic>
        <p:nvPicPr>
          <p:cNvPr id="63" name="image7.pdf" descr="C:\Users\Bruce Soule\AppData\Local\Microsoft\Windows\Temporary Internet Files\Content.IE5\0KV6L71M\MC900197562[1].wmf"/>
          <p:cNvPicPr/>
          <p:nvPr/>
        </p:nvPicPr>
        <p:blipFill>
          <a:blip r:embed="rId3">
            <a:extLst/>
          </a:blip>
          <a:stretch>
            <a:fillRect/>
          </a:stretch>
        </p:blipFill>
        <p:spPr>
          <a:xfrm flipH="1">
            <a:off x="4167187" y="3611562"/>
            <a:ext cx="2192338" cy="2493963"/>
          </a:xfrm>
          <a:prstGeom prst="rect">
            <a:avLst/>
          </a:prstGeom>
          <a:ln w="12700">
            <a:miter lim="400000"/>
          </a:ln>
        </p:spPr>
      </p:pic>
      <p:pic>
        <p:nvPicPr>
          <p:cNvPr id="64" name="image8.pdf"/>
          <p:cNvPicPr/>
          <p:nvPr/>
        </p:nvPicPr>
        <p:blipFill>
          <a:blip r:embed="rId4">
            <a:extLst/>
          </a:blip>
          <a:stretch>
            <a:fillRect/>
          </a:stretch>
        </p:blipFill>
        <p:spPr>
          <a:xfrm rot="20329058">
            <a:off x="5567362" y="1266825"/>
            <a:ext cx="3325813" cy="2078039"/>
          </a:xfrm>
          <a:prstGeom prst="rect">
            <a:avLst/>
          </a:prstGeom>
          <a:ln w="12700">
            <a:miter lim="400000"/>
          </a:ln>
        </p:spPr>
      </p:pic>
      <p:pic>
        <p:nvPicPr>
          <p:cNvPr id="65" name="image8.pdf"/>
          <p:cNvPicPr/>
          <p:nvPr/>
        </p:nvPicPr>
        <p:blipFill>
          <a:blip r:embed="rId5">
            <a:extLst/>
          </a:blip>
          <a:stretch>
            <a:fillRect/>
          </a:stretch>
        </p:blipFill>
        <p:spPr>
          <a:xfrm rot="1145835">
            <a:off x="6383337" y="3589337"/>
            <a:ext cx="2286001" cy="1428751"/>
          </a:xfrm>
          <a:prstGeom prst="rect">
            <a:avLst/>
          </a:prstGeom>
          <a:ln w="12700">
            <a:miter lim="400000"/>
          </a:ln>
        </p:spPr>
      </p:pic>
      <p:sp>
        <p:nvSpPr>
          <p:cNvPr id="66" name="Shape 66"/>
          <p:cNvSpPr/>
          <p:nvPr>
            <p:ph type="title"/>
          </p:nvPr>
        </p:nvSpPr>
        <p:spPr>
          <a:xfrm>
            <a:off x="457200" y="381000"/>
            <a:ext cx="8686800" cy="609600"/>
          </a:xfrm>
          <a:prstGeom prst="rect">
            <a:avLst/>
          </a:prstGeom>
        </p:spPr>
        <p:txBody>
          <a:bodyPr lIns="0" tIns="0" rIns="0" bIns="0">
            <a:normAutofit fontScale="100000" lnSpcReduction="0"/>
          </a:bodyPr>
          <a:lstStyle>
            <a:lvl1pPr>
              <a:defRPr sz="3200"/>
            </a:lvl1pPr>
          </a:lstStyle>
          <a:p>
            <a:pPr lvl="0">
              <a:defRPr sz="1800">
                <a:solidFill>
                  <a:srgbClr val="000000"/>
                </a:solidFill>
              </a:defRPr>
            </a:pPr>
            <a:r>
              <a:rPr sz="3200">
                <a:solidFill>
                  <a:srgbClr val="C1961C"/>
                </a:solidFill>
              </a:rPr>
              <a:t>Business Operations, Tracking Details</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Props1.xml><?xml version="1.0" encoding="utf-8"?>
<ds:datastoreItem xmlns:ds="http://schemas.openxmlformats.org/officeDocument/2006/customXml" ds:itemID="{001E2A08-A593-4F07-93BA-3A70F98A0EA1}"/>
</file>

<file path=customXml/itemProps2.xml><?xml version="1.0" encoding="utf-8"?>
<ds:datastoreItem xmlns:ds="http://schemas.openxmlformats.org/officeDocument/2006/customXml" ds:itemID="{D4779981-1222-4F1E-A140-DF2CA0D5D337}"/>
</file>

<file path=customXml/itemProps3.xml><?xml version="1.0" encoding="utf-8"?>
<ds:datastoreItem xmlns:ds="http://schemas.openxmlformats.org/officeDocument/2006/customXml" ds:itemID="{540D3ADF-A326-43E1-947E-EC606A13C09F}"/>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93500</vt:r8>
  </property>
</Properties>
</file>