
<file path=[Content_Types].xml><?xml version="1.0" encoding="utf-8"?>
<Types xmlns="http://schemas.openxmlformats.org/package/2006/content-types">
  <Default Extension="pdf" ContentType="application/pdf"/>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customXml/itemProps1.xml" ContentType="application/vnd.openxmlformats-officedocument.customXmlProperties+xml"/>
  <Default Extension="rels" ContentType="application/vnd.openxmlformats-package.relationships+xml"/>
  <Default Extension="mov" ContentType="application/movie"/>
  <Override PartName="/ppt/theme/theme1.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s/slide14.xml" ContentType="application/vnd.openxmlformats-officedocument.presentationml.slide+xml"/>
  <Override PartName="/ppt/tableStyles.xml" ContentType="application/vnd.openxmlformats-officedocument.presentationml.tableStyles+xml"/>
  <Override PartName="/ppt/slides/slide10.xml" ContentType="application/vnd.openxmlformats-officedocument.presentationml.slide+xml"/>
  <Override PartName="/ppt/slides/slide12.xml" ContentType="application/vnd.openxmlformats-officedocument.presentationml.slide+xml"/>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media/image5.jpeg" ContentType="image/jpeg"/>
  <Override PartName="/ppt/notesSlides/notesSlide9.xml" ContentType="application/vnd.openxmlformats-officedocument.presentationml.notesSlide+xml"/>
  <Override PartName="/ppt/media/image7.jpeg" ContentType="image/jpeg"/>
  <Override PartName="/ppt/notesSlides/notesSlide12.xml" ContentType="application/vnd.openxmlformats-officedocument.presentationml.notesSlide+xml"/>
  <Default Extension="xlsx" ContentType="application/vnd.openxmlformats-officedocument.spreadsheetml.sheet"/>
  <Override PartName="/ppt/media/image1.jpeg" ContentType="image/jpeg"/>
  <Override PartName="/ppt/media/image3.jpeg" ContentType="image/jpeg"/>
  <Override PartName="/ppt/notesSlides/notesSlide7.xml" ContentType="application/vnd.openxmlformats-officedocument.presentationml.notesSlide+xml"/>
  <Override PartName="/ppt/notesSlides/notesSlide10.xml" ContentType="application/vnd.openxmlformats-officedocument.presentationml.notesSlide+xml"/>
  <Override PartName="/ppt/viewProps.xml" ContentType="application/vnd.openxmlformats-officedocument.presentationml.viewProps+xml"/>
  <Override PartName="/ppt/slides/slide7.xml" ContentType="application/vnd.openxmlformats-officedocument.presentationml.slide+xml"/>
  <Override PartName="/ppt/slides/slide9.xml" ContentType="application/vnd.openxmlformats-officedocument.presentationml.slide+xml"/>
  <Override PartName="/ppt/notesSlides/notesSlide5.xml" ContentType="application/vnd.openxmlformats-officedocument.presentationml.notesSlide+xml"/>
  <Default Extension="png" ContentType="image/png"/>
  <Default Extension="bmp" ContentType="image/bmp"/>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presProps.xml" ContentType="application/vnd.openxmlformats-officedocument.presentationml.presProps+xml"/>
  <Override PartName="/ppt/slides/slide3.xml" ContentType="application/vnd.openxmlformats-officedocument.presentationml.slide+xml"/>
  <Override PartName="/ppt/slides/slide17.xml" ContentType="application/vnd.openxmlformats-officedocument.presentationml.slide+xml"/>
  <Override PartName="/ppt/theme/theme2.xml" ContentType="application/vnd.openxmlformats-officedocument.theme+xml"/>
  <Default Extension="jpeg" ContentType="image/jpg"/>
  <Override PartName="/ppt/slides/slide1.xml" ContentType="application/vnd.openxmlformats-officedocument.presentationml.slide+xml"/>
  <Override PartName="/ppt/slides/slide15.xml" ContentType="application/vnd.openxmlformats-officedocument.presentationml.slide+xml"/>
  <Override PartName="/docProps/app.xml" ContentType="application/vnd.openxmlformats-officedocument.extended-properties+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slides/slide11.xml" ContentType="application/vnd.openxmlformats-officedocument.presentationml.slide+xml"/>
  <Override PartName="/ppt/media/image8.jpeg" ContentType="image/jpeg"/>
  <Override PartName="/ppt/notesSlides/notesSlide13.xml" ContentType="application/vnd.openxmlformats-officedocument.presentationml.notesSlide+xml"/>
  <Default Extension="gif" ContentType="image/gif"/>
  <Default Extension="tif" ContentType="image/tif"/>
  <Default Extension="vml" ContentType="application/vnd.openxmlformats-officedocument.vmlDrawing"/>
  <Override PartName="/ppt/media/image4.jpeg" ContentType="image/jpeg"/>
  <Override PartName="/ppt/notesSlides/notesSlide8.xml" ContentType="application/vnd.openxmlformats-officedocument.presentationml.notesSlide+xml"/>
  <Override PartName="/ppt/media/image6.jpeg" ContentType="image/jpeg"/>
  <Override PartName="/ppt/notesSlides/notesSlide11.xml" ContentType="application/vnd.openxmlformats-officedocument.presentationml.notesSlide+xml"/>
  <Override PartName="/ppt/media/image2.jpeg" ContentType="image/jpeg"/>
  <Override PartName="/ppt/notesSlides/notesSlide6.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notesSlides/notesSlide4.xml" ContentType="application/vnd.openxmlformats-officedocument.presentationml.notesSlide+xml"/>
  <Override PartName="/ppt/slides/slide6.xml" ContentType="application/vnd.openxmlformats-officedocument.presentationml.slide+xml"/>
  <Override PartName="/customXml/itemProps3.xml" ContentType="application/vnd.openxmlformats-officedocument.customXmlProperties+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officeDocument/2006/relationships/officeDocument" Target="ppt/presentation.xml"/><Relationship Id="rId2" Type="http://schemas.openxmlformats.org/officeDocument/2006/relationships/extended-properties" Target="docProps/app.xml"/><Relationship Id="rId1"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x="9144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b="def" i="def"/>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b="def" i="def"/>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ommentAuthors" Target="commentAuthors.xml"/><Relationship Id="rId21" Type="http://schemas.openxmlformats.org/officeDocument/2006/relationships/slide" Target="slides/slide14.xml"/><Relationship Id="rId7" Type="http://schemas.openxmlformats.org/officeDocument/2006/relationships/notesMaster" Target="notesMasters/notesMaster1.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viewProps" Target="viewProps.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customXml" Target="../customXml/item3.xml"/><Relationship Id="rId1" Type="http://schemas.openxmlformats.org/officeDocument/2006/relationships/presProps" Target="presProps.xml"/><Relationship Id="rId6" Type="http://schemas.openxmlformats.org/officeDocument/2006/relationships/theme" Target="theme/theme1.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customXml" Target="../customXml/item2.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tableStyles" Target="tableStyles.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customXml" Target="../customXml/item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6"/>
          <p:cNvSpPr/>
          <p:nvPr>
            <p:ph type="sldImg"/>
          </p:nvPr>
        </p:nvSpPr>
        <p:spPr>
          <a:xfrm>
            <a:off x="1143000" y="685800"/>
            <a:ext cx="4572000" cy="3429000"/>
          </a:xfrm>
          <a:prstGeom prst="rect">
            <a:avLst/>
          </a:prstGeom>
        </p:spPr>
        <p:txBody>
          <a:bodyPr/>
          <a:lstStyle/>
          <a:p>
            <a:pPr lvl="0"/>
          </a:p>
        </p:txBody>
      </p:sp>
      <p:sp>
        <p:nvSpPr>
          <p:cNvPr id="17" name="Shape 17"/>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standalone="yes"?><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1.xml.rels><?xml version="1.0" encoding="UTF-8" standalone="yes"?><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2.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3.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4.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5.xml.rels><?xml version="1.0" encoding="UTF-8" standalone="yes"?><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7.xml.rels><?xml version="1.0" encoding="UTF-8" standalone="yes"?><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9.xml.rels><?xml version="1.0" encoding="UTF-8" standalone="yes"?><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 name="Shape 24"/>
          <p:cNvSpPr/>
          <p:nvPr>
            <p:ph type="sldImg"/>
          </p:nvPr>
        </p:nvSpPr>
        <p:spPr>
          <a:prstGeom prst="rect">
            <a:avLst/>
          </a:prstGeom>
        </p:spPr>
        <p:txBody>
          <a:bodyPr/>
          <a:lstStyle/>
          <a:p>
            <a:pPr lvl="0"/>
          </a:p>
        </p:txBody>
      </p:sp>
      <p:sp>
        <p:nvSpPr>
          <p:cNvPr id="25" name="Shape 25"/>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0" name="Shape 80"/>
          <p:cNvSpPr/>
          <p:nvPr>
            <p:ph type="sldImg"/>
          </p:nvPr>
        </p:nvSpPr>
        <p:spPr>
          <a:prstGeom prst="rect">
            <a:avLst/>
          </a:prstGeom>
        </p:spPr>
        <p:txBody>
          <a:bodyPr/>
          <a:lstStyle/>
          <a:p>
            <a:pPr lvl="0"/>
          </a:p>
        </p:txBody>
      </p:sp>
      <p:sp>
        <p:nvSpPr>
          <p:cNvPr id="81" name="Shape 81"/>
          <p:cNvSpPr/>
          <p:nvPr>
            <p:ph type="body" sz="quarter" idx="1"/>
          </p:nvPr>
        </p:nvSpPr>
        <p:spPr>
          <a:prstGeom prst="rect">
            <a:avLst/>
          </a:prstGeom>
        </p:spPr>
        <p:txBody>
          <a:bodyPr/>
          <a:lstStyle>
            <a:lvl1pPr defTabSz="914400">
              <a:lnSpc>
                <a:spcPct val="80000"/>
              </a:lnSpc>
              <a:spcBef>
                <a:spcPts val="400"/>
              </a:spcBef>
              <a:defRPr sz="1200">
                <a:latin typeface="Calibri"/>
                <a:ea typeface="Calibri"/>
                <a:cs typeface="Calibri"/>
                <a:sym typeface="Calibri"/>
              </a:defRPr>
            </a:lvl1pPr>
          </a:lstStyle>
          <a:p>
            <a:pPr lvl="0">
              <a:defRPr sz="1800"/>
            </a:pPr>
            <a:r>
              <a:rPr sz="1200"/>
              <a:t>An LLC is similar to a corporation in some ways while similar to a general partnership or a sole proprietorship in other ways. An LLC is considered a type of unincorporated association, not a corporation, even though it is a business entity. Similar to a corporation, though, owners have limited personal liability for the debts and actions of the LLC.  Other features of LLCs are more like a partnership, including the benefit of pass-through taxation and greater management flexibility in allocating profits.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 name="Shape 87"/>
          <p:cNvSpPr/>
          <p:nvPr>
            <p:ph type="sldImg"/>
          </p:nvPr>
        </p:nvSpPr>
        <p:spPr>
          <a:prstGeom prst="rect">
            <a:avLst/>
          </a:prstGeom>
        </p:spPr>
        <p:txBody>
          <a:bodyPr/>
          <a:lstStyle/>
          <a:p>
            <a:pPr lvl="0"/>
          </a:p>
        </p:txBody>
      </p:sp>
      <p:sp>
        <p:nvSpPr>
          <p:cNvPr id="88" name="Shape 88"/>
          <p:cNvSpPr/>
          <p:nvPr>
            <p:ph type="body" sz="quarter" idx="1"/>
          </p:nvPr>
        </p:nvSpPr>
        <p:spPr>
          <a:prstGeom prst="rect">
            <a:avLst/>
          </a:prstGeom>
        </p:spPr>
        <p:txBody>
          <a:bodyPr/>
          <a:lstStyle>
            <a:lvl1pPr defTabSz="914400">
              <a:lnSpc>
                <a:spcPct val="80000"/>
              </a:lnSpc>
              <a:spcBef>
                <a:spcPts val="400"/>
              </a:spcBef>
              <a:defRPr sz="1200">
                <a:latin typeface="Calibri"/>
                <a:ea typeface="Calibri"/>
                <a:cs typeface="Calibri"/>
                <a:sym typeface="Calibri"/>
              </a:defRPr>
            </a:lvl1pPr>
          </a:lstStyle>
          <a:p>
            <a:pPr lvl="0">
              <a:defRPr sz="1800"/>
            </a:pPr>
            <a:r>
              <a:rPr sz="1200"/>
              <a:t>A corporation is a legal entity that is separate and independent from the people who own or run the corporation.  This means that the corporation itself, not the shareholders that own it, is held legally liable for the actions and debts incurred by the business.  As a corporation, it has privileges such as the ability to enter into contracts but it also has certain responsibilities such as the payment of taxes.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3" name="Shape 93"/>
          <p:cNvSpPr/>
          <p:nvPr>
            <p:ph type="sldImg"/>
          </p:nvPr>
        </p:nvSpPr>
        <p:spPr>
          <a:prstGeom prst="rect">
            <a:avLst/>
          </a:prstGeom>
        </p:spPr>
        <p:txBody>
          <a:bodyPr/>
          <a:lstStyle/>
          <a:p>
            <a:pPr lvl="0"/>
          </a:p>
        </p:txBody>
      </p:sp>
      <p:sp>
        <p:nvSpPr>
          <p:cNvPr id="94" name="Shape 94"/>
          <p:cNvSpPr/>
          <p:nvPr>
            <p:ph type="body" sz="quarter" idx="1"/>
          </p:nvPr>
        </p:nvSpPr>
        <p:spPr>
          <a:prstGeom prst="rect">
            <a:avLst/>
          </a:prstGeom>
        </p:spPr>
        <p:txBody>
          <a:bodyPr/>
          <a:lstStyle>
            <a:lvl1pPr defTabSz="914400">
              <a:lnSpc>
                <a:spcPct val="80000"/>
              </a:lnSpc>
              <a:spcBef>
                <a:spcPts val="300"/>
              </a:spcBef>
              <a:defRPr sz="900">
                <a:latin typeface="Calibri"/>
                <a:ea typeface="Calibri"/>
                <a:cs typeface="Calibri"/>
                <a:sym typeface="Calibri"/>
              </a:defRPr>
            </a:lvl1pPr>
          </a:lstStyle>
          <a:p>
            <a:pPr lvl="0">
              <a:defRPr sz="1800"/>
            </a:pPr>
            <a:r>
              <a:rPr sz="900"/>
              <a:t>The C-corporation, also known as a “regular corporation,” is the most common form of business entity for larger companies. Remember, unlike sole proprietorships and partnerships, corporations are separate and distinct from their owners in the eyes of the law. As a separate entity, corporations have several distinguishing characteristics including limited liability, easy transferability of shares (this is, ownership), and perpetual existence. Corporations also have a centralized management which may be different persons from the owners.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9" name="Shape 99"/>
          <p:cNvSpPr/>
          <p:nvPr>
            <p:ph type="sldImg"/>
          </p:nvPr>
        </p:nvSpPr>
        <p:spPr>
          <a:prstGeom prst="rect">
            <a:avLst/>
          </a:prstGeom>
        </p:spPr>
        <p:txBody>
          <a:bodyPr/>
          <a:lstStyle/>
          <a:p>
            <a:pPr lvl="0"/>
          </a:p>
        </p:txBody>
      </p:sp>
      <p:sp>
        <p:nvSpPr>
          <p:cNvPr id="100" name="Shape 100"/>
          <p:cNvSpPr/>
          <p:nvPr>
            <p:ph type="body" sz="quarter" idx="1"/>
          </p:nvPr>
        </p:nvSpPr>
        <p:spPr>
          <a:prstGeom prst="rect">
            <a:avLst/>
          </a:prstGeom>
        </p:spPr>
        <p:txBody>
          <a:bodyPr/>
          <a:lstStyle>
            <a:lvl1pPr defTabSz="914400">
              <a:lnSpc>
                <a:spcPct val="80000"/>
              </a:lnSpc>
              <a:spcBef>
                <a:spcPts val="400"/>
              </a:spcBef>
              <a:defRPr sz="1200">
                <a:latin typeface="Calibri"/>
                <a:ea typeface="Calibri"/>
                <a:cs typeface="Calibri"/>
                <a:sym typeface="Calibri"/>
              </a:defRPr>
            </a:lvl1pPr>
          </a:lstStyle>
          <a:p>
            <a:pPr lvl="0">
              <a:defRPr sz="1800"/>
            </a:pPr>
            <a:r>
              <a:rPr sz="1200"/>
              <a:t>An S-corporation is a regular corporation that has elected "S-corporation" tax status. Forming an S-corporation lets you enjoy the limited liability of a corporate shareholder but you pay income taxes as if you were a sole proprietor or a partner.</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 name="Shape 104"/>
          <p:cNvSpPr/>
          <p:nvPr>
            <p:ph type="sldImg"/>
          </p:nvPr>
        </p:nvSpPr>
        <p:spPr>
          <a:prstGeom prst="rect">
            <a:avLst/>
          </a:prstGeom>
        </p:spPr>
        <p:txBody>
          <a:bodyPr/>
          <a:lstStyle/>
          <a:p>
            <a:pPr lvl="0"/>
          </a:p>
        </p:txBody>
      </p:sp>
      <p:sp>
        <p:nvSpPr>
          <p:cNvPr id="105" name="Shape 105"/>
          <p:cNvSpPr/>
          <p:nvPr>
            <p:ph type="body" sz="quarter" idx="1"/>
          </p:nvPr>
        </p:nvSpPr>
        <p:spPr>
          <a:prstGeom prst="rect">
            <a:avLst/>
          </a:prstGeom>
        </p:spPr>
        <p:txBody>
          <a:bodyPr/>
          <a:lstStyle/>
          <a:p>
            <a:pPr lvl="0" defTabSz="914400">
              <a:lnSpc>
                <a:spcPct val="80000"/>
              </a:lnSpc>
              <a:spcBef>
                <a:spcPts val="300"/>
              </a:spcBef>
              <a:defRPr sz="1800"/>
            </a:pPr>
            <a:r>
              <a:rPr sz="1100">
                <a:latin typeface="Calibri"/>
                <a:ea typeface="Calibri"/>
                <a:cs typeface="Calibri"/>
                <a:sym typeface="Calibri"/>
              </a:rPr>
              <a:t>Writing a business plan is the best first step in determining your business’s organizational structure. Your business plan will describe factors including:</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Market</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Sales volume</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Management structure</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Location</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Marketing strategies</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Financing</a:t>
            </a:r>
            <a:endParaRPr sz="12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2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In addition, here are some of questions to answer before deciding on a structure:</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Who will own the business?</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Who else is involved with the business? Is this a partnership?</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Who will manage the business?</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Does your product or service carry significant liability risk?</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How much financing does your business require?</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Will you have outside investors?</a:t>
            </a:r>
            <a:endParaRPr sz="1200">
              <a:latin typeface="Calibri"/>
              <a:ea typeface="Calibri"/>
              <a:cs typeface="Calibri"/>
              <a:sym typeface="Calibri"/>
            </a:endParaRPr>
          </a:p>
          <a:p>
            <a:pPr lvl="0" defTabSz="914400">
              <a:lnSpc>
                <a:spcPct val="80000"/>
              </a:lnSpc>
              <a:spcBef>
                <a:spcPts val="300"/>
              </a:spcBef>
              <a:buSzPct val="100000"/>
              <a:buChar char="•"/>
              <a:defRPr sz="1800"/>
            </a:pPr>
            <a:r>
              <a:rPr sz="1100">
                <a:latin typeface="Calibri"/>
                <a:ea typeface="Calibri"/>
                <a:cs typeface="Calibri"/>
                <a:sym typeface="Calibri"/>
              </a:rPr>
              <a:t>What is the sales growth potential?</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0" name="Shape 110"/>
          <p:cNvSpPr/>
          <p:nvPr>
            <p:ph type="sldImg"/>
          </p:nvPr>
        </p:nvSpPr>
        <p:spPr>
          <a:prstGeom prst="rect">
            <a:avLst/>
          </a:prstGeom>
        </p:spPr>
        <p:txBody>
          <a:bodyPr/>
          <a:lstStyle/>
          <a:p>
            <a:pPr lvl="0"/>
          </a:p>
        </p:txBody>
      </p:sp>
      <p:sp>
        <p:nvSpPr>
          <p:cNvPr id="111" name="Shape 11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Which organizational type will be right for you and your new business?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 name="Shape 30"/>
          <p:cNvSpPr/>
          <p:nvPr>
            <p:ph type="sldImg"/>
          </p:nvPr>
        </p:nvSpPr>
        <p:spPr>
          <a:prstGeom prst="rect">
            <a:avLst/>
          </a:prstGeom>
        </p:spPr>
        <p:txBody>
          <a:bodyPr/>
          <a:lstStyle/>
          <a:p>
            <a:pPr lvl="0"/>
          </a:p>
        </p:txBody>
      </p:sp>
      <p:sp>
        <p:nvSpPr>
          <p:cNvPr id="31" name="Shape 3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Welcome to the Organizational Types and Considerations for a Small Business training. By taking this training, you are taking an important step to building a better business.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5" name="Shape 35"/>
          <p:cNvSpPr/>
          <p:nvPr>
            <p:ph type="sldImg"/>
          </p:nvPr>
        </p:nvSpPr>
        <p:spPr>
          <a:prstGeom prst="rect">
            <a:avLst/>
          </a:prstGeom>
        </p:spPr>
        <p:txBody>
          <a:bodyPr/>
          <a:lstStyle/>
          <a:p>
            <a:pPr lvl="0"/>
          </a:p>
        </p:txBody>
      </p:sp>
      <p:sp>
        <p:nvSpPr>
          <p:cNvPr id="36" name="Shape 36"/>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Identify general characteristics, advantages, and disadvantages of each of these organizational types for small businesses: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Sole proprietor</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Partnerships (both general and limited)</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Limited liability company (LLC)</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C-corporation</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S-corporation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 name="Shape 45"/>
          <p:cNvSpPr/>
          <p:nvPr>
            <p:ph type="sldImg"/>
          </p:nvPr>
        </p:nvSpPr>
        <p:spPr>
          <a:prstGeom prst="rect">
            <a:avLst/>
          </a:prstGeom>
        </p:spPr>
        <p:txBody>
          <a:bodyPr/>
          <a:lstStyle/>
          <a:p>
            <a:pPr lvl="0"/>
          </a:p>
        </p:txBody>
      </p:sp>
      <p:sp>
        <p:nvSpPr>
          <p:cNvPr id="46" name="Shape 46"/>
          <p:cNvSpPr/>
          <p:nvPr>
            <p:ph type="body" sz="quarter" idx="1"/>
          </p:nvPr>
        </p:nvSpPr>
        <p:spPr>
          <a:prstGeom prst="rect">
            <a:avLst/>
          </a:prstGeom>
        </p:spPr>
        <p:txBody>
          <a:bodyPr/>
          <a:lstStyle/>
          <a:p>
            <a:pPr lvl="0" defTabSz="914400">
              <a:lnSpc>
                <a:spcPct val="90000"/>
              </a:lnSpc>
              <a:spcBef>
                <a:spcPts val="300"/>
              </a:spcBef>
              <a:defRPr sz="1800"/>
            </a:pPr>
            <a:r>
              <a:rPr sz="1100">
                <a:latin typeface="Calibri"/>
                <a:ea typeface="Calibri"/>
                <a:cs typeface="Calibri"/>
                <a:sym typeface="Calibri"/>
              </a:rPr>
              <a:t>The organizational type you choose for your business, sometimes called a “legal structure,” can impact your taxes and salary. Some common organizational types are:</a:t>
            </a:r>
            <a:endParaRPr sz="11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100">
                <a:latin typeface="Calibri"/>
                <a:ea typeface="Calibri"/>
                <a:cs typeface="Calibri"/>
                <a:sym typeface="Calibri"/>
              </a:rPr>
              <a:t>Sole proprietorship</a:t>
            </a:r>
            <a:endParaRPr sz="11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100">
                <a:latin typeface="Calibri"/>
                <a:ea typeface="Calibri"/>
                <a:cs typeface="Calibri"/>
                <a:sym typeface="Calibri"/>
              </a:rPr>
              <a:t>Partnership (general partnership, limited partnership and limited liability partnership)</a:t>
            </a:r>
            <a:endParaRPr sz="11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100">
                <a:latin typeface="Calibri"/>
                <a:ea typeface="Calibri"/>
                <a:cs typeface="Calibri"/>
                <a:sym typeface="Calibri"/>
              </a:rPr>
              <a:t>Limited liability company (LLC)</a:t>
            </a:r>
            <a:endParaRPr sz="11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100">
                <a:latin typeface="Calibri"/>
                <a:ea typeface="Calibri"/>
                <a:cs typeface="Calibri"/>
                <a:sym typeface="Calibri"/>
              </a:rPr>
              <a:t>C-corporation</a:t>
            </a:r>
            <a:endParaRPr sz="1100">
              <a:latin typeface="Calibri"/>
              <a:ea typeface="Calibri"/>
              <a:cs typeface="Calibri"/>
              <a:sym typeface="Calibri"/>
            </a:endParaRPr>
          </a:p>
          <a:p>
            <a:pPr lvl="0" marL="171450" indent="-171450" defTabSz="914400">
              <a:lnSpc>
                <a:spcPct val="90000"/>
              </a:lnSpc>
              <a:spcBef>
                <a:spcPts val="300"/>
              </a:spcBef>
              <a:buSzPct val="100000"/>
              <a:buFont typeface="Arial"/>
              <a:buChar char="•"/>
              <a:defRPr sz="1800"/>
            </a:pPr>
            <a:r>
              <a:rPr sz="1100">
                <a:latin typeface="Calibri"/>
                <a:ea typeface="Calibri"/>
                <a:cs typeface="Calibri"/>
                <a:sym typeface="Calibri"/>
              </a:rPr>
              <a:t>S-corporation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 name="Shape 50"/>
          <p:cNvSpPr/>
          <p:nvPr>
            <p:ph type="sldImg"/>
          </p:nvPr>
        </p:nvSpPr>
        <p:spPr>
          <a:prstGeom prst="rect">
            <a:avLst/>
          </a:prstGeom>
        </p:spPr>
        <p:txBody>
          <a:bodyPr/>
          <a:lstStyle/>
          <a:p>
            <a:pPr lvl="0"/>
          </a:p>
        </p:txBody>
      </p:sp>
      <p:sp>
        <p:nvSpPr>
          <p:cNvPr id="51" name="Shape 51"/>
          <p:cNvSpPr/>
          <p:nvPr>
            <p:ph type="body" sz="quarter" idx="1"/>
          </p:nvPr>
        </p:nvSpPr>
        <p:spPr>
          <a:prstGeom prst="rect">
            <a:avLst/>
          </a:prstGeom>
        </p:spPr>
        <p:txBody>
          <a:bodyPr/>
          <a:lstStyle/>
          <a:p>
            <a:pPr lvl="0" defTabSz="914400">
              <a:lnSpc>
                <a:spcPct val="90000"/>
              </a:lnSpc>
              <a:spcBef>
                <a:spcPts val="300"/>
              </a:spcBef>
              <a:defRPr sz="1800"/>
            </a:pPr>
            <a:r>
              <a:rPr sz="1100">
                <a:latin typeface="Calibri"/>
                <a:ea typeface="Calibri"/>
                <a:cs typeface="Calibri"/>
                <a:sym typeface="Calibri"/>
              </a:rPr>
              <a:t>As a business owner, you should match a legal structure to your business considering these five factors:</a:t>
            </a:r>
            <a:endParaRPr sz="1200">
              <a:latin typeface="Calibri"/>
              <a:ea typeface="Calibri"/>
              <a:cs typeface="Calibri"/>
              <a:sym typeface="Calibri"/>
            </a:endParaRPr>
          </a:p>
          <a:p>
            <a:pPr lvl="0" defTabSz="914400">
              <a:lnSpc>
                <a:spcPct val="90000"/>
              </a:lnSpc>
              <a:spcBef>
                <a:spcPts val="300"/>
              </a:spcBef>
              <a:buSzPct val="100000"/>
              <a:buChar char="•"/>
              <a:defRPr sz="1800"/>
            </a:pPr>
            <a:r>
              <a:rPr sz="1100">
                <a:latin typeface="Calibri"/>
                <a:ea typeface="Calibri"/>
                <a:cs typeface="Calibri"/>
                <a:sym typeface="Calibri"/>
              </a:rPr>
              <a:t>Taxation</a:t>
            </a:r>
            <a:endParaRPr sz="1200">
              <a:latin typeface="Calibri"/>
              <a:ea typeface="Calibri"/>
              <a:cs typeface="Calibri"/>
              <a:sym typeface="Calibri"/>
            </a:endParaRPr>
          </a:p>
          <a:p>
            <a:pPr lvl="0" defTabSz="914400">
              <a:lnSpc>
                <a:spcPct val="90000"/>
              </a:lnSpc>
              <a:spcBef>
                <a:spcPts val="300"/>
              </a:spcBef>
              <a:buSzPct val="100000"/>
              <a:buChar char="•"/>
              <a:defRPr sz="1800"/>
            </a:pPr>
            <a:r>
              <a:rPr sz="1100">
                <a:latin typeface="Calibri"/>
                <a:ea typeface="Calibri"/>
                <a:cs typeface="Calibri"/>
                <a:sym typeface="Calibri"/>
              </a:rPr>
              <a:t>Liability and risk</a:t>
            </a:r>
            <a:endParaRPr sz="1200">
              <a:latin typeface="Calibri"/>
              <a:ea typeface="Calibri"/>
              <a:cs typeface="Calibri"/>
              <a:sym typeface="Calibri"/>
            </a:endParaRPr>
          </a:p>
          <a:p>
            <a:pPr lvl="0" defTabSz="914400">
              <a:lnSpc>
                <a:spcPct val="90000"/>
              </a:lnSpc>
              <a:spcBef>
                <a:spcPts val="300"/>
              </a:spcBef>
              <a:buSzPct val="100000"/>
              <a:buChar char="•"/>
              <a:defRPr sz="1800"/>
            </a:pPr>
            <a:r>
              <a:rPr sz="1100">
                <a:latin typeface="Calibri"/>
                <a:ea typeface="Calibri"/>
                <a:cs typeface="Calibri"/>
                <a:sym typeface="Calibri"/>
              </a:rPr>
              <a:t>Management</a:t>
            </a:r>
            <a:endParaRPr sz="1200">
              <a:latin typeface="Calibri"/>
              <a:ea typeface="Calibri"/>
              <a:cs typeface="Calibri"/>
              <a:sym typeface="Calibri"/>
            </a:endParaRPr>
          </a:p>
          <a:p>
            <a:pPr lvl="0" defTabSz="914400">
              <a:lnSpc>
                <a:spcPct val="90000"/>
              </a:lnSpc>
              <a:spcBef>
                <a:spcPts val="300"/>
              </a:spcBef>
              <a:buSzPct val="100000"/>
              <a:buChar char="•"/>
              <a:defRPr sz="1800"/>
            </a:pPr>
            <a:r>
              <a:rPr sz="1100">
                <a:latin typeface="Calibri"/>
                <a:ea typeface="Calibri"/>
                <a:cs typeface="Calibri"/>
                <a:sym typeface="Calibri"/>
              </a:rPr>
              <a:t>Continuity and transferability</a:t>
            </a:r>
            <a:endParaRPr sz="1200">
              <a:latin typeface="Calibri"/>
              <a:ea typeface="Calibri"/>
              <a:cs typeface="Calibri"/>
              <a:sym typeface="Calibri"/>
            </a:endParaRPr>
          </a:p>
          <a:p>
            <a:pPr lvl="0" defTabSz="914400">
              <a:lnSpc>
                <a:spcPct val="90000"/>
              </a:lnSpc>
              <a:spcBef>
                <a:spcPts val="300"/>
              </a:spcBef>
              <a:buSzPct val="100000"/>
              <a:buChar char="•"/>
              <a:defRPr sz="1800"/>
            </a:pPr>
            <a:r>
              <a:rPr sz="1100">
                <a:latin typeface="Calibri"/>
                <a:ea typeface="Calibri"/>
                <a:cs typeface="Calibri"/>
                <a:sym typeface="Calibri"/>
              </a:rPr>
              <a:t>Expense and formality</a:t>
            </a:r>
            <a:endParaRPr sz="1200">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 name="Shape 56"/>
          <p:cNvSpPr/>
          <p:nvPr>
            <p:ph type="sldImg"/>
          </p:nvPr>
        </p:nvSpPr>
        <p:spPr>
          <a:prstGeom prst="rect">
            <a:avLst/>
          </a:prstGeom>
        </p:spPr>
        <p:txBody>
          <a:bodyPr/>
          <a:lstStyle/>
          <a:p>
            <a:pPr lvl="0"/>
          </a:p>
        </p:txBody>
      </p:sp>
      <p:sp>
        <p:nvSpPr>
          <p:cNvPr id="57" name="Shape 57"/>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Which organizational factors have the most impact on your business?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62"/>
          <p:cNvSpPr/>
          <p:nvPr>
            <p:ph type="sldImg"/>
          </p:nvPr>
        </p:nvSpPr>
        <p:spPr>
          <a:prstGeom prst="rect">
            <a:avLst/>
          </a:prstGeom>
        </p:spPr>
        <p:txBody>
          <a:bodyPr/>
          <a:lstStyle/>
          <a:p>
            <a:pPr lvl="0"/>
          </a:p>
        </p:txBody>
      </p:sp>
      <p:sp>
        <p:nvSpPr>
          <p:cNvPr id="63" name="Shape 63"/>
          <p:cNvSpPr/>
          <p:nvPr>
            <p:ph type="body" sz="quarter" idx="1"/>
          </p:nvPr>
        </p:nvSpPr>
        <p:spPr>
          <a:prstGeom prst="rect">
            <a:avLst/>
          </a:prstGeom>
        </p:spPr>
        <p:txBody>
          <a:bodyPr/>
          <a:lstStyle/>
          <a:p>
            <a:pPr lvl="0" defTabSz="914400">
              <a:lnSpc>
                <a:spcPct val="100000"/>
              </a:lnSpc>
              <a:spcBef>
                <a:spcPts val="300"/>
              </a:spcBef>
              <a:defRPr sz="1800"/>
            </a:pPr>
            <a:r>
              <a:rPr sz="1000">
                <a:latin typeface="Calibri"/>
                <a:ea typeface="Calibri"/>
                <a:cs typeface="Calibri"/>
                <a:sym typeface="Calibri"/>
              </a:rPr>
              <a:t>A sole proprietorship is a type of business entity that is owned and run by one individual and in which there is no legal distinction between the owner and the business. In other words, the business is one and the same as the owner.  </a:t>
            </a:r>
            <a:endParaRPr sz="10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Taxation: A sole proprietorship has pass-through taxation. The business itself does not file a tax return; rather, the income (or loss) passes through and is reported on the owner's personal tax return. Sole proprietors often need to make quarterly estimated tax payments.</a:t>
            </a:r>
            <a:endParaRPr sz="10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Liability and Risk: The owner of a sole proprietorship has unlimited personal liability for any liabilities incurred by the business.  You can manage much of this risk with insurance and sound contracts.</a:t>
            </a:r>
            <a:endParaRPr sz="12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Management: Control of a sole proprietorship belongs entirely to the owner, who also assumes the full risk of the business.</a:t>
            </a:r>
            <a:endParaRPr sz="12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Continuity and Transferability: A sole proprietorship lasts as long as the owner is alive and operating the business or until the business is sold. The owner can also sell business assets as well as transfer the business to a family member, usually through the estate planning process.</a:t>
            </a:r>
            <a:endParaRPr sz="12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Expense and Formality: The sole proprietorship is the simplest way of doing business. The costs to create a sole proprietorship are very low and very little formality is required. A sole proprietorship may be an appropriate form of business for many small and start-up business ventures.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ph type="sldImg"/>
          </p:nvPr>
        </p:nvSpPr>
        <p:spPr>
          <a:prstGeom prst="rect">
            <a:avLst/>
          </a:prstGeom>
        </p:spPr>
        <p:txBody>
          <a:bodyPr/>
          <a:lstStyle/>
          <a:p>
            <a:pPr lvl="0"/>
          </a:p>
        </p:txBody>
      </p:sp>
      <p:sp>
        <p:nvSpPr>
          <p:cNvPr id="69" name="Shape 69"/>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 general partnership is an association between two or more people in business seeking a profit. Like a sole proprietorship, partnerships have pass-through taxation and owners are personally liable for the debts of the business. General partnerships can be created with little formality, but because more than one person is involved, a written contract stipulating the terms of the partnership, called a “partnership agreement,” should be created.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 name="Shape 74"/>
          <p:cNvSpPr/>
          <p:nvPr>
            <p:ph type="sldImg"/>
          </p:nvPr>
        </p:nvSpPr>
        <p:spPr>
          <a:prstGeom prst="rect">
            <a:avLst/>
          </a:prstGeom>
        </p:spPr>
        <p:txBody>
          <a:bodyPr/>
          <a:lstStyle/>
          <a:p>
            <a:pPr lvl="0"/>
          </a:p>
        </p:txBody>
      </p:sp>
      <p:sp>
        <p:nvSpPr>
          <p:cNvPr id="75" name="Shape 75"/>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Limited partnerships (LPs) and limited liability partnerships (LLPs) are two other organizational options for two or more people who plan to maintain a business for profit.  Some jurisdictions only allow those who are licensed to practice in certain professions, such as law or accounting, to be eligible for the LLP structure.</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Slide">
    <p:spTree>
      <p:nvGrpSpPr>
        <p:cNvPr id="1" name=""/>
        <p:cNvGrpSpPr/>
        <p:nvPr/>
      </p:nvGrpSpPr>
      <p:grpSpPr>
        <a:xfrm>
          <a:off x="0" y="0"/>
          <a:ext cx="0" cy="0"/>
          <a:chOff x="0" y="0"/>
          <a:chExt cx="0" cy="0"/>
        </a:xfrm>
      </p:grpSpPr>
      <p:sp>
        <p:nvSpPr>
          <p:cNvPr id="7" name="Shape 7"/>
          <p:cNvSpPr/>
          <p:nvPr>
            <p:ph type="title"/>
          </p:nvPr>
        </p:nvSpPr>
        <p:spPr>
          <a:prstGeom prst="rect">
            <a:avLst/>
          </a:prstGeom>
        </p:spPr>
        <p:txBody>
          <a:bodyPr/>
          <a:lstStyle/>
          <a:p>
            <a:pPr lvl="0">
              <a:defRPr sz="1800"/>
            </a:pPr>
            <a:r>
              <a:rPr sz="4400"/>
              <a:t>Click to edit Master title style</a:t>
            </a:r>
          </a:p>
        </p:txBody>
      </p:sp>
      <p:sp>
        <p:nvSpPr>
          <p:cNvPr id="8" name="Shape 8"/>
          <p:cNvSpPr/>
          <p:nvPr>
            <p:ph type="body" idx="1"/>
          </p:nvPr>
        </p:nvSpPr>
        <p:spPr>
          <a:prstGeom prst="rect">
            <a:avLst/>
          </a:prstGeom>
        </p:spPr>
        <p:txBody>
          <a:bodyPr/>
          <a:lstStyle/>
          <a:p>
            <a:pPr lvl="0">
              <a:defRPr sz="1800">
                <a:solidFill>
                  <a:srgbClr val="000000"/>
                </a:solidFill>
              </a:defRPr>
            </a:pPr>
            <a:r>
              <a:rPr sz="3200">
                <a:solidFill>
                  <a:srgbClr val="888888"/>
                </a:solidFill>
              </a:rPr>
              <a:t>Click to edit Master subtitle style</a:t>
            </a:r>
          </a:p>
        </p:txBody>
      </p:sp>
      <p:sp>
        <p:nvSpPr>
          <p:cNvPr id="9" name="Shape 9"/>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Title and Content">
    <p:spTree>
      <p:nvGrpSpPr>
        <p:cNvPr id="1" name=""/>
        <p:cNvGrpSpPr/>
        <p:nvPr/>
      </p:nvGrpSpPr>
      <p:grpSpPr>
        <a:xfrm>
          <a:off x="0" y="0"/>
          <a:ext cx="0" cy="0"/>
          <a:chOff x="0" y="0"/>
          <a:chExt cx="0" cy="0"/>
        </a:xfrm>
      </p:grpSpPr>
      <p:pic>
        <p:nvPicPr>
          <p:cNvPr id="11" name="image2.jpg" descr="C:\Users\ryan aller\Documents\My Dropbox\DRC\FDIC Finals\Final Package\SOURCE\PPT Template Images\pages_bkdg_sbasm.jpg"/>
          <p:cNvPicPr/>
          <p:nvPr/>
        </p:nvPicPr>
        <p:blipFill>
          <a:blip r:embed="rId2">
            <a:extLst/>
          </a:blip>
          <a:stretch>
            <a:fillRect/>
          </a:stretch>
        </p:blipFill>
        <p:spPr>
          <a:xfrm>
            <a:off x="0" y="0"/>
            <a:ext cx="9163050" cy="6877050"/>
          </a:xfrm>
          <a:prstGeom prst="rect">
            <a:avLst/>
          </a:prstGeom>
          <a:ln w="12700">
            <a:miter lim="400000"/>
          </a:ln>
        </p:spPr>
      </p:pic>
      <p:sp>
        <p:nvSpPr>
          <p:cNvPr id="12" name="Shape 12"/>
          <p:cNvSpPr/>
          <p:nvPr/>
        </p:nvSpPr>
        <p:spPr>
          <a:xfrm>
            <a:off x="4191000" y="6400800"/>
            <a:ext cx="42672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r"/>
            <a:r>
              <a:rPr sz="1000">
                <a:solidFill>
                  <a:srgbClr val="FFFFFF"/>
                </a:solidFill>
                <a:latin typeface="12 pt. Helvetica* 85 Heavy   08472"/>
                <a:ea typeface="12 pt. Helvetica* 85 Heavy   08472"/>
                <a:cs typeface="12 pt. Helvetica* 85 Heavy   08472"/>
                <a:sym typeface="12 pt. Helvetica* 85 Heavy   08472"/>
              </a:rPr>
              <a:t>ORGANIZATIONAL TYPES </a:t>
            </a:r>
            <a:r>
              <a:rPr sz="1000">
                <a:solidFill>
                  <a:srgbClr val="132F5A"/>
                </a:solidFill>
                <a:latin typeface="12 pt. Helvetica* 85 Heavy   08472"/>
                <a:ea typeface="12 pt. Helvetica* 85 Heavy   08472"/>
                <a:cs typeface="12 pt. Helvetica* 85 Heavy   08472"/>
                <a:sym typeface="12 pt. Helvetica* 85 Heavy   08472"/>
              </a:rPr>
              <a:t>and CONSIDERATIONS</a:t>
            </a:r>
          </a:p>
        </p:txBody>
      </p:sp>
      <p:sp>
        <p:nvSpPr>
          <p:cNvPr id="13" name="Shape 13"/>
          <p:cNvSpPr/>
          <p:nvPr/>
        </p:nvSpPr>
        <p:spPr>
          <a:xfrm>
            <a:off x="8305800" y="6400800"/>
            <a:ext cx="3810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132F5A"/>
                </a:solidFill>
              </a:rPr>
              <a:t>‹#›</a:t>
            </a:r>
          </a:p>
        </p:txBody>
      </p:sp>
      <p:sp>
        <p:nvSpPr>
          <p:cNvPr id="14" name="Shape 14"/>
          <p:cNvSpPr/>
          <p:nvPr>
            <p:ph type="title"/>
          </p:nvPr>
        </p:nvSpPr>
        <p:spPr>
          <a:xfrm>
            <a:off x="457200" y="381000"/>
            <a:ext cx="8229600" cy="609601"/>
          </a:xfrm>
          <a:prstGeom prst="rect">
            <a:avLst/>
          </a:prstGeom>
        </p:spPr>
        <p:txBody>
          <a:bodyPr anchor="t"/>
          <a:lstStyle>
            <a:lvl1pPr algn="l">
              <a:defRPr sz="3600">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a:solidFill>
                  <a:srgbClr val="C1961C"/>
                </a:solidFill>
              </a:rPr>
              <a:t>Click to edit Master title style</a:t>
            </a:r>
          </a:p>
        </p:txBody>
      </p:sp>
      <p:sp>
        <p:nvSpPr>
          <p:cNvPr id="15" name="Shape 15"/>
          <p:cNvSpPr/>
          <p:nvPr>
            <p:ph type="body" idx="1"/>
          </p:nvPr>
        </p:nvSpPr>
        <p:spPr>
          <a:xfrm>
            <a:off x="457200" y="990600"/>
            <a:ext cx="8229600" cy="4267201"/>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a:solidFill>
                  <a:srgbClr val="132F5A"/>
                </a:solidFill>
              </a:rPr>
              <a:t>Click to edit Master text styles</a:t>
            </a:r>
            <a:endParaRPr sz="3000">
              <a:solidFill>
                <a:srgbClr val="132F5A"/>
              </a:solidFill>
            </a:endParaRPr>
          </a:p>
          <a:p>
            <a:pPr lvl="1">
              <a:defRPr sz="1800">
                <a:solidFill>
                  <a:srgbClr val="000000"/>
                </a:solidFill>
              </a:defRPr>
            </a:pPr>
            <a:r>
              <a:rPr sz="3000">
                <a:solidFill>
                  <a:srgbClr val="132F5A"/>
                </a:solidFill>
              </a:rPr>
              <a:t>Second level</a:t>
            </a:r>
            <a:endParaRPr sz="3000">
              <a:solidFill>
                <a:srgbClr val="132F5A"/>
              </a:solidFill>
            </a:endParaRPr>
          </a:p>
          <a:p>
            <a:pPr lvl="2">
              <a:defRPr sz="1800">
                <a:solidFill>
                  <a:srgbClr val="000000"/>
                </a:solidFill>
              </a:defRPr>
            </a:pPr>
            <a:r>
              <a:rPr sz="3000">
                <a:solidFill>
                  <a:srgbClr val="132F5A"/>
                </a:solidFill>
              </a:rPr>
              <a:t>Third level</a:t>
            </a:r>
            <a:endParaRPr sz="3000">
              <a:solidFill>
                <a:srgbClr val="132F5A"/>
              </a:solidFill>
            </a:endParaRPr>
          </a:p>
          <a:p>
            <a:pPr lvl="3">
              <a:defRPr sz="1800">
                <a:solidFill>
                  <a:srgbClr val="000000"/>
                </a:solidFill>
              </a:defRPr>
            </a:pPr>
            <a:r>
              <a:rPr sz="3000">
                <a:solidFill>
                  <a:srgbClr val="132F5A"/>
                </a:solidFill>
              </a:rPr>
              <a:t>Fourth level</a:t>
            </a:r>
            <a:endParaRPr sz="3000">
              <a:solidFill>
                <a:srgbClr val="132F5A"/>
              </a:solidFill>
            </a:endParaRPr>
          </a:p>
          <a:p>
            <a:pPr lvl="4">
              <a:defRPr sz="1800">
                <a:solidFill>
                  <a:srgbClr val="000000"/>
                </a:solidFill>
              </a:defRPr>
            </a:pPr>
            <a:r>
              <a:rPr sz="3000">
                <a:solidFill>
                  <a:srgbClr val="132F5A"/>
                </a:solidFill>
              </a:rPr>
              <a:t>Fifth level</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jpg" descr="C:\Users\ryan aller\Documents\My Dropbox\DRC\FDIC Finals\Final Package\SOURCE\PPT Template Images\title_bkdg_sbasm.jpg"/>
          <p:cNvPicPr/>
          <p:nvPr/>
        </p:nvPicPr>
        <p:blipFill>
          <a:blip r:embed="rId2">
            <a:extLst/>
          </a:blip>
          <a:stretch>
            <a:fillRect/>
          </a:stretch>
        </p:blipFill>
        <p:spPr>
          <a:xfrm>
            <a:off x="-19050" y="0"/>
            <a:ext cx="9163050" cy="6877050"/>
          </a:xfrm>
          <a:prstGeom prst="rect">
            <a:avLst/>
          </a:prstGeom>
          <a:ln w="12700">
            <a:miter lim="400000"/>
          </a:ln>
        </p:spPr>
      </p:pic>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lvl="0">
              <a:defRPr sz="1800"/>
            </a:pPr>
            <a:r>
              <a:rPr sz="4400"/>
              <a:t>Click to edit Master title style</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lvl="0">
              <a:defRPr sz="1800">
                <a:solidFill>
                  <a:srgbClr val="000000"/>
                </a:solidFill>
              </a:defRPr>
            </a:pPr>
            <a:r>
              <a:rPr sz="3200">
                <a:solidFill>
                  <a:srgbClr val="888888"/>
                </a:solidFill>
              </a:rPr>
              <a:t>Click to edit Master subtitle style</a:t>
            </a:r>
          </a:p>
        </p:txBody>
      </p:sp>
      <p:sp>
        <p:nvSpPr>
          <p:cNvPr id="5" name="Shape 5"/>
          <p:cNvSpPr/>
          <p:nvPr>
            <p:ph type="sldNum" sz="quarter" idx="2"/>
          </p:nvPr>
        </p:nvSpPr>
        <p:spPr>
          <a:xfrm>
            <a:off x="6553200" y="6414760"/>
            <a:ext cx="2133600" cy="248305"/>
          </a:xfrm>
          <a:prstGeom prst="rect">
            <a:avLst/>
          </a:prstGeom>
          <a:ln w="12700">
            <a:miter lim="400000"/>
          </a:ln>
        </p:spPr>
        <p:txBody>
          <a:bodyPr lIns="45719" rIns="45719" anchor="ctr">
            <a:spAutoFit/>
          </a:bodyPr>
          <a:lstStyle>
            <a:lvl1pPr algn="r">
              <a:defRPr sz="1200">
                <a:solidFill>
                  <a:srgbClr val="898989"/>
                </a:solidFil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Lst>
  <p:transition spd="med" advClick="1"/>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algn="ctr">
        <a:spcBef>
          <a:spcPts val="700"/>
        </a:spcBef>
        <a:defRPr sz="3200">
          <a:solidFill>
            <a:srgbClr val="888888"/>
          </a:solidFill>
          <a:latin typeface="Calibri"/>
          <a:ea typeface="Calibri"/>
          <a:cs typeface="Calibri"/>
          <a:sym typeface="Calibri"/>
        </a:defRPr>
      </a:lvl1pPr>
      <a:lvl2pPr indent="457200" algn="ctr">
        <a:spcBef>
          <a:spcPts val="700"/>
        </a:spcBef>
        <a:defRPr sz="3200">
          <a:solidFill>
            <a:srgbClr val="888888"/>
          </a:solidFill>
          <a:latin typeface="Calibri"/>
          <a:ea typeface="Calibri"/>
          <a:cs typeface="Calibri"/>
          <a:sym typeface="Calibri"/>
        </a:defRPr>
      </a:lvl2pPr>
      <a:lvl3pPr indent="914400" algn="ctr">
        <a:spcBef>
          <a:spcPts val="700"/>
        </a:spcBef>
        <a:defRPr sz="3200">
          <a:solidFill>
            <a:srgbClr val="888888"/>
          </a:solidFill>
          <a:latin typeface="Calibri"/>
          <a:ea typeface="Calibri"/>
          <a:cs typeface="Calibri"/>
          <a:sym typeface="Calibri"/>
        </a:defRPr>
      </a:lvl3pPr>
      <a:lvl4pPr indent="1371600" algn="ctr">
        <a:spcBef>
          <a:spcPts val="700"/>
        </a:spcBef>
        <a:defRPr sz="3200">
          <a:solidFill>
            <a:srgbClr val="888888"/>
          </a:solidFill>
          <a:latin typeface="Calibri"/>
          <a:ea typeface="Calibri"/>
          <a:cs typeface="Calibri"/>
          <a:sym typeface="Calibri"/>
        </a:defRPr>
      </a:lvl4pPr>
      <a:lvl5pPr indent="1828800" algn="ctr">
        <a:spcBef>
          <a:spcPts val="700"/>
        </a:spcBef>
        <a:defRPr sz="3200">
          <a:solidFill>
            <a:srgbClr val="888888"/>
          </a:solidFill>
          <a:latin typeface="Calibri"/>
          <a:ea typeface="Calibri"/>
          <a:cs typeface="Calibri"/>
          <a:sym typeface="Calibri"/>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jpe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e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 name="FDIC_PPT_ART_OrganizationalTypes.jpg"/>
          <p:cNvPicPr/>
          <p:nvPr/>
        </p:nvPicPr>
        <p:blipFill>
          <a:blip r:embed="rId3">
            <a:extLst/>
          </a:blip>
          <a:stretch>
            <a:fillRect/>
          </a:stretch>
        </p:blipFill>
        <p:spPr>
          <a:xfrm>
            <a:off x="4562475" y="381000"/>
            <a:ext cx="4581525" cy="4581525"/>
          </a:xfrm>
          <a:prstGeom prst="rect">
            <a:avLst/>
          </a:prstGeom>
          <a:ln w="12700">
            <a:miter lim="400000"/>
          </a:ln>
        </p:spPr>
      </p:pic>
      <p:sp>
        <p:nvSpPr>
          <p:cNvPr id="20" name="Shape 20"/>
          <p:cNvSpPr/>
          <p:nvPr/>
        </p:nvSpPr>
        <p:spPr>
          <a:xfrm>
            <a:off x="457200" y="2133600"/>
            <a:ext cx="3962400" cy="1143000"/>
          </a:xfrm>
          <a:prstGeom prst="rect">
            <a:avLst/>
          </a:prstGeom>
          <a:solidFill>
            <a:srgbClr val="17375E"/>
          </a:solidFill>
          <a:ln w="12700">
            <a:miter lim="400000"/>
          </a:ln>
        </p:spPr>
        <p:txBody>
          <a:bodyPr lIns="0" tIns="0" rIns="0" bIns="0" anchor="ctr"/>
          <a:lstStyle/>
          <a:p>
            <a:pPr lvl="0" algn="ctr">
              <a:defRPr>
                <a:solidFill>
                  <a:srgbClr val="FFFFFF"/>
                </a:solidFill>
              </a:defRPr>
            </a:pPr>
          </a:p>
        </p:txBody>
      </p:sp>
      <p:sp>
        <p:nvSpPr>
          <p:cNvPr id="21" name="Shape 21"/>
          <p:cNvSpPr/>
          <p:nvPr/>
        </p:nvSpPr>
        <p:spPr>
          <a:xfrm>
            <a:off x="76200" y="838200"/>
            <a:ext cx="8915400" cy="55727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4000">
                <a:solidFill>
                  <a:srgbClr val="C1961C"/>
                </a:solidFill>
                <a:latin typeface="12 pt. Helvetica* 85 Heavy   08472"/>
                <a:ea typeface="12 pt. Helvetica* 85 Heavy   08472"/>
                <a:cs typeface="12 pt. Helvetica* 85 Heavy   08472"/>
                <a:sym typeface="12 pt. Helvetica* 85 Heavy   08472"/>
              </a:defRPr>
            </a:lvl1pPr>
          </a:lstStyle>
          <a:p>
            <a:pPr lvl="0">
              <a:defRPr spc="0" sz="1800">
                <a:solidFill>
                  <a:srgbClr val="000000"/>
                </a:solidFill>
              </a:defRPr>
            </a:pPr>
            <a:r>
              <a:rPr spc="-150" sz="4000">
                <a:solidFill>
                  <a:srgbClr val="C1961C"/>
                </a:solidFill>
              </a:rPr>
              <a:t>Organizational Types</a:t>
            </a:r>
          </a:p>
        </p:txBody>
      </p:sp>
      <p:sp>
        <p:nvSpPr>
          <p:cNvPr id="22" name="Shape 22"/>
          <p:cNvSpPr/>
          <p:nvPr/>
        </p:nvSpPr>
        <p:spPr>
          <a:xfrm>
            <a:off x="304800" y="1447800"/>
            <a:ext cx="8610600" cy="55727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4000">
                <a:solidFill>
                  <a:srgbClr val="132F5A"/>
                </a:solidFill>
                <a:latin typeface="12 pt Helvetica* 55 Roman   05472"/>
                <a:ea typeface="12 pt Helvetica* 55 Roman   05472"/>
                <a:cs typeface="12 pt Helvetica* 55 Roman   05472"/>
                <a:sym typeface="12 pt Helvetica* 55 Roman   05472"/>
              </a:defRPr>
            </a:lvl1pPr>
          </a:lstStyle>
          <a:p>
            <a:pPr lvl="0">
              <a:defRPr spc="0" sz="1800">
                <a:solidFill>
                  <a:srgbClr val="000000"/>
                </a:solidFill>
              </a:defRPr>
            </a:pPr>
            <a:r>
              <a:rPr spc="-150" sz="4000">
                <a:solidFill>
                  <a:srgbClr val="132F5A"/>
                </a:solidFill>
              </a:rPr>
              <a:t>and Considerations</a:t>
            </a:r>
          </a:p>
        </p:txBody>
      </p:sp>
      <p:sp>
        <p:nvSpPr>
          <p:cNvPr id="23" name="Shape 23"/>
          <p:cNvSpPr/>
          <p:nvPr/>
        </p:nvSpPr>
        <p:spPr>
          <a:xfrm>
            <a:off x="442912" y="2085975"/>
            <a:ext cx="3824289" cy="9550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cap="small" sz="3000">
                <a:solidFill>
                  <a:srgbClr val="FFFFFF"/>
                </a:solidFill>
                <a:latin typeface="Garamond"/>
                <a:ea typeface="Garamond"/>
                <a:cs typeface="Garamond"/>
                <a:sym typeface="Garamond"/>
              </a:defRPr>
            </a:lvl1pPr>
          </a:lstStyle>
          <a:p>
            <a:pPr lvl="0">
              <a:defRPr b="0" cap="none" sz="1800">
                <a:solidFill>
                  <a:srgbClr val="000000"/>
                </a:solidFill>
              </a:defRPr>
            </a:pPr>
            <a:r>
              <a:rPr b="1" cap="small" sz="3000">
                <a:solidFill>
                  <a:srgbClr val="FFFFFF"/>
                </a:solidFill>
              </a:rPr>
              <a:t>For a Small Business</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1" name="Shape 71"/>
          <p:cNvSpPr/>
          <p:nvPr>
            <p:ph type="title"/>
          </p:nvPr>
        </p:nvSpPr>
        <p:spPr>
          <a:xfrm>
            <a:off x="457200" y="381000"/>
            <a:ext cx="8229600" cy="609600"/>
          </a:xfrm>
          <a:prstGeom prst="rect">
            <a:avLst/>
          </a:prstGeom>
        </p:spPr>
        <p:txBody>
          <a:bodyPr lIns="0" tIns="0" rIns="0" bIns="0">
            <a:normAutofit fontScale="100000" lnSpcReduction="0"/>
          </a:bodyPr>
          <a:lstStyle>
            <a:lvl1pPr defTabSz="585215">
              <a:defRPr sz="2304"/>
            </a:lvl1pPr>
          </a:lstStyle>
          <a:p>
            <a:pPr lvl="0">
              <a:defRPr sz="1800">
                <a:solidFill>
                  <a:srgbClr val="000000"/>
                </a:solidFill>
              </a:defRPr>
            </a:pPr>
            <a:r>
              <a:rPr sz="2304">
                <a:solidFill>
                  <a:srgbClr val="C1961C"/>
                </a:solidFill>
              </a:rPr>
              <a:t>Limited Partnerships and Limited Liability Partnerships</a:t>
            </a:r>
          </a:p>
        </p:txBody>
      </p:sp>
      <p:sp>
        <p:nvSpPr>
          <p:cNvPr id="72" name="Shape 72"/>
          <p:cNvSpPr/>
          <p:nvPr>
            <p:ph type="body" idx="1"/>
          </p:nvPr>
        </p:nvSpPr>
        <p:spPr>
          <a:xfrm>
            <a:off x="457200" y="990600"/>
            <a:ext cx="8686800" cy="5257800"/>
          </a:xfrm>
          <a:prstGeom prst="rect">
            <a:avLst/>
          </a:prstGeom>
        </p:spPr>
        <p:txBody>
          <a:bodyPr lIns="0" tIns="0" rIns="0" bIns="0">
            <a:normAutofit fontScale="100000" lnSpcReduction="0"/>
          </a:bodyPr>
          <a:lstStyle/>
          <a:p>
            <a:pPr lvl="0" marL="0" indent="0">
              <a:buSzTx/>
              <a:buNone/>
              <a:defRPr sz="1800">
                <a:solidFill>
                  <a:srgbClr val="000000"/>
                </a:solidFill>
              </a:defRPr>
            </a:pPr>
            <a:endParaRPr sz="3000">
              <a:solidFill>
                <a:srgbClr val="4F81BD"/>
              </a:solidFill>
            </a:endParaRPr>
          </a:p>
          <a:p>
            <a:pPr lvl="0">
              <a:spcBef>
                <a:spcPts val="1200"/>
              </a:spcBef>
              <a:buSzTx/>
              <a:buNone/>
              <a:defRPr sz="1800">
                <a:solidFill>
                  <a:srgbClr val="000000"/>
                </a:solidFill>
              </a:defRPr>
            </a:pPr>
            <a:r>
              <a:rPr sz="2800">
                <a:solidFill>
                  <a:srgbClr val="132F5A"/>
                </a:solidFill>
              </a:rPr>
              <a:t>Advantages and Disadvantages</a:t>
            </a:r>
            <a:endParaRPr sz="28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General and limited partners – </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general partner runs business </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Pass-through taxation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mn-lt"/>
                <a:ea typeface="+mn-ea"/>
                <a:cs typeface="+mn-cs"/>
                <a:sym typeface="Helvetica Neue"/>
              </a:rPr>
              <a:t>Requires</a:t>
            </a:r>
            <a:r>
              <a:rPr sz="2800">
                <a:solidFill>
                  <a:srgbClr val="002060"/>
                </a:solidFill>
                <a:latin typeface="12 pt Helvetica* 55 Roman   05472"/>
                <a:ea typeface="12 pt Helvetica* 55 Roman   05472"/>
                <a:cs typeface="12 pt Helvetica* 55 Roman   05472"/>
                <a:sym typeface="12 pt Helvetica* 55 Roman   05472"/>
              </a:rPr>
              <a:t> a partnership</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agreement</a:t>
            </a:r>
            <a:endParaRPr sz="2800">
              <a:solidFill>
                <a:srgbClr val="002060"/>
              </a:solidFill>
              <a:latin typeface="+mn-lt"/>
              <a:ea typeface="+mn-ea"/>
              <a:cs typeface="+mn-cs"/>
              <a:sym typeface="Helvetica Neue"/>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Liability will depend on the</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type of partner (general or limited)</a:t>
            </a:r>
          </a:p>
        </p:txBody>
      </p:sp>
      <p:pic>
        <p:nvPicPr>
          <p:cNvPr id="73" name="image8.png" descr="iStock_000016195662XSmall.jpg"/>
          <p:cNvPicPr/>
          <p:nvPr/>
        </p:nvPicPr>
        <p:blipFill>
          <a:blip r:embed="rId3">
            <a:extLst/>
          </a:blip>
          <a:stretch>
            <a:fillRect/>
          </a:stretch>
        </p:blipFill>
        <p:spPr>
          <a:xfrm>
            <a:off x="6553200" y="1828800"/>
            <a:ext cx="2133600" cy="3197225"/>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 name="Shape 7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Limited Liability Company (LLC)</a:t>
            </a:r>
          </a:p>
        </p:txBody>
      </p:sp>
      <p:sp>
        <p:nvSpPr>
          <p:cNvPr id="78" name="Shape 78"/>
          <p:cNvSpPr/>
          <p:nvPr>
            <p:ph type="body" idx="1"/>
          </p:nvPr>
        </p:nvSpPr>
        <p:spPr>
          <a:xfrm>
            <a:off x="457200" y="990600"/>
            <a:ext cx="8382000" cy="5334000"/>
          </a:xfrm>
          <a:prstGeom prst="rect">
            <a:avLst/>
          </a:prstGeom>
        </p:spPr>
        <p:txBody>
          <a:bodyPr lIns="0" tIns="0" rIns="0" bIns="0">
            <a:normAutofit fontScale="100000" lnSpcReduction="0"/>
          </a:bodyPr>
          <a:lstStyle/>
          <a:p>
            <a:pPr lvl="0" marL="0" indent="0">
              <a:spcBef>
                <a:spcPts val="600"/>
              </a:spcBef>
              <a:buSzTx/>
              <a:buNone/>
              <a:defRPr sz="1800">
                <a:solidFill>
                  <a:srgbClr val="000000"/>
                </a:solidFill>
              </a:defRPr>
            </a:pPr>
            <a:r>
              <a:rPr sz="2800">
                <a:solidFill>
                  <a:srgbClr val="4F81BD"/>
                </a:solidFill>
              </a:rPr>
              <a:t>Unincorporated hybrid entity, with traits of corporation &amp; gen. partnership (or sole prop.)</a:t>
            </a:r>
            <a:endParaRPr sz="2800">
              <a:solidFill>
                <a:srgbClr val="4F81BD"/>
              </a:solidFill>
            </a:endParaRPr>
          </a:p>
          <a:p>
            <a:pPr lvl="0" marL="0" indent="0">
              <a:spcBef>
                <a:spcPts val="1200"/>
              </a:spcBef>
              <a:buSzTx/>
              <a:buNone/>
              <a:defRPr sz="1800">
                <a:solidFill>
                  <a:srgbClr val="000000"/>
                </a:solidFill>
              </a:defRPr>
            </a:pPr>
            <a:r>
              <a:rPr sz="2800">
                <a:solidFill>
                  <a:srgbClr val="132F5A"/>
                </a:solidFill>
              </a:rPr>
              <a:t>Advantages and Disadvantages</a:t>
            </a:r>
            <a:endParaRPr sz="28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Greater flexibility than sole proprietorship and partnership in distributing profits (less restrictive than S-corporation)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Limited liability – like corporation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Pass-through taxation – like sole</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proprietorship or partnership</a:t>
            </a:r>
          </a:p>
        </p:txBody>
      </p:sp>
      <p:pic>
        <p:nvPicPr>
          <p:cNvPr id="79" name="image9.jpeg" descr="iStock_000002760185XSmall.jpg"/>
          <p:cNvPicPr/>
          <p:nvPr/>
        </p:nvPicPr>
        <p:blipFill>
          <a:blip r:embed="rId3">
            <a:extLst/>
          </a:blip>
          <a:stretch>
            <a:fillRect/>
          </a:stretch>
        </p:blipFill>
        <p:spPr>
          <a:xfrm>
            <a:off x="6705600" y="4267200"/>
            <a:ext cx="2181225" cy="1447800"/>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3" name="Shape 8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Corporation</a:t>
            </a:r>
          </a:p>
        </p:txBody>
      </p:sp>
      <p:sp>
        <p:nvSpPr>
          <p:cNvPr id="84" name="Shape 84"/>
          <p:cNvSpPr/>
          <p:nvPr>
            <p:ph type="body" idx="1"/>
          </p:nvPr>
        </p:nvSpPr>
        <p:spPr>
          <a:xfrm>
            <a:off x="457200" y="990600"/>
            <a:ext cx="8305800" cy="42672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4F81BD"/>
                </a:solidFill>
              </a:rPr>
              <a:t>Legal entity, created under the laws of a state, which has its own privileges and liabilities distinct from those of</a:t>
            </a:r>
            <a:br>
              <a:rPr sz="3000">
                <a:solidFill>
                  <a:srgbClr val="4F81BD"/>
                </a:solidFill>
              </a:rPr>
            </a:br>
            <a:r>
              <a:rPr sz="3000">
                <a:solidFill>
                  <a:srgbClr val="4F81BD"/>
                </a:solidFill>
              </a:rPr>
              <a:t>its members</a:t>
            </a:r>
            <a:endParaRPr sz="3000">
              <a:solidFill>
                <a:srgbClr val="4F81BD"/>
              </a:solidFill>
            </a:endParaRPr>
          </a:p>
          <a:p>
            <a:pPr lvl="0" marL="0" indent="0">
              <a:buSzTx/>
              <a:buNone/>
              <a:defRPr sz="1800">
                <a:solidFill>
                  <a:srgbClr val="000000"/>
                </a:solidFill>
              </a:defRPr>
            </a:pPr>
            <a:r>
              <a:rPr sz="3000">
                <a:solidFill>
                  <a:srgbClr val="132F5A"/>
                </a:solidFill>
              </a:rPr>
              <a:t>Types: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C-corporation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S-corporation</a:t>
            </a:r>
          </a:p>
        </p:txBody>
      </p:sp>
      <p:sp>
        <p:nvSpPr>
          <p:cNvPr id="85" name="Shape 85"/>
          <p:cNvSpPr/>
          <p:nvPr/>
        </p:nvSpPr>
        <p:spPr>
          <a:xfrm>
            <a:off x="0" y="4986337"/>
            <a:ext cx="9144000" cy="99756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sz="3200">
                <a:latin typeface="12 pt. Helvetica* 85 Heavy   08472"/>
                <a:ea typeface="12 pt. Helvetica* 85 Heavy   08472"/>
                <a:cs typeface="12 pt. Helvetica* 85 Heavy   08472"/>
                <a:sym typeface="12 pt. Helvetica* 85 Heavy   08472"/>
              </a:rPr>
              <a:t>Most businesses</a:t>
            </a:r>
            <a:br>
              <a:rPr sz="3200">
                <a:latin typeface="12 pt. Helvetica* 85 Heavy   08472"/>
                <a:ea typeface="12 pt. Helvetica* 85 Heavy   08472"/>
                <a:cs typeface="12 pt. Helvetica* 85 Heavy   08472"/>
                <a:sym typeface="12 pt. Helvetica* 85 Heavy   08472"/>
              </a:rPr>
            </a:br>
            <a:r>
              <a:rPr sz="4400">
                <a:latin typeface="12 pt. Helvetica* 85 Heavy   08472"/>
                <a:ea typeface="12 pt. Helvetica* 85 Heavy   08472"/>
                <a:cs typeface="12 pt. Helvetica* 85 Heavy   08472"/>
                <a:sym typeface="12 pt. Helvetica* 85 Heavy   08472"/>
              </a:rPr>
              <a:t>DO NOT need to incorporate</a:t>
            </a:r>
          </a:p>
        </p:txBody>
      </p:sp>
      <p:pic>
        <p:nvPicPr>
          <p:cNvPr id="86" name="image10.jpeg" descr="iStock_000002837663XSmall.jpg"/>
          <p:cNvPicPr/>
          <p:nvPr/>
        </p:nvPicPr>
        <p:blipFill>
          <a:blip r:embed="rId3">
            <a:extLst/>
          </a:blip>
          <a:stretch>
            <a:fillRect/>
          </a:stretch>
        </p:blipFill>
        <p:spPr>
          <a:xfrm>
            <a:off x="6553200" y="2057400"/>
            <a:ext cx="2133600" cy="3287713"/>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0" name="Shape 9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C-Corporation</a:t>
            </a:r>
          </a:p>
        </p:txBody>
      </p:sp>
      <p:sp>
        <p:nvSpPr>
          <p:cNvPr id="91" name="Shape 91"/>
          <p:cNvSpPr/>
          <p:nvPr/>
        </p:nvSpPr>
        <p:spPr>
          <a:xfrm>
            <a:off x="6629399" y="1752599"/>
            <a:ext cx="1938448" cy="29293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0000">
                <a:solidFill>
                  <a:srgbClr val="FFD79B"/>
                </a:solidFill>
                <a:latin typeface="Arial"/>
                <a:ea typeface="Arial"/>
                <a:cs typeface="Arial"/>
                <a:sym typeface="Arial"/>
              </a:defRPr>
            </a:lvl1pPr>
          </a:lstStyle>
          <a:p>
            <a:pPr lvl="0">
              <a:defRPr sz="1800">
                <a:solidFill>
                  <a:srgbClr val="000000"/>
                </a:solidFill>
              </a:defRPr>
            </a:pPr>
            <a:r>
              <a:rPr sz="20000">
                <a:solidFill>
                  <a:srgbClr val="FFD79B"/>
                </a:solidFill>
              </a:rPr>
              <a:t>C</a:t>
            </a:r>
          </a:p>
        </p:txBody>
      </p:sp>
      <p:sp>
        <p:nvSpPr>
          <p:cNvPr id="92" name="Shape 92"/>
          <p:cNvSpPr/>
          <p:nvPr>
            <p:ph type="body" idx="1"/>
          </p:nvPr>
        </p:nvSpPr>
        <p:spPr>
          <a:xfrm>
            <a:off x="457200" y="990600"/>
            <a:ext cx="8229600" cy="53340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4F81BD"/>
                </a:solidFill>
              </a:rPr>
              <a:t>Also called “regular corporation” (most common for larger companies)</a:t>
            </a:r>
            <a:endParaRPr sz="3000">
              <a:solidFill>
                <a:srgbClr val="4F81BD"/>
              </a:solidFill>
            </a:endParaRPr>
          </a:p>
          <a:p>
            <a:pPr lvl="0">
              <a:spcBef>
                <a:spcPts val="1200"/>
              </a:spcBef>
              <a:buSzTx/>
              <a:buNone/>
              <a:defRPr sz="1800">
                <a:solidFill>
                  <a:srgbClr val="000000"/>
                </a:solidFill>
              </a:defRPr>
            </a:pPr>
            <a:r>
              <a:rPr sz="2800">
                <a:solidFill>
                  <a:srgbClr val="132F5A"/>
                </a:solidFill>
              </a:rPr>
              <a:t>Advantages and Disadvantages</a:t>
            </a:r>
            <a:endParaRPr sz="28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Limited liability</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Company is taxed (double taxation an issue)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Complex to form</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Complex ownership and management</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Appropriate for a few specific reasons –otherwise, choose another organizational type</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6" name="Shape 9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S-Corporation</a:t>
            </a:r>
          </a:p>
        </p:txBody>
      </p:sp>
      <p:sp>
        <p:nvSpPr>
          <p:cNvPr id="97" name="Shape 97"/>
          <p:cNvSpPr/>
          <p:nvPr>
            <p:ph type="body" idx="1"/>
          </p:nvPr>
        </p:nvSpPr>
        <p:spPr>
          <a:xfrm>
            <a:off x="457200" y="990600"/>
            <a:ext cx="8458200" cy="51054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4F81BD"/>
                </a:solidFill>
              </a:rPr>
              <a:t>Owner has limited liability of a corporate shareholder but pays income tax like a sole proprietor or partner</a:t>
            </a:r>
            <a:endParaRPr sz="3000">
              <a:solidFill>
                <a:srgbClr val="4F81BD"/>
              </a:solidFill>
            </a:endParaRPr>
          </a:p>
          <a:p>
            <a:pPr lvl="0">
              <a:spcBef>
                <a:spcPts val="1200"/>
              </a:spcBef>
              <a:buSzTx/>
              <a:buNone/>
              <a:defRPr sz="1800">
                <a:solidFill>
                  <a:srgbClr val="000000"/>
                </a:solidFill>
              </a:defRPr>
            </a:pPr>
            <a:r>
              <a:rPr sz="2800">
                <a:solidFill>
                  <a:srgbClr val="132F5A"/>
                </a:solidFill>
              </a:rPr>
              <a:t>Advantages and Disadvantages</a:t>
            </a:r>
            <a:endParaRPr sz="28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Same as C-corporation except</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for pass-through taxation</a:t>
            </a:r>
          </a:p>
        </p:txBody>
      </p:sp>
      <p:sp>
        <p:nvSpPr>
          <p:cNvPr id="98" name="Shape 98"/>
          <p:cNvSpPr/>
          <p:nvPr/>
        </p:nvSpPr>
        <p:spPr>
          <a:xfrm>
            <a:off x="6629400" y="1752599"/>
            <a:ext cx="1798301" cy="292934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0000">
                <a:solidFill>
                  <a:srgbClr val="FFD79B"/>
                </a:solidFill>
                <a:latin typeface="Arial"/>
                <a:ea typeface="Arial"/>
                <a:cs typeface="Arial"/>
                <a:sym typeface="Arial"/>
              </a:defRPr>
            </a:lvl1pPr>
          </a:lstStyle>
          <a:p>
            <a:pPr lvl="0">
              <a:defRPr sz="1800">
                <a:solidFill>
                  <a:srgbClr val="000000"/>
                </a:solidFill>
              </a:defRPr>
            </a:pPr>
            <a:r>
              <a:rPr sz="20000">
                <a:solidFill>
                  <a:srgbClr val="FFD79B"/>
                </a:solidFill>
              </a:rPr>
              <a:t>S</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2" name="Shape 102"/>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Choosing an Organizational Type</a:t>
            </a:r>
          </a:p>
        </p:txBody>
      </p:sp>
      <p:sp>
        <p:nvSpPr>
          <p:cNvPr id="103" name="Shape 103"/>
          <p:cNvSpPr/>
          <p:nvPr>
            <p:ph type="body" idx="1"/>
          </p:nvPr>
        </p:nvSpPr>
        <p:spPr>
          <a:xfrm>
            <a:off x="457200" y="990600"/>
            <a:ext cx="8229600" cy="52578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How do I decide which structure is best</a:t>
            </a:r>
            <a:br>
              <a:rPr sz="3000">
                <a:solidFill>
                  <a:srgbClr val="132F5A"/>
                </a:solidFill>
              </a:rPr>
            </a:br>
            <a:r>
              <a:rPr sz="3000">
                <a:solidFill>
                  <a:srgbClr val="132F5A"/>
                </a:solidFill>
              </a:rPr>
              <a:t>for my business?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Establish business plan, think about business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Initial guidelines: Owner-operator?  Partnership?  Multiple owners?  Product with significant liability?  Large venture with multiple owners and complex financing?</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Ask attorney</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Research through Small Business Administration and IRS websites</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7" name="Shape 107"/>
          <p:cNvSpPr/>
          <p:nvPr>
            <p:ph type="title"/>
          </p:nvPr>
        </p:nvSpPr>
        <p:spPr>
          <a:xfrm>
            <a:off x="457200" y="381000"/>
            <a:ext cx="8229600" cy="609600"/>
          </a:xfrm>
          <a:prstGeom prst="rect">
            <a:avLst/>
          </a:prstGeom>
        </p:spPr>
        <p:txBody>
          <a:bodyPr lIns="0" tIns="0" rIns="0" bIns="0">
            <a:normAutofit fontScale="100000" lnSpcReduction="0"/>
          </a:bodyPr>
          <a:lstStyle>
            <a:lvl1pPr defTabSz="694944">
              <a:defRPr sz="2736"/>
            </a:lvl1pPr>
          </a:lstStyle>
          <a:p>
            <a:pPr lvl="0">
              <a:defRPr sz="1800">
                <a:solidFill>
                  <a:srgbClr val="000000"/>
                </a:solidFill>
              </a:defRPr>
            </a:pPr>
            <a:r>
              <a:rPr sz="2736">
                <a:solidFill>
                  <a:srgbClr val="C1961C"/>
                </a:solidFill>
              </a:rPr>
              <a:t>Discussion Point #2: Your Organizational Type</a:t>
            </a:r>
          </a:p>
        </p:txBody>
      </p:sp>
      <p:pic>
        <p:nvPicPr>
          <p:cNvPr id="108" name="image6.png" descr="Pencil"/>
          <p:cNvPicPr/>
          <p:nvPr/>
        </p:nvPicPr>
        <p:blipFill>
          <a:blip r:embed="rId3">
            <a:extLst/>
          </a:blip>
          <a:stretch>
            <a:fillRect/>
          </a:stretch>
        </p:blipFill>
        <p:spPr>
          <a:xfrm>
            <a:off x="0" y="2895600"/>
            <a:ext cx="1619250" cy="2714625"/>
          </a:xfrm>
          <a:prstGeom prst="rect">
            <a:avLst/>
          </a:prstGeom>
          <a:ln w="12700">
            <a:miter lim="400000"/>
          </a:ln>
        </p:spPr>
      </p:pic>
      <p:sp>
        <p:nvSpPr>
          <p:cNvPr id="109" name="Shape 109"/>
          <p:cNvSpPr/>
          <p:nvPr/>
        </p:nvSpPr>
        <p:spPr>
          <a:xfrm>
            <a:off x="2039938" y="1646238"/>
            <a:ext cx="6923087" cy="176834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nSpc>
                <a:spcPts val="3000"/>
              </a:lnSpc>
              <a:spcBef>
                <a:spcPts val="400"/>
              </a:spcBef>
            </a:pPr>
            <a:endParaRPr sz="2800">
              <a:solidFill>
                <a:srgbClr val="1F497D"/>
              </a:solidFill>
              <a:latin typeface="Arial"/>
              <a:ea typeface="Arial"/>
              <a:cs typeface="Arial"/>
              <a:sym typeface="Arial"/>
            </a:endParaRPr>
          </a:p>
          <a:p>
            <a:pPr lvl="0">
              <a:lnSpc>
                <a:spcPts val="3000"/>
              </a:lnSpc>
              <a:spcBef>
                <a:spcPts val="400"/>
              </a:spcBef>
            </a:pPr>
            <a:endParaRPr sz="2800">
              <a:solidFill>
                <a:srgbClr val="1F497D"/>
              </a:solidFill>
              <a:latin typeface="Arial"/>
              <a:ea typeface="Arial"/>
              <a:cs typeface="Arial"/>
              <a:sym typeface="Arial"/>
            </a:endParaRPr>
          </a:p>
          <a:p>
            <a:pPr lvl="0">
              <a:lnSpc>
                <a:spcPts val="3000"/>
              </a:lnSpc>
              <a:spcBef>
                <a:spcPts val="600"/>
              </a:spcBef>
            </a:pPr>
            <a:r>
              <a:rPr sz="2800">
                <a:solidFill>
                  <a:srgbClr val="1F497D"/>
                </a:solidFill>
              </a:rPr>
              <a:t>Which organizational type will be right for you and your new business?</a:t>
            </a: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Five Key Points to Remember</a:t>
            </a:r>
          </a:p>
        </p:txBody>
      </p:sp>
      <p:sp>
        <p:nvSpPr>
          <p:cNvPr id="114" name="Shape 114"/>
          <p:cNvSpPr/>
          <p:nvPr>
            <p:ph type="body" idx="1"/>
          </p:nvPr>
        </p:nvSpPr>
        <p:spPr>
          <a:xfrm>
            <a:off x="457200" y="1066800"/>
            <a:ext cx="8686800" cy="5105400"/>
          </a:xfrm>
          <a:prstGeom prst="rect">
            <a:avLst/>
          </a:prstGeom>
        </p:spPr>
        <p:txBody>
          <a:bodyPr lIns="0" tIns="0" rIns="0" bIns="0">
            <a:normAutofit fontScale="100000" lnSpcReduction="0"/>
          </a:bodyPr>
          <a:lstStyle/>
          <a:p>
            <a:pPr lvl="0" marL="297179" indent="-297179">
              <a:spcBef>
                <a:spcPts val="600"/>
              </a:spcBef>
              <a:defRPr sz="1800">
                <a:solidFill>
                  <a:srgbClr val="000000"/>
                </a:solidFill>
              </a:defRPr>
            </a:pPr>
            <a:r>
              <a:rPr sz="2600">
                <a:solidFill>
                  <a:srgbClr val="132F5A"/>
                </a:solidFill>
              </a:rPr>
              <a:t>The organization type impacts how you own and run your business</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Match your legal structure to business needs </a:t>
            </a:r>
            <a:r>
              <a:rPr b="1" sz="2600">
                <a:solidFill>
                  <a:srgbClr val="132F5A"/>
                </a:solidFill>
                <a:latin typeface="+mn-lt"/>
                <a:ea typeface="+mn-ea"/>
                <a:cs typeface="+mn-cs"/>
                <a:sym typeface="Helvetica Neue"/>
              </a:rPr>
              <a:t>i.e.,</a:t>
            </a:r>
            <a:r>
              <a:rPr sz="2600">
                <a:solidFill>
                  <a:srgbClr val="132F5A"/>
                </a:solidFill>
              </a:rPr>
              <a:t> Tax, Liability, Management, Continuity and Expense</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Most common small business type: Sole Proprietorship is same as the owner</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A Partnership includes pass through taxation and personal liability</a:t>
            </a:r>
            <a:endParaRPr sz="2600">
              <a:solidFill>
                <a:srgbClr val="132F5A"/>
              </a:solidFill>
            </a:endParaRPr>
          </a:p>
          <a:p>
            <a:pPr lvl="0" marL="297179" indent="-297179">
              <a:spcBef>
                <a:spcPts val="600"/>
              </a:spcBef>
              <a:defRPr sz="1800">
                <a:solidFill>
                  <a:srgbClr val="000000"/>
                </a:solidFill>
              </a:defRPr>
            </a:pPr>
            <a:r>
              <a:rPr sz="2600">
                <a:solidFill>
                  <a:srgbClr val="132F5A"/>
                </a:solidFill>
              </a:rPr>
              <a:t>A business plan is the best way to determine the organizational structure right for your business</a:t>
            </a: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6" name="Shape 11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Summary</a:t>
            </a:r>
          </a:p>
        </p:txBody>
      </p:sp>
      <p:sp>
        <p:nvSpPr>
          <p:cNvPr id="117" name="Shape 117"/>
          <p:cNvSpPr/>
          <p:nvPr>
            <p:ph type="body" idx="1"/>
          </p:nvPr>
        </p:nvSpPr>
        <p:spPr>
          <a:xfrm>
            <a:off x="457200" y="1066800"/>
            <a:ext cx="8229600" cy="4267200"/>
          </a:xfrm>
          <a:prstGeom prst="rect">
            <a:avLst/>
          </a:prstGeom>
        </p:spPr>
        <p:txBody>
          <a:bodyPr lIns="0" tIns="0" rIns="0" bIns="0">
            <a:normAutofit fontScale="100000" lnSpcReduction="0"/>
          </a:bodyPr>
          <a:lstStyle/>
          <a:p>
            <a:pPr lvl="0" indent="-338138">
              <a:defRPr sz="1800">
                <a:solidFill>
                  <a:srgbClr val="000000"/>
                </a:solidFill>
              </a:defRPr>
            </a:pPr>
            <a:r>
              <a:rPr sz="3000">
                <a:solidFill>
                  <a:srgbClr val="132F5A"/>
                </a:solidFill>
              </a:rPr>
              <a:t>What final questions do you have?</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What have you learned?</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How would you evaluate the training?</a:t>
            </a:r>
          </a:p>
        </p:txBody>
      </p:sp>
      <p:pic>
        <p:nvPicPr>
          <p:cNvPr id="118" name="image11.png" descr="Clipboard and pencil"/>
          <p:cNvPicPr/>
          <p:nvPr/>
        </p:nvPicPr>
        <p:blipFill>
          <a:blip r:embed="rId2">
            <a:extLst/>
          </a:blip>
          <a:srcRect l="0" t="22000" r="0" b="0"/>
          <a:stretch>
            <a:fillRect/>
          </a:stretch>
        </p:blipFill>
        <p:spPr>
          <a:xfrm>
            <a:off x="6705600" y="4038599"/>
            <a:ext cx="2063750" cy="1609727"/>
          </a:xfrm>
          <a:prstGeom prst="rect">
            <a:avLst/>
          </a:prstGeom>
          <a:ln w="12700">
            <a:miter lim="400000"/>
          </a:ln>
        </p:spPr>
      </p:pic>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 name="Shape 12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Conclusion</a:t>
            </a:r>
          </a:p>
        </p:txBody>
      </p:sp>
      <p:sp>
        <p:nvSpPr>
          <p:cNvPr id="121" name="Shape 121"/>
          <p:cNvSpPr/>
          <p:nvPr>
            <p:ph type="body" idx="1"/>
          </p:nvPr>
        </p:nvSpPr>
        <p:spPr>
          <a:xfrm>
            <a:off x="457200" y="914400"/>
            <a:ext cx="8382000" cy="5257800"/>
          </a:xfrm>
          <a:prstGeom prst="rect">
            <a:avLst/>
          </a:prstGeom>
        </p:spPr>
        <p:txBody>
          <a:bodyPr lIns="0" tIns="0" rIns="0" bIns="0">
            <a:normAutofit fontScale="100000" lnSpcReduction="0"/>
          </a:bodyPr>
          <a:lstStyle/>
          <a:p>
            <a:pPr lvl="0">
              <a:buSzTx/>
              <a:buNone/>
              <a:defRPr sz="1800">
                <a:solidFill>
                  <a:srgbClr val="000000"/>
                </a:solidFill>
              </a:defRPr>
            </a:pPr>
            <a:r>
              <a:rPr sz="3000">
                <a:solidFill>
                  <a:srgbClr val="132F5A"/>
                </a:solidFill>
              </a:rPr>
              <a:t>You learned about:</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Five organizational types (legal structures)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Their characteristics, advantages, and disadvantages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Choosing an organizational type</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 name="Shape 2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Welcome</a:t>
            </a:r>
          </a:p>
        </p:txBody>
      </p:sp>
      <p:sp>
        <p:nvSpPr>
          <p:cNvPr id="28" name="Shape 28"/>
          <p:cNvSpPr/>
          <p:nvPr>
            <p:ph type="body" idx="1"/>
          </p:nvPr>
        </p:nvSpPr>
        <p:spPr>
          <a:xfrm>
            <a:off x="3962400" y="1295400"/>
            <a:ext cx="4343400" cy="3276600"/>
          </a:xfrm>
          <a:prstGeom prst="rect">
            <a:avLst/>
          </a:prstGeom>
        </p:spPr>
        <p:txBody>
          <a:bodyPr lIns="0" tIns="0" rIns="0" bIns="0" anchor="ctr">
            <a:normAutofit fontScale="100000" lnSpcReduction="0"/>
          </a:bodyPr>
          <a:lstStyle/>
          <a:p>
            <a:pPr lvl="0" marL="514350" indent="-514350">
              <a:spcBef>
                <a:spcPts val="2400"/>
              </a:spcBef>
              <a:buFontTx/>
              <a:buAutoNum type="arabicPeriod" startAt="1"/>
              <a:defRPr sz="1800">
                <a:solidFill>
                  <a:srgbClr val="000000"/>
                </a:solidFill>
              </a:defRPr>
            </a:pPr>
            <a:r>
              <a:rPr sz="3000">
                <a:solidFill>
                  <a:srgbClr val="132F5A"/>
                </a:solidFill>
              </a:rPr>
              <a:t>Agenda</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Ground Rules</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Introductions</a:t>
            </a:r>
          </a:p>
        </p:txBody>
      </p:sp>
      <p:pic>
        <p:nvPicPr>
          <p:cNvPr id="29" name="image4.png" descr="Handshake"/>
          <p:cNvPicPr/>
          <p:nvPr/>
        </p:nvPicPr>
        <p:blipFill>
          <a:blip r:embed="rId3">
            <a:extLst/>
          </a:blip>
          <a:stretch>
            <a:fillRect/>
          </a:stretch>
        </p:blipFill>
        <p:spPr>
          <a:xfrm>
            <a:off x="304800" y="1524000"/>
            <a:ext cx="3810000" cy="3810000"/>
          </a:xfrm>
          <a:prstGeom prst="rect">
            <a:avLst/>
          </a:prstGeom>
          <a:ln w="12700">
            <a:miter lim="400000"/>
          </a:ln>
        </p:spPr>
      </p:pic>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 name="Shape 3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Objectives</a:t>
            </a:r>
          </a:p>
        </p:txBody>
      </p:sp>
      <p:sp>
        <p:nvSpPr>
          <p:cNvPr id="34" name="Shape 34"/>
          <p:cNvSpPr/>
          <p:nvPr>
            <p:ph type="body" idx="1"/>
          </p:nvPr>
        </p:nvSpPr>
        <p:spPr>
          <a:xfrm>
            <a:off x="457200" y="1143000"/>
            <a:ext cx="8686800" cy="5029200"/>
          </a:xfrm>
          <a:prstGeom prst="rect">
            <a:avLst/>
          </a:prstGeom>
        </p:spPr>
        <p:txBody>
          <a:bodyPr lIns="0" tIns="0" rIns="0" bIns="0">
            <a:normAutofit fontScale="100000" lnSpcReduction="0"/>
          </a:bodyPr>
          <a:lstStyle/>
          <a:p>
            <a:pPr lvl="0" marL="0" indent="0">
              <a:buSzTx/>
              <a:buNone/>
              <a:defRPr sz="1800">
                <a:solidFill>
                  <a:srgbClr val="000000"/>
                </a:solidFill>
              </a:defRPr>
            </a:pPr>
            <a:r>
              <a:rPr sz="3200">
                <a:solidFill>
                  <a:srgbClr val="132F5A"/>
                </a:solidFill>
              </a:rPr>
              <a:t>Identify general characteristics, advantages, and disadvantages of each of these organizational types for small businesses:</a:t>
            </a:r>
            <a:endParaRPr sz="36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Sole Proprietorship</a:t>
            </a:r>
            <a:endParaRPr sz="32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Partnerships </a:t>
            </a:r>
            <a:endParaRPr sz="32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Limited Liability Company (LLC)</a:t>
            </a:r>
            <a:endParaRPr sz="32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C-corporation </a:t>
            </a:r>
            <a:endParaRPr sz="32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S-corporation</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8" name="image5.jpeg" descr="question_mark.jpg"/>
          <p:cNvPicPr/>
          <p:nvPr/>
        </p:nvPicPr>
        <p:blipFill>
          <a:blip r:embed="rId2">
            <a:extLst/>
          </a:blip>
          <a:stretch>
            <a:fillRect/>
          </a:stretch>
        </p:blipFill>
        <p:spPr>
          <a:xfrm>
            <a:off x="4114800" y="2286000"/>
            <a:ext cx="4953000" cy="3911600"/>
          </a:xfrm>
          <a:prstGeom prst="rect">
            <a:avLst/>
          </a:prstGeom>
          <a:ln w="12700">
            <a:miter lim="400000"/>
          </a:ln>
        </p:spPr>
      </p:pic>
      <p:sp>
        <p:nvSpPr>
          <p:cNvPr id="39" name="Shape 39"/>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What Do You Know?</a:t>
            </a:r>
          </a:p>
        </p:txBody>
      </p:sp>
      <p:sp>
        <p:nvSpPr>
          <p:cNvPr id="40" name="Shape 40"/>
          <p:cNvSpPr/>
          <p:nvPr>
            <p:ph type="body" idx="1"/>
          </p:nvPr>
        </p:nvSpPr>
        <p:spPr>
          <a:xfrm>
            <a:off x="533400" y="1295400"/>
            <a:ext cx="5867400" cy="3048000"/>
          </a:xfrm>
          <a:prstGeom prst="rect">
            <a:avLst/>
          </a:prstGeom>
        </p:spPr>
        <p:txBody>
          <a:bodyPr lIns="0" tIns="0" rIns="0" bIns="0" anchor="ctr">
            <a:normAutofit fontScale="100000" lnSpcReduction="0"/>
          </a:bodyPr>
          <a:lstStyle>
            <a:lvl1pPr marL="0" indent="0">
              <a:buSzTx/>
              <a:buNone/>
            </a:lvl1pPr>
          </a:lstStyle>
          <a:p>
            <a:pPr lvl="0">
              <a:defRPr sz="1800">
                <a:solidFill>
                  <a:srgbClr val="000000"/>
                </a:solidFill>
              </a:defRPr>
            </a:pPr>
            <a:r>
              <a:rPr sz="3000">
                <a:solidFill>
                  <a:srgbClr val="132F5A"/>
                </a:solidFill>
              </a:rPr>
              <a:t>What do you know or want to learn about organizational types for small businesses?</a:t>
            </a:r>
            <a:endParaRPr sz="3000">
              <a:solidFill>
                <a:srgbClr val="132F5A"/>
              </a:solidFill>
            </a:endParaRP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2" name="Shape 42"/>
          <p:cNvSpPr/>
          <p:nvPr>
            <p:ph type="body" idx="1"/>
          </p:nvPr>
        </p:nvSpPr>
        <p:spPr>
          <a:xfrm>
            <a:off x="457200" y="990600"/>
            <a:ext cx="8229600" cy="387985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What are the 5 common organizational types (also called “legal structures”)?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Sole Proprietorship</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Partnership (general, limited, &amp; LLP)</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Limited Liability Company (LLC)</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C-corporation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S-corporation</a:t>
            </a:r>
          </a:p>
        </p:txBody>
      </p:sp>
      <p:sp>
        <p:nvSpPr>
          <p:cNvPr id="43" name="Shape 43"/>
          <p:cNvSpPr/>
          <p:nvPr>
            <p:ph type="title"/>
          </p:nvPr>
        </p:nvSpPr>
        <p:spPr>
          <a:xfrm>
            <a:off x="457200" y="381000"/>
            <a:ext cx="86868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Organizational Types</a:t>
            </a:r>
          </a:p>
        </p:txBody>
      </p:sp>
      <p:sp>
        <p:nvSpPr>
          <p:cNvPr id="44" name="Shape 44"/>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 name="Shape 48"/>
          <p:cNvSpPr/>
          <p:nvPr>
            <p:ph type="title"/>
          </p:nvPr>
        </p:nvSpPr>
        <p:spPr>
          <a:xfrm>
            <a:off x="457200" y="381000"/>
            <a:ext cx="8686800" cy="609600"/>
          </a:xfrm>
          <a:prstGeom prst="rect">
            <a:avLst/>
          </a:prstGeom>
        </p:spPr>
        <p:txBody>
          <a:bodyPr lIns="0" tIns="0" rIns="0" bIns="0">
            <a:normAutofit fontScale="100000" lnSpcReduction="0"/>
          </a:bodyPr>
          <a:lstStyle>
            <a:lvl1pPr defTabSz="758951">
              <a:defRPr sz="2988"/>
            </a:lvl1pPr>
          </a:lstStyle>
          <a:p>
            <a:pPr lvl="0">
              <a:defRPr sz="1800">
                <a:solidFill>
                  <a:srgbClr val="000000"/>
                </a:solidFill>
              </a:defRPr>
            </a:pPr>
            <a:r>
              <a:rPr sz="2988">
                <a:solidFill>
                  <a:srgbClr val="C1961C"/>
                </a:solidFill>
              </a:rPr>
              <a:t>Factors for Choosing an Organizational Type</a:t>
            </a:r>
          </a:p>
        </p:txBody>
      </p:sp>
      <p:sp>
        <p:nvSpPr>
          <p:cNvPr id="49" name="Shape 49"/>
          <p:cNvSpPr/>
          <p:nvPr>
            <p:ph type="body" idx="1"/>
          </p:nvPr>
        </p:nvSpPr>
        <p:spPr>
          <a:xfrm>
            <a:off x="457200" y="990600"/>
            <a:ext cx="8686800" cy="5181600"/>
          </a:xfrm>
          <a:prstGeom prst="rect">
            <a:avLst/>
          </a:prstGeom>
        </p:spPr>
        <p:txBody>
          <a:bodyPr lIns="0" tIns="0" rIns="0" bIns="0">
            <a:normAutofit fontScale="100000" lnSpcReduction="0"/>
          </a:bodyPr>
          <a:lstStyle/>
          <a:p>
            <a:pPr lvl="0">
              <a:buSzTx/>
              <a:buNone/>
              <a:defRPr sz="1800">
                <a:solidFill>
                  <a:srgbClr val="000000"/>
                </a:solidFill>
              </a:defRPr>
            </a:pPr>
            <a:endParaRPr sz="3000">
              <a:solidFill>
                <a:srgbClr val="132F5A"/>
              </a:solidFill>
            </a:endParaRPr>
          </a:p>
          <a:p>
            <a:pPr lvl="1" marL="742950" indent="-285750">
              <a:spcBef>
                <a:spcPts val="600"/>
              </a:spcBef>
              <a:defRPr sz="1800">
                <a:solidFill>
                  <a:srgbClr val="000000"/>
                </a:solidFill>
              </a:defRPr>
            </a:pPr>
            <a:r>
              <a:rPr sz="2800">
                <a:solidFill>
                  <a:srgbClr val="002060"/>
                </a:solidFill>
              </a:rPr>
              <a:t>Taxation</a:t>
            </a:r>
            <a:r>
              <a:rPr sz="2800">
                <a:solidFill>
                  <a:srgbClr val="002060"/>
                </a:solidFill>
                <a:latin typeface="12 pt Helvetica* 55 Roman   05472"/>
                <a:ea typeface="12 pt Helvetica* 55 Roman   05472"/>
                <a:cs typeface="12 pt Helvetica* 55 Roman   05472"/>
                <a:sym typeface="12 pt Helvetica* 55 Roman   05472"/>
              </a:rPr>
              <a:t> – Taxes on profits are paid through personal tax returns except for corporations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rPr>
              <a:t>Liability and Risk</a:t>
            </a:r>
            <a:r>
              <a:rPr sz="2800">
                <a:solidFill>
                  <a:srgbClr val="002060"/>
                </a:solidFill>
                <a:latin typeface="12 pt Helvetica* 55 Roman   05472"/>
                <a:ea typeface="12 pt Helvetica* 55 Roman   05472"/>
                <a:cs typeface="12 pt Helvetica* 55 Roman   05472"/>
                <a:sym typeface="12 pt Helvetica* 55 Roman   05472"/>
              </a:rPr>
              <a:t> – Responsibility for harm to another person or property, or contract disputes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rPr>
              <a:t>Management</a:t>
            </a:r>
            <a:r>
              <a:rPr sz="2800">
                <a:solidFill>
                  <a:srgbClr val="002060"/>
                </a:solidFill>
                <a:latin typeface="12 pt Helvetica* 55 Roman   05472"/>
                <a:ea typeface="12 pt Helvetica* 55 Roman   05472"/>
                <a:cs typeface="12 pt Helvetica* 55 Roman   05472"/>
                <a:sym typeface="12 pt Helvetica* 55 Roman   05472"/>
              </a:rPr>
              <a:t> – Decision-making authority</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rPr>
              <a:t>Continuity and Transferability</a:t>
            </a:r>
            <a:r>
              <a:rPr sz="2800">
                <a:solidFill>
                  <a:srgbClr val="002060"/>
                </a:solidFill>
                <a:latin typeface="12 pt Helvetica* 55 Roman   05472"/>
                <a:ea typeface="12 pt Helvetica* 55 Roman   05472"/>
                <a:cs typeface="12 pt Helvetica* 55 Roman   05472"/>
                <a:sym typeface="12 pt Helvetica* 55 Roman   05472"/>
              </a:rPr>
              <a:t> – How a business persists and how it is sold</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rPr>
              <a:t>Expense and Formality</a:t>
            </a:r>
            <a:r>
              <a:rPr sz="2800">
                <a:solidFill>
                  <a:srgbClr val="002060"/>
                </a:solidFill>
                <a:latin typeface="12 pt Helvetica* 55 Roman   05472"/>
                <a:ea typeface="12 pt Helvetica* 55 Roman   05472"/>
                <a:cs typeface="12 pt Helvetica* 55 Roman   05472"/>
                <a:sym typeface="12 pt Helvetica* 55 Roman   05472"/>
              </a:rPr>
              <a:t> – Costs, legal responsibility, degree of complexity</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 name="Shape 53"/>
          <p:cNvSpPr/>
          <p:nvPr>
            <p:ph type="title"/>
          </p:nvPr>
        </p:nvSpPr>
        <p:spPr>
          <a:xfrm>
            <a:off x="457200" y="381000"/>
            <a:ext cx="8229600" cy="609600"/>
          </a:xfrm>
          <a:prstGeom prst="rect">
            <a:avLst/>
          </a:prstGeom>
        </p:spPr>
        <p:txBody>
          <a:bodyPr lIns="0" tIns="0" rIns="0" bIns="0">
            <a:normAutofit fontScale="100000" lnSpcReduction="0"/>
          </a:bodyPr>
          <a:lstStyle>
            <a:lvl1pPr defTabSz="731520">
              <a:defRPr sz="2880"/>
            </a:lvl1pPr>
          </a:lstStyle>
          <a:p>
            <a:pPr lvl="0">
              <a:defRPr sz="1800">
                <a:solidFill>
                  <a:srgbClr val="000000"/>
                </a:solidFill>
              </a:defRPr>
            </a:pPr>
            <a:r>
              <a:rPr sz="2880">
                <a:solidFill>
                  <a:srgbClr val="C1961C"/>
                </a:solidFill>
              </a:rPr>
              <a:t>Discussion Point #1: Organizational Factors</a:t>
            </a:r>
          </a:p>
        </p:txBody>
      </p:sp>
      <p:pic>
        <p:nvPicPr>
          <p:cNvPr id="54" name="image6.png" descr="Pencil"/>
          <p:cNvPicPr/>
          <p:nvPr/>
        </p:nvPicPr>
        <p:blipFill>
          <a:blip r:embed="rId3">
            <a:extLst/>
          </a:blip>
          <a:stretch>
            <a:fillRect/>
          </a:stretch>
        </p:blipFill>
        <p:spPr>
          <a:xfrm>
            <a:off x="0" y="2895600"/>
            <a:ext cx="1619250" cy="2714625"/>
          </a:xfrm>
          <a:prstGeom prst="rect">
            <a:avLst/>
          </a:prstGeom>
          <a:ln w="12700">
            <a:miter lim="400000"/>
          </a:ln>
        </p:spPr>
      </p:pic>
      <p:sp>
        <p:nvSpPr>
          <p:cNvPr id="55" name="Shape 55"/>
          <p:cNvSpPr/>
          <p:nvPr/>
        </p:nvSpPr>
        <p:spPr>
          <a:xfrm>
            <a:off x="2039938" y="1646238"/>
            <a:ext cx="6923087" cy="176834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nSpc>
                <a:spcPts val="3000"/>
              </a:lnSpc>
              <a:spcBef>
                <a:spcPts val="400"/>
              </a:spcBef>
            </a:pPr>
            <a:endParaRPr sz="2800">
              <a:solidFill>
                <a:srgbClr val="1F497D"/>
              </a:solidFill>
              <a:latin typeface="Arial"/>
              <a:ea typeface="Arial"/>
              <a:cs typeface="Arial"/>
              <a:sym typeface="Arial"/>
            </a:endParaRPr>
          </a:p>
          <a:p>
            <a:pPr lvl="0">
              <a:lnSpc>
                <a:spcPts val="3000"/>
              </a:lnSpc>
              <a:spcBef>
                <a:spcPts val="400"/>
              </a:spcBef>
            </a:pPr>
            <a:endParaRPr sz="2800">
              <a:solidFill>
                <a:srgbClr val="1F497D"/>
              </a:solidFill>
              <a:latin typeface="Arial"/>
              <a:ea typeface="Arial"/>
              <a:cs typeface="Arial"/>
              <a:sym typeface="Arial"/>
            </a:endParaRPr>
          </a:p>
          <a:p>
            <a:pPr lvl="0">
              <a:lnSpc>
                <a:spcPts val="3000"/>
              </a:lnSpc>
              <a:spcBef>
                <a:spcPts val="600"/>
              </a:spcBef>
            </a:pPr>
            <a:r>
              <a:rPr sz="2800">
                <a:solidFill>
                  <a:srgbClr val="1F497D"/>
                </a:solidFill>
              </a:rPr>
              <a:t>Which organizational factors have the most impact on your business?</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9" name="Shape 59"/>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Sole Proprietorship</a:t>
            </a:r>
          </a:p>
        </p:txBody>
      </p:sp>
      <p:sp>
        <p:nvSpPr>
          <p:cNvPr id="60" name="Shape 60"/>
          <p:cNvSpPr/>
          <p:nvPr>
            <p:ph type="body" idx="1"/>
          </p:nvPr>
        </p:nvSpPr>
        <p:spPr>
          <a:xfrm>
            <a:off x="457200" y="990600"/>
            <a:ext cx="8229600" cy="5257800"/>
          </a:xfrm>
          <a:prstGeom prst="rect">
            <a:avLst/>
          </a:prstGeom>
        </p:spPr>
        <p:txBody>
          <a:bodyPr lIns="0" tIns="0" rIns="0" bIns="0">
            <a:normAutofit fontScale="100000" lnSpcReduction="0"/>
          </a:bodyPr>
          <a:lstStyle/>
          <a:p>
            <a:pPr lvl="0">
              <a:buSzTx/>
              <a:buNone/>
              <a:defRPr sz="1800">
                <a:solidFill>
                  <a:srgbClr val="000000"/>
                </a:solidFill>
              </a:defRPr>
            </a:pPr>
            <a:r>
              <a:rPr sz="3000">
                <a:solidFill>
                  <a:srgbClr val="4F81BD"/>
                </a:solidFill>
              </a:rPr>
              <a:t>Business is one and the same as the owner</a:t>
            </a:r>
            <a:endParaRPr sz="3000">
              <a:solidFill>
                <a:srgbClr val="4F81BD"/>
              </a:solidFill>
            </a:endParaRPr>
          </a:p>
          <a:p>
            <a:pPr lvl="0">
              <a:spcBef>
                <a:spcPts val="1200"/>
              </a:spcBef>
              <a:buSzTx/>
              <a:buNone/>
              <a:defRPr sz="1800">
                <a:solidFill>
                  <a:srgbClr val="000000"/>
                </a:solidFill>
              </a:defRPr>
            </a:pPr>
            <a:r>
              <a:rPr sz="2800">
                <a:solidFill>
                  <a:srgbClr val="132F5A"/>
                </a:solidFill>
              </a:rPr>
              <a:t>Advantages and Disadvantages</a:t>
            </a:r>
            <a:endParaRPr sz="28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Owner has unlimited personal liability</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Pass-through taxes – personal tax return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Owner controls business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Simplest form of organization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Lowest cost to form</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Appropriate for small start-up</a:t>
            </a:r>
          </a:p>
        </p:txBody>
      </p:sp>
      <p:pic>
        <p:nvPicPr>
          <p:cNvPr id="61" name="image7.jpeg" descr="iStock_000013366794XSmall.jpg"/>
          <p:cNvPicPr/>
          <p:nvPr/>
        </p:nvPicPr>
        <p:blipFill>
          <a:blip r:embed="rId3">
            <a:extLst/>
          </a:blip>
          <a:srcRect l="16941" t="0" r="22822" b="0"/>
          <a:stretch>
            <a:fillRect/>
          </a:stretch>
        </p:blipFill>
        <p:spPr>
          <a:xfrm>
            <a:off x="6324600" y="3409950"/>
            <a:ext cx="2438400" cy="2686050"/>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 name="Shape 6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General Partnership</a:t>
            </a:r>
          </a:p>
        </p:txBody>
      </p:sp>
      <p:sp>
        <p:nvSpPr>
          <p:cNvPr id="66" name="Shape 66"/>
          <p:cNvSpPr/>
          <p:nvPr>
            <p:ph type="body" idx="1"/>
          </p:nvPr>
        </p:nvSpPr>
        <p:spPr>
          <a:xfrm>
            <a:off x="457200" y="990600"/>
            <a:ext cx="8686800" cy="52578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4F81BD"/>
                </a:solidFill>
              </a:rPr>
              <a:t>Business association of two or more people</a:t>
            </a:r>
            <a:endParaRPr sz="3000">
              <a:solidFill>
                <a:srgbClr val="4F81BD"/>
              </a:solidFill>
            </a:endParaRPr>
          </a:p>
          <a:p>
            <a:pPr lvl="0">
              <a:spcBef>
                <a:spcPts val="1200"/>
              </a:spcBef>
              <a:buSzTx/>
              <a:buNone/>
              <a:defRPr sz="1800">
                <a:solidFill>
                  <a:srgbClr val="000000"/>
                </a:solidFill>
              </a:defRPr>
            </a:pPr>
            <a:r>
              <a:rPr sz="2800">
                <a:solidFill>
                  <a:srgbClr val="132F5A"/>
                </a:solidFill>
              </a:rPr>
              <a:t>Advantages and Disadvantages</a:t>
            </a:r>
            <a:endParaRPr sz="28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Owners have personal liability</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Pass-through taxation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Shared risk and costs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Simple to form, low cost</a:t>
            </a:r>
            <a:endParaRPr sz="2800">
              <a:solidFill>
                <a:srgbClr val="002060"/>
              </a:solidFill>
              <a:latin typeface="12 pt Helvetica* 55 Roman   05472"/>
              <a:ea typeface="12 pt Helvetica* 55 Roman   05472"/>
              <a:cs typeface="12 pt Helvetica* 55 Roman   05472"/>
              <a:sym typeface="12 pt Helvetica* 55 Roman   05472"/>
            </a:endParaRPr>
          </a:p>
          <a:p>
            <a:pPr lvl="0" marL="0" indent="0" algn="ctr">
              <a:spcBef>
                <a:spcPts val="1800"/>
              </a:spcBef>
              <a:buSzTx/>
              <a:buNone/>
              <a:defRPr sz="1800">
                <a:solidFill>
                  <a:srgbClr val="000000"/>
                </a:solidFill>
              </a:defRPr>
            </a:pPr>
            <a:r>
              <a:rPr sz="3200"/>
              <a:t>Create a</a:t>
            </a:r>
            <a:br>
              <a:rPr sz="3200"/>
            </a:br>
            <a:r>
              <a:rPr sz="4400"/>
              <a:t>partnership agreement</a:t>
            </a:r>
          </a:p>
        </p:txBody>
      </p:sp>
      <p:pic>
        <p:nvPicPr>
          <p:cNvPr id="67" name="image8.jpeg" descr="iStock_000016195662XSmall.jpg"/>
          <p:cNvPicPr/>
          <p:nvPr/>
        </p:nvPicPr>
        <p:blipFill>
          <a:blip r:embed="rId3">
            <a:extLst/>
          </a:blip>
          <a:stretch>
            <a:fillRect/>
          </a:stretch>
        </p:blipFill>
        <p:spPr>
          <a:xfrm>
            <a:off x="6553200" y="1828800"/>
            <a:ext cx="2133600" cy="3197225"/>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a766e3e382edcc5b931fc2d1e2d2326f">
  <xsd:schema xmlns:xsd="http://www.w3.org/2001/XMLSchema" xmlns:p="http://schemas.microsoft.com/office/2006/metadata/properties" xmlns:ns1="http://schemas.microsoft.com/sharepoint/v3" xmlns:ns2="EC068496-1DB6-4D20-B837-B04B199985E5" targetNamespace="http://schemas.microsoft.com/office/2006/metadata/properties" ma:root="true" ma:fieldsID="ce3bd1c53d1ed47b2cf110ed00a06db0"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EC068496-1DB6-4D20-B837-B04B199985E5" elementFormDefault="qualified">
    <xsd:import namespace="http://schemas.microsoft.com/office/2006/documentManagement/types"/>
    <xsd:element name="Sensitivity" ma:index="8" ma:displayName="Sensitivity"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Sensitivity xmlns="EC068496-1DB6-4D20-B837-B04B199985E5">Non-Sensitive Data</Sensitivity>
  </documentManagement>
</p:properties>
</file>

<file path=customXml/itemProps1.xml><?xml version="1.0" encoding="utf-8"?>
<ds:datastoreItem xmlns:ds="http://schemas.openxmlformats.org/officeDocument/2006/customXml" ds:itemID="{98ABF988-0154-4F3A-96A0-1C84C6E888B5}"/>
</file>

<file path=customXml/itemProps2.xml><?xml version="1.0" encoding="utf-8"?>
<ds:datastoreItem xmlns:ds="http://schemas.openxmlformats.org/officeDocument/2006/customXml" ds:itemID="{AE9750D7-24D1-4671-9AC3-1B93E8C2E514}"/>
</file>

<file path=customXml/itemProps3.xml><?xml version="1.0" encoding="utf-8"?>
<ds:datastoreItem xmlns:ds="http://schemas.openxmlformats.org/officeDocument/2006/customXml" ds:itemID="{CC6FFFE3-0B7F-4319-9CA4-CE8286EE20B0}"/>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y fmtid="{D5CDD505-2E9C-101B-9397-08002B2CF9AE}" pid="3" name="Order">
    <vt:r8>92200</vt:r8>
  </property>
</Properties>
</file>