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wdp" ContentType="image/vnd.ms-photo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44" r:id="rId5"/>
    <p:sldId id="350" r:id="rId6"/>
    <p:sldId id="257" r:id="rId7"/>
    <p:sldId id="287" r:id="rId8"/>
    <p:sldId id="320" r:id="rId9"/>
    <p:sldId id="326" r:id="rId10"/>
    <p:sldId id="329" r:id="rId11"/>
    <p:sldId id="342" r:id="rId12"/>
    <p:sldId id="337" r:id="rId13"/>
    <p:sldId id="349" r:id="rId14"/>
    <p:sldId id="343" r:id="rId15"/>
    <p:sldId id="348" r:id="rId16"/>
    <p:sldId id="347" r:id="rId17"/>
    <p:sldId id="340" r:id="rId18"/>
    <p:sldId id="327" r:id="rId19"/>
    <p:sldId id="351" r:id="rId20"/>
    <p:sldId id="339" r:id="rId21"/>
    <p:sldId id="295" r:id="rId22"/>
    <p:sldId id="323" r:id="rId23"/>
    <p:sldId id="341" r:id="rId24"/>
    <p:sldId id="352" r:id="rId25"/>
  </p:sldIdLst>
  <p:sldSz cx="9144000" cy="6858000" type="screen4x3"/>
  <p:notesSz cx="9236075" cy="6950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1">
          <p15:clr>
            <a:srgbClr val="A4A3A4"/>
          </p15:clr>
        </p15:guide>
        <p15:guide id="2" orient="horz" pos="1670">
          <p15:clr>
            <a:srgbClr val="A4A3A4"/>
          </p15:clr>
        </p15:guide>
        <p15:guide id="3" orient="horz" pos="2784" userDrawn="1">
          <p15:clr>
            <a:srgbClr val="A4A3A4"/>
          </p15:clr>
        </p15:guide>
        <p15:guide id="4" orient="horz" pos="3611">
          <p15:clr>
            <a:srgbClr val="A4A3A4"/>
          </p15:clr>
        </p15:guide>
        <p15:guide id="5" pos="5503">
          <p15:clr>
            <a:srgbClr val="A4A3A4"/>
          </p15:clr>
        </p15:guide>
        <p15:guide id="6" pos="22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1961C"/>
    <a:srgbClr val="FFCC66"/>
    <a:srgbClr val="1A3159"/>
    <a:srgbClr val="132F5A"/>
    <a:srgbClr val="996633"/>
    <a:srgbClr val="002060"/>
    <a:srgbClr val="632523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681" autoAdjust="0"/>
    <p:restoredTop sz="77143" autoAdjust="0"/>
  </p:normalViewPr>
  <p:slideViewPr>
    <p:cSldViewPr snapToGrid="0" snapToObjects="1">
      <p:cViewPr varScale="1">
        <p:scale>
          <a:sx n="109" d="100"/>
          <a:sy n="109" d="100"/>
        </p:scale>
        <p:origin x="-624" y="-66"/>
      </p:cViewPr>
      <p:guideLst>
        <p:guide orient="horz" pos="551"/>
        <p:guide orient="horz" pos="1670"/>
        <p:guide orient="horz" pos="2784"/>
        <p:guide orient="horz" pos="3611"/>
        <p:guide pos="5503"/>
        <p:guide pos="221"/>
      </p:guideLst>
    </p:cSldViewPr>
  </p:slid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-3762" y="-72"/>
      </p:cViewPr>
      <p:guideLst>
        <p:guide orient="horz" pos="2189"/>
        <p:guide pos="29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81313" y="520700"/>
            <a:ext cx="3473450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2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1586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2706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510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7214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006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Calibri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34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810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708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3379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B5562E-47ED-4A90-B0D1-29934B17375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1369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319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37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237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ryan aller\Documents\My Dropbox\DRC\FDIC Finals\Final Package\SOURCE\PPT Template Images\pages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019800" y="6400800"/>
            <a:ext cx="24384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MANAGING</a:t>
            </a:r>
            <a:r>
              <a:rPr lang="en-US" sz="1050" b="1" baseline="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 CASH FLOW</a:t>
            </a:r>
            <a:endParaRPr lang="en-U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n-U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8240" y="656208"/>
            <a:ext cx="3224050" cy="20116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en-US" sz="4400" spc="-15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Managing </a:t>
            </a:r>
            <a:r>
              <a:rPr lang="en-US" sz="4400" spc="-150" dirty="0" smtClean="0">
                <a:solidFill>
                  <a:srgbClr val="C1961C"/>
                </a:solidFill>
                <a:latin typeface="Helvetica Neue"/>
                <a:ea typeface="+mn-ea"/>
                <a:cs typeface="Helvetica Neue"/>
              </a:rPr>
              <a:t>Cash</a:t>
            </a:r>
            <a:r>
              <a:rPr lang="en-US" sz="4400" spc="-15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 </a:t>
            </a:r>
            <a:r>
              <a:rPr lang="en-US" sz="4400" spc="-150" dirty="0" smtClean="0">
                <a:solidFill>
                  <a:srgbClr val="C1961C"/>
                </a:solidFill>
                <a:latin typeface="Helvetica Neue"/>
                <a:ea typeface="+mn-ea"/>
                <a:cs typeface="Helvetica Neue"/>
              </a:rPr>
              <a:t>Flow</a:t>
            </a:r>
            <a:endParaRPr lang="en-US" sz="4400" spc="-150" dirty="0">
              <a:solidFill>
                <a:srgbClr val="C1961C"/>
              </a:solidFill>
              <a:latin typeface="Helvetica Neue"/>
              <a:ea typeface="+mn-ea"/>
              <a:cs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40" t="6730" r="5323"/>
          <a:stretch/>
        </p:blipFill>
        <p:spPr>
          <a:xfrm>
            <a:off x="3529264" y="656208"/>
            <a:ext cx="5196378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60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17" y="381000"/>
            <a:ext cx="1838418" cy="2492829"/>
          </a:xfrm>
        </p:spPr>
        <p:txBody>
          <a:bodyPr/>
          <a:lstStyle/>
          <a:p>
            <a:r>
              <a:rPr lang="en-US" sz="2400" dirty="0" smtClean="0"/>
              <a:t>Opening Balance Sheet for The Wired Cup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636448"/>
              </p:ext>
            </p:extLst>
          </p:nvPr>
        </p:nvGraphicFramePr>
        <p:xfrm>
          <a:off x="2303805" y="505366"/>
          <a:ext cx="5946029" cy="5618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7681"/>
                <a:gridCol w="950353"/>
                <a:gridCol w="511994"/>
                <a:gridCol w="1605589"/>
                <a:gridCol w="1130412"/>
              </a:tblGrid>
              <a:tr h="14165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Current Assets: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Current Liabilities: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Cash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5,000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Bank Note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3,371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Accounts Receivable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- 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Accounts Payable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     - 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Pre-Opening Expenses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Accounting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250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Long Term Liabilities: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16,629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Advertising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Bank Charges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Liabilities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20,000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Cable/Internet Services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200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Insurance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Ingredients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3,500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Janitorial Supply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75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Lease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1,350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Legal Fees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Licenses/Fees/Permits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1,500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2,400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 Taxes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360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Telephone Services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150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Utilities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365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5258">
                <a:tc>
                  <a:txBody>
                    <a:bodyPr/>
                    <a:lstStyle/>
                    <a:p>
                      <a:pPr marL="0" marR="0" indent="25527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Current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15,500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502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Owner's Capital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30,000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Fixed Assets: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Kitchen Equipment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9,000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30,000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Lease Hold Improvements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18,200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8048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Office/Tech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Equipment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2,300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73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Fixed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29,500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50,000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Liability &amp; 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50,000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Assumption:  $20,000 5 years 8.25%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15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3 workers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$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 /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hour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$30/hour 2 40 hour weeks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2400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C1961C"/>
                </a:solidFill>
              </a:rPr>
              <a:t>Page 5 in </a:t>
            </a:r>
            <a:r>
              <a:rPr lang="en-US" sz="2000" b="1" dirty="0">
                <a:solidFill>
                  <a:srgbClr val="C1961C"/>
                </a:solidFill>
              </a:rPr>
              <a:t>your </a:t>
            </a:r>
            <a:r>
              <a:rPr lang="en-US" sz="2000" b="1" dirty="0" smtClean="0">
                <a:solidFill>
                  <a:srgbClr val="C1961C"/>
                </a:solidFill>
              </a:rPr>
              <a:t>workbook</a:t>
            </a:r>
            <a:endParaRPr lang="en-US" sz="2400" b="1" dirty="0">
              <a:solidFill>
                <a:srgbClr val="C196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21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444061"/>
            <a:ext cx="8229600" cy="609600"/>
          </a:xfrm>
        </p:spPr>
        <p:txBody>
          <a:bodyPr/>
          <a:lstStyle/>
          <a:p>
            <a:r>
              <a:rPr lang="en-US" sz="3200" dirty="0" smtClean="0"/>
              <a:t>Three Views of Cash Flow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67" y="1255536"/>
            <a:ext cx="6092160" cy="4267200"/>
          </a:xfrm>
        </p:spPr>
        <p:txBody>
          <a:bodyPr anchor="ctr"/>
          <a:lstStyle/>
          <a:p>
            <a:r>
              <a:rPr lang="en-US" sz="3200" dirty="0"/>
              <a:t>Cash Conversion Cycle</a:t>
            </a:r>
          </a:p>
          <a:p>
            <a:r>
              <a:rPr lang="en-US" sz="3200" dirty="0" smtClean="0"/>
              <a:t>Cash Flow Diagram</a:t>
            </a:r>
            <a:endParaRPr lang="en-US" sz="3200" dirty="0"/>
          </a:p>
          <a:p>
            <a:r>
              <a:rPr lang="en-US" sz="3200" dirty="0" smtClean="0"/>
              <a:t>Cash Flow Statement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2" descr="C:\Users\ryan aller\Documents\My Dropbox\DRC\FDIC Finals\PPT Development\Ryan\Unit 8\images\iStock_000012274535XSmal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55516" y="914389"/>
            <a:ext cx="2354631" cy="1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ryan aller\Documents\My Dropbox\DRC\FDIC Finals\PPT Development\Ryan\Unit 8\images\iStock_000012274535XSmal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61274" y="2533209"/>
            <a:ext cx="2354631" cy="1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ryan aller\Documents\My Dropbox\DRC\FDIC Finals\PPT Development\Ryan\Unit 8\images\iStock_000012274535XSmal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67032" y="4152029"/>
            <a:ext cx="2354631" cy="1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47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Conversion Cycle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858019" y="1260143"/>
            <a:ext cx="5508972" cy="3773447"/>
            <a:chOff x="1858019" y="1260143"/>
            <a:chExt cx="5508972" cy="3773447"/>
          </a:xfrm>
        </p:grpSpPr>
        <p:sp>
          <p:nvSpPr>
            <p:cNvPr id="5" name="Freeform 4"/>
            <p:cNvSpPr/>
            <p:nvPr/>
          </p:nvSpPr>
          <p:spPr>
            <a:xfrm>
              <a:off x="3640335" y="1260143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Business pays for raw materials</a:t>
              </a:r>
              <a:endParaRPr lang="en-US" sz="22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5503663" y="3822426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Business makes product</a:t>
              </a:r>
              <a:endParaRPr lang="en-US" sz="22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858019" y="3822427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Business sells product</a:t>
              </a:r>
              <a:endParaRPr lang="en-US" sz="2200" kern="1200" dirty="0"/>
            </a:p>
          </p:txBody>
        </p:sp>
        <p:sp>
          <p:nvSpPr>
            <p:cNvPr id="11" name="Down Arrow 10"/>
            <p:cNvSpPr/>
            <p:nvPr/>
          </p:nvSpPr>
          <p:spPr>
            <a:xfrm rot="19380138">
              <a:off x="5177980" y="2488052"/>
              <a:ext cx="109728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Money OUT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 rot="16200000" flipV="1">
              <a:off x="4159372" y="3869836"/>
              <a:ext cx="731520" cy="137160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13227149">
              <a:off x="2688697" y="2278705"/>
              <a:ext cx="100584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Money 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390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9636" y="381000"/>
            <a:ext cx="1917738" cy="1663460"/>
          </a:xfrm>
        </p:spPr>
        <p:txBody>
          <a:bodyPr/>
          <a:lstStyle/>
          <a:p>
            <a:r>
              <a:rPr lang="en-US" sz="3200" dirty="0" smtClean="0"/>
              <a:t>Cash Flow Diagram</a:t>
            </a:r>
            <a:endParaRPr lang="en-US" sz="3200" dirty="0"/>
          </a:p>
        </p:txBody>
      </p:sp>
      <p:pic>
        <p:nvPicPr>
          <p:cNvPr id="7" name="Picture 6" descr="C:\Users\Deborah\AppData\Local\Microsoft\Windows\Temporary Internet Files\Content.Outlook\3NIJC780\FDIC_CashFlowDiagram.bmp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732" b="7018"/>
          <a:stretch/>
        </p:blipFill>
        <p:spPr bwMode="auto">
          <a:xfrm>
            <a:off x="2835396" y="381000"/>
            <a:ext cx="5303520" cy="630936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838" y="4187442"/>
            <a:ext cx="168499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1961C"/>
                </a:solidFill>
              </a:rPr>
              <a:t>Page 7 in your </a:t>
            </a:r>
            <a:r>
              <a:rPr lang="en-US" sz="2000" b="1" dirty="0" smtClean="0">
                <a:solidFill>
                  <a:srgbClr val="C1961C"/>
                </a:solidFill>
              </a:rPr>
              <a:t>workbook</a:t>
            </a:r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53995" y="5971511"/>
            <a:ext cx="3004837" cy="6001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100" dirty="0" smtClean="0"/>
              <a:t>This diagram has been adapted from a diagram designed by George M. Dawson and illustrated by Buck Dawson, 1995.</a:t>
            </a:r>
          </a:p>
        </p:txBody>
      </p:sp>
    </p:spTree>
    <p:extLst>
      <p:ext uri="{BB962C8B-B14F-4D97-AF65-F5344CB8AC3E}">
        <p14:creationId xmlns:p14="http://schemas.microsoft.com/office/powerpoint/2010/main" xmlns="" val="141344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Wired Cup Cash Flow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46" y="1125462"/>
            <a:ext cx="7572376" cy="474094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C1961C"/>
                </a:solidFill>
              </a:rPr>
              <a:t>Page 10 in your workbook.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This statement tells a story: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How much money Bob has to run his business.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How much money is moving in and out of The Wired Cup.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Where the money is coming from and where it is going</a:t>
            </a:r>
            <a:r>
              <a:rPr lang="en-US" sz="2800" dirty="0"/>
              <a:t>.</a:t>
            </a: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sz="2800" dirty="0" smtClean="0"/>
              <a:t>When that money is moving in and out of the business.</a:t>
            </a:r>
          </a:p>
        </p:txBody>
      </p:sp>
      <p:pic>
        <p:nvPicPr>
          <p:cNvPr id="1026" name="Picture 2" descr="C:\Users\Deborah\AppData\Local\Microsoft\Windows\Temporary Internet Files\Content.IE5\40YA8CU1\MP90041175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7731" y="1125462"/>
            <a:ext cx="1622024" cy="162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44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1842261"/>
            <a:ext cx="8388644" cy="3890201"/>
          </a:xfrm>
          <a:noFill/>
        </p:spPr>
        <p:txBody>
          <a:bodyPr anchor="t"/>
          <a:lstStyle/>
          <a:p>
            <a:pPr lvl="0"/>
            <a:r>
              <a:rPr lang="en-US" sz="2400" dirty="0"/>
              <a:t>How can Bob increase sales revenue at The Wired Cup?</a:t>
            </a:r>
          </a:p>
          <a:p>
            <a:pPr lvl="0"/>
            <a:r>
              <a:rPr lang="en-US" sz="2400" dirty="0"/>
              <a:t>How could Bob negotiate a better deal </a:t>
            </a:r>
            <a:r>
              <a:rPr lang="en-US" sz="2400" dirty="0" smtClean="0"/>
              <a:t>with </a:t>
            </a:r>
            <a:r>
              <a:rPr lang="en-US" sz="2400" dirty="0"/>
              <a:t>his vendors and suppliers?</a:t>
            </a:r>
          </a:p>
          <a:p>
            <a:pPr lvl="0"/>
            <a:r>
              <a:rPr lang="en-US" sz="2400" dirty="0"/>
              <a:t>How can Bob plan for </a:t>
            </a:r>
            <a:r>
              <a:rPr lang="en-US" sz="2400" dirty="0" smtClean="0"/>
              <a:t>seasonal </a:t>
            </a:r>
            <a:r>
              <a:rPr lang="en-US" sz="2400" dirty="0"/>
              <a:t>ups and </a:t>
            </a:r>
            <a:r>
              <a:rPr lang="en-US" sz="2400" dirty="0" smtClean="0"/>
              <a:t>downs?</a:t>
            </a:r>
            <a:endParaRPr lang="en-US" sz="2400" dirty="0"/>
          </a:p>
          <a:p>
            <a:pPr lvl="0"/>
            <a:r>
              <a:rPr lang="en-US" sz="2400" dirty="0"/>
              <a:t>Is it wise for Bob to use a credit card to offset cash flow issues</a:t>
            </a:r>
            <a:r>
              <a:rPr lang="en-US" sz="2400" dirty="0" smtClean="0"/>
              <a:t>?</a:t>
            </a:r>
          </a:p>
          <a:p>
            <a:pPr lvl="0"/>
            <a:r>
              <a:rPr lang="en-US" sz="2400" dirty="0" smtClean="0"/>
              <a:t>What do YOU recommend? </a:t>
            </a:r>
            <a:endParaRPr lang="en-US" sz="2400" dirty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n-US" sz="3200" dirty="0" smtClean="0"/>
              <a:t>What Can Bob Do?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31048" y="1103992"/>
            <a:ext cx="4734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1961C"/>
                </a:solidFill>
              </a:rPr>
              <a:t>Group Discussion:</a:t>
            </a:r>
            <a:endParaRPr lang="en-US" sz="2800" b="1" dirty="0">
              <a:solidFill>
                <a:srgbClr val="C196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1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32875"/>
            <a:ext cx="8229600" cy="609600"/>
          </a:xfrm>
        </p:spPr>
        <p:txBody>
          <a:bodyPr/>
          <a:lstStyle/>
          <a:p>
            <a:r>
              <a:rPr lang="en-US" dirty="0" smtClean="0"/>
              <a:t>Possible Ideas for Bob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957408"/>
            <a:ext cx="8331363" cy="5154633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Increase revenue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Provide incentives for customers to pay in cash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Start catering 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Sell gift cards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Increase number of corporate accounts</a:t>
            </a:r>
          </a:p>
          <a:p>
            <a:pPr marL="0" indent="0">
              <a:buNone/>
            </a:pPr>
            <a:r>
              <a:rPr lang="en-US" sz="2200" dirty="0" smtClean="0"/>
              <a:t>Negotiate with vendors and suppliers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Ask for better terms or payment plans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Landlord: pay entire year’s rent in 10 months not 12</a:t>
            </a:r>
          </a:p>
          <a:p>
            <a:pPr marL="0" indent="0">
              <a:buNone/>
            </a:pPr>
            <a:r>
              <a:rPr lang="en-US" sz="2200" dirty="0" smtClean="0"/>
              <a:t>Reduce costs during slow months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Staff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Store </a:t>
            </a:r>
            <a:r>
              <a:rPr lang="en-US" sz="2200" dirty="0" smtClean="0"/>
              <a:t>hours</a:t>
            </a: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 smtClean="0"/>
              <a:t>Reduce menu options</a:t>
            </a: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2184610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NOT to Do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3" y="1181997"/>
            <a:ext cx="8385175" cy="3746939"/>
          </a:xfrm>
        </p:spPr>
        <p:txBody>
          <a:bodyPr anchor="ctr"/>
          <a:lstStyle/>
          <a:p>
            <a:r>
              <a:rPr lang="en-US" sz="2800" dirty="0" smtClean="0"/>
              <a:t>Do not postpone paying estimated taxes</a:t>
            </a:r>
          </a:p>
          <a:p>
            <a:r>
              <a:rPr lang="en-US" sz="2800" dirty="0" smtClean="0"/>
              <a:t>Do not hide from loan officers – they can provide invaluable advice</a:t>
            </a:r>
          </a:p>
          <a:p>
            <a:r>
              <a:rPr lang="en-US" sz="2800" dirty="0" smtClean="0"/>
              <a:t>Do not pay vendors late (they can cut off supply)</a:t>
            </a:r>
          </a:p>
          <a:p>
            <a:r>
              <a:rPr lang="en-US" sz="2800" dirty="0" smtClean="0"/>
              <a:t>Do not overestimate revenue</a:t>
            </a:r>
          </a:p>
          <a:p>
            <a:r>
              <a:rPr lang="en-US" sz="2800" dirty="0" smtClean="0"/>
              <a:t>Do not underestimate costs</a:t>
            </a:r>
            <a:endParaRPr lang="en-US" sz="2800" dirty="0"/>
          </a:p>
        </p:txBody>
      </p:sp>
      <p:pic>
        <p:nvPicPr>
          <p:cNvPr id="5123" name="Picture 3" descr="C:\Users\Deborah\AppData\Local\Microsoft\Windows\Temporary Internet Files\Content.IE5\SWE8DON3\MC90043152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357" y="328441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827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It Is Professional to Ask for Help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397825" y="1015248"/>
            <a:ext cx="5996117" cy="5159921"/>
          </a:xfrm>
        </p:spPr>
        <p:txBody>
          <a:bodyPr anchor="t"/>
          <a:lstStyle/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Ask for advice and feedback: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b="1" dirty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Seek out expert technical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assistance.</a:t>
            </a:r>
            <a:endParaRPr lang="en-US" b="1" dirty="0">
              <a:solidFill>
                <a:schemeClr val="tx2"/>
              </a:solidFill>
              <a:latin typeface="Calibri" pitchFamily="34" charset="0"/>
              <a:ea typeface="Geneva"/>
              <a:cs typeface="Geneva"/>
            </a:endParaRPr>
          </a:p>
          <a:p>
            <a:pPr marL="506413" lvl="1" eaLnBrk="1" hangingPunct="1">
              <a:spcBef>
                <a:spcPts val="0"/>
              </a:spcBef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An accountant can help find ways to increase income and reduce expenditures.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Share ideas with other businesses to find ways to both compete and cooperate </a:t>
            </a:r>
            <a:r>
              <a:rPr lang="en-US" b="1" dirty="0" smtClean="0">
                <a:solidFill>
                  <a:srgbClr val="1A3159"/>
                </a:solidFill>
                <a:latin typeface="Calibri" pitchFamily="34" charset="0"/>
                <a:ea typeface="Geneva"/>
                <a:cs typeface="Geneva"/>
              </a:rPr>
              <a:t>(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  <a:ea typeface="Geneva"/>
                <a:cs typeface="Geneva"/>
              </a:rPr>
              <a:t>co-opetition!)</a:t>
            </a:r>
          </a:p>
        </p:txBody>
      </p:sp>
      <p:pic>
        <p:nvPicPr>
          <p:cNvPr id="4098" name="Picture 2" descr="C:\Users\Deborah\Pictures\Microsoft Clip Organizer\002021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3942" y="1685925"/>
            <a:ext cx="241401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Key Points to Remember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195136"/>
            <a:ext cx="8347075" cy="5114925"/>
          </a:xfrm>
        </p:spPr>
        <p:txBody>
          <a:bodyPr anchor="t"/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Managing cash flow is a core competency of small business ownership.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An opening balance </a:t>
            </a:r>
            <a:r>
              <a:rPr lang="en-US" sz="2400" dirty="0"/>
              <a:t>sheet tells a compelling </a:t>
            </a:r>
            <a:r>
              <a:rPr lang="en-US" sz="2400" dirty="0" smtClean="0"/>
              <a:t>story. 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A cash flow statement continues the story. Use it to monitor </a:t>
            </a:r>
            <a:r>
              <a:rPr lang="en-US" sz="2400" dirty="0"/>
              <a:t>projected and actual income and expenses</a:t>
            </a:r>
            <a:r>
              <a:rPr lang="en-US" sz="2400" dirty="0" smtClean="0"/>
              <a:t>.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/>
            </a:pPr>
            <a:r>
              <a:rPr lang="en-US" sz="2400" dirty="0" smtClean="0"/>
              <a:t>Plan for seasonal fluctuations.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Try to maintain a rapid cash conversion cycle.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Manage your </a:t>
            </a:r>
            <a:r>
              <a:rPr lang="en-US" sz="2400" dirty="0"/>
              <a:t>paperwork like a pro. </a:t>
            </a:r>
            <a:r>
              <a:rPr lang="en-US" sz="2400" dirty="0" smtClean="0"/>
              <a:t> 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Ask an accountant for advice. </a:t>
            </a:r>
            <a:endParaRPr lang="en-US" sz="2400" dirty="0" smtClean="0">
              <a:ea typeface="Genev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1368561"/>
            <a:ext cx="6777487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b="0" dirty="0" smtClean="0"/>
              <a:t>Locate the Pre- and Post-Test </a:t>
            </a:r>
            <a:r>
              <a:rPr lang="en-US" sz="2800" b="0" dirty="0"/>
              <a:t>F</a:t>
            </a:r>
            <a:r>
              <a:rPr lang="en-US" sz="2800" b="0" dirty="0" smtClean="0"/>
              <a:t>orm at the back of your workbook.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Complete the BEFORE Training column to assess your knowledge on this topic </a:t>
            </a:r>
            <a:r>
              <a:rPr lang="en-US" sz="2800" b="0" i="1" dirty="0" smtClean="0"/>
              <a:t>before</a:t>
            </a:r>
            <a:r>
              <a:rPr lang="en-US" sz="2800" b="0" dirty="0" smtClean="0"/>
              <a:t> participating in this class.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196296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16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Toolkit of Resources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32979" y="874713"/>
            <a:ext cx="2286000" cy="1737360"/>
          </a:xfrm>
          <a:prstGeom prst="rect">
            <a:avLst/>
          </a:prstGeom>
          <a:solidFill>
            <a:srgbClr val="C1961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 smtClean="0"/>
              <a:t>See the </a:t>
            </a:r>
            <a:r>
              <a:rPr lang="en-US" sz="2000" b="1" dirty="0" smtClean="0">
                <a:solidFill>
                  <a:schemeClr val="bg1"/>
                </a:solidFill>
              </a:rPr>
              <a:t>Toolkit of Resources </a:t>
            </a:r>
            <a:r>
              <a:rPr lang="en-US" sz="2000" dirty="0" smtClean="0"/>
              <a:t>in your workbook for more details.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38" y="1743393"/>
            <a:ext cx="8385175" cy="3209581"/>
          </a:xfrm>
        </p:spPr>
        <p:txBody>
          <a:bodyPr anchor="t"/>
          <a:lstStyle/>
          <a:p>
            <a:r>
              <a:rPr lang="en-US" sz="2800" dirty="0" smtClean="0"/>
              <a:t>Glossary of Cash Flow Terms</a:t>
            </a:r>
          </a:p>
          <a:p>
            <a:r>
              <a:rPr lang="en-US" sz="2800" dirty="0" smtClean="0"/>
              <a:t>Cash Flow Statement Template</a:t>
            </a:r>
          </a:p>
          <a:p>
            <a:r>
              <a:rPr lang="en-US" sz="2800" dirty="0" smtClean="0"/>
              <a:t>Negotiating Better Terms</a:t>
            </a:r>
          </a:p>
          <a:p>
            <a:r>
              <a:rPr lang="en-US" sz="2800" dirty="0" smtClean="0"/>
              <a:t>For More Information: technical assistance options – many of these are free!</a:t>
            </a:r>
          </a:p>
        </p:txBody>
      </p:sp>
    </p:spTree>
    <p:extLst>
      <p:ext uri="{BB962C8B-B14F-4D97-AF65-F5344CB8AC3E}">
        <p14:creationId xmlns:p14="http://schemas.microsoft.com/office/powerpoint/2010/main" xmlns="" val="41080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Pre-Post Test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14" y="1435796"/>
            <a:ext cx="6669678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700" b="0" dirty="0" smtClean="0"/>
              <a:t>If you have not already done so, assess what your knowledge on this topic was </a:t>
            </a:r>
            <a:r>
              <a:rPr lang="en-US" sz="2700" b="0" i="1" dirty="0" smtClean="0"/>
              <a:t>before</a:t>
            </a:r>
            <a:r>
              <a:rPr lang="en-US" sz="2700" b="0" dirty="0" smtClean="0"/>
              <a:t> </a:t>
            </a:r>
            <a:r>
              <a:rPr lang="en-US" sz="2700" b="0" dirty="0"/>
              <a:t>you participated </a:t>
            </a:r>
            <a:r>
              <a:rPr lang="en-US" sz="2700" b="0" dirty="0" smtClean="0"/>
              <a:t>in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Assess your knowledge on this topic </a:t>
            </a:r>
            <a:r>
              <a:rPr lang="en-US" sz="2700" b="0" i="1" dirty="0" smtClean="0"/>
              <a:t>after</a:t>
            </a:r>
            <a:r>
              <a:rPr lang="en-US" sz="2700" b="0" dirty="0" smtClean="0"/>
              <a:t> taking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Complete the Evaluation Form. Your feedback is helpful!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Return both forms to the instructor before you leave. Thank you!</a:t>
            </a:r>
            <a:endParaRPr lang="en-US" sz="27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78791" y="3336655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405459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3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50837" y="1188649"/>
            <a:ext cx="8385175" cy="4231928"/>
          </a:xfr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b="0" dirty="0"/>
              <a:t>Welcome, Pre-Test, Agenda, and Learning Objectives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Introductions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Case </a:t>
            </a:r>
            <a:r>
              <a:rPr lang="en-US" sz="2800" b="0" dirty="0"/>
              <a:t>Study: </a:t>
            </a:r>
            <a:r>
              <a:rPr lang="en-US" sz="2800" b="0" dirty="0" smtClean="0"/>
              <a:t>Bob and The Wired Cup </a:t>
            </a:r>
            <a:endParaRPr lang="en-US" sz="2800" b="0" dirty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0" dirty="0" smtClean="0">
                <a:ea typeface="Arial" charset="0"/>
              </a:rPr>
              <a:t>The Opening Balance Sheet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0" dirty="0" smtClean="0">
                <a:ea typeface="Arial" charset="0"/>
              </a:rPr>
              <a:t>Three Views of Cash Flow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0" dirty="0" smtClean="0">
                <a:ea typeface="Arial" charset="0"/>
              </a:rPr>
              <a:t>What Can Bob Do?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0" dirty="0" smtClean="0">
                <a:ea typeface="Arial" charset="0"/>
              </a:rPr>
              <a:t>Summary, Post-Test, and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Learning Objectives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11700"/>
          </a:xfrm>
        </p:spPr>
        <p:txBody>
          <a:bodyPr/>
          <a:lstStyle/>
          <a:p>
            <a:pPr lvl="0"/>
            <a:r>
              <a:rPr lang="en-US" sz="2800" dirty="0"/>
              <a:t>Describe the purpose </a:t>
            </a:r>
            <a:r>
              <a:rPr lang="en-US" sz="2800" dirty="0" smtClean="0"/>
              <a:t>of cash </a:t>
            </a:r>
            <a:r>
              <a:rPr lang="en-US" sz="2800" dirty="0"/>
              <a:t>flow </a:t>
            </a:r>
            <a:r>
              <a:rPr lang="en-US" sz="2800" dirty="0" smtClean="0"/>
              <a:t>management in </a:t>
            </a:r>
            <a:r>
              <a:rPr lang="en-US" sz="2800" dirty="0"/>
              <a:t>a start-up small </a:t>
            </a:r>
            <a:r>
              <a:rPr lang="en-US" sz="2800" dirty="0" smtClean="0"/>
              <a:t>business.</a:t>
            </a:r>
            <a:endParaRPr lang="en-US" sz="2800" dirty="0"/>
          </a:p>
          <a:p>
            <a:pPr lvl="0"/>
            <a:r>
              <a:rPr lang="en-US" sz="2800" dirty="0"/>
              <a:t>Assess a cash flow cycle and make some cash flow </a:t>
            </a:r>
            <a:r>
              <a:rPr lang="en-US" sz="2800" dirty="0" smtClean="0"/>
              <a:t>projections. </a:t>
            </a:r>
          </a:p>
          <a:p>
            <a:r>
              <a:rPr lang="en-US" sz="2800" dirty="0"/>
              <a:t>Describe how a cash flow statement can help assess and improve </a:t>
            </a:r>
            <a:r>
              <a:rPr lang="en-US" sz="2800" dirty="0" smtClean="0"/>
              <a:t>the financial health of a start-up.</a:t>
            </a:r>
            <a:endParaRPr lang="en-US" sz="2800" dirty="0"/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n-US" sz="2800" dirty="0" smtClean="0"/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Helvetica Neue"/>
              </a:rPr>
              <a:t>Continued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Learning Objectives, cont.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88938" y="1143000"/>
            <a:ext cx="8297862" cy="4711700"/>
          </a:xfrm>
        </p:spPr>
        <p:txBody>
          <a:bodyPr/>
          <a:lstStyle/>
          <a:p>
            <a:pPr lvl="0"/>
            <a:r>
              <a:rPr lang="en-US" sz="2800" dirty="0" smtClean="0"/>
              <a:t>Identify </a:t>
            </a:r>
            <a:r>
              <a:rPr lang="en-US" sz="2800" dirty="0"/>
              <a:t>some ways to manage cash flow in terms of managing costs and potential </a:t>
            </a:r>
            <a:r>
              <a:rPr lang="en-US" sz="2800" dirty="0" smtClean="0"/>
              <a:t>income.</a:t>
            </a:r>
            <a:endParaRPr lang="en-US" sz="2800" dirty="0"/>
          </a:p>
          <a:p>
            <a:pPr lvl="0"/>
            <a:r>
              <a:rPr lang="en-US" sz="2800" dirty="0"/>
              <a:t>Identify ways to seek out expert technical assistance to improve cash flow </a:t>
            </a:r>
            <a:r>
              <a:rPr lang="en-US" sz="2800" dirty="0" smtClean="0"/>
              <a:t>management.</a:t>
            </a:r>
            <a:r>
              <a:rPr lang="en-US" sz="2800" dirty="0"/>
              <a:t> </a:t>
            </a:r>
          </a:p>
          <a:p>
            <a:pPr marL="0" indent="0" eaLnBrk="1" hangingPunct="1">
              <a:spcAft>
                <a:spcPts val="1800"/>
              </a:spcAft>
              <a:buNone/>
            </a:pPr>
            <a:endParaRPr lang="en-US" sz="2800" dirty="0" smtClean="0">
              <a:ea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37" y="1140031"/>
            <a:ext cx="6020167" cy="4465115"/>
          </a:xfrm>
        </p:spPr>
        <p:txBody>
          <a:bodyPr anchor="ctr"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C1961C"/>
                </a:solidFill>
              </a:rPr>
              <a:t>Bob’s case begins on page 4 in your workbook.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The Wired Cup café has had a great start. 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Bob faces some cash flow issues and needs to juggle his priorities.</a:t>
            </a:r>
          </a:p>
          <a:p>
            <a:pPr>
              <a:spcBef>
                <a:spcPts val="0"/>
              </a:spcBef>
            </a:pPr>
            <a:r>
              <a:rPr lang="en-US" sz="2800" b="1" dirty="0" smtClean="0"/>
              <a:t>The good news: Bob is thinking ahead and he has great advisors: you!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lang="en-US" dirty="0" smtClean="0"/>
              <a:t>Introducing Bob and The Wired Cup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359913" y="1473255"/>
            <a:ext cx="2540390" cy="3309760"/>
            <a:chOff x="19050" y="2899535"/>
            <a:chExt cx="2926080" cy="3200400"/>
          </a:xfrm>
        </p:grpSpPr>
        <p:pic>
          <p:nvPicPr>
            <p:cNvPr id="10" name="Picture 9" descr="C:\Users\Deborah\AppData\Local\Microsoft\Windows\Temporary Internet Files\Content.IE5\SWE8DON3\MC910215894[1].jpg"/>
            <p:cNvPicPr/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943" r="4623"/>
            <a:stretch/>
          </p:blipFill>
          <p:spPr bwMode="auto">
            <a:xfrm>
              <a:off x="19050" y="2899535"/>
              <a:ext cx="2926080" cy="3200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994634" y="4733925"/>
              <a:ext cx="987687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Gigi" panose="04040504061007020D02" pitchFamily="82" charset="0"/>
                </a:rPr>
                <a:t>The Wired Cup</a:t>
              </a:r>
              <a:endParaRPr lang="en-US" b="1" dirty="0">
                <a:latin typeface="Gigi" panose="0404050406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257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Introductions: Where are you on the cash flow continuum?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394140" y="4187974"/>
            <a:ext cx="8341873" cy="475013"/>
          </a:xfrm>
          <a:prstGeom prst="rect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Cash Flow Continuum</a:t>
            </a:r>
            <a:endParaRPr lang="en-US" sz="2800" b="1" dirty="0"/>
          </a:p>
        </p:txBody>
      </p:sp>
      <p:sp>
        <p:nvSpPr>
          <p:cNvPr id="9" name="Rectangular Callout 8"/>
          <p:cNvSpPr/>
          <p:nvPr/>
        </p:nvSpPr>
        <p:spPr>
          <a:xfrm>
            <a:off x="350838" y="2192252"/>
            <a:ext cx="2468880" cy="1463040"/>
          </a:xfrm>
          <a:prstGeom prst="wedgeRectCallout">
            <a:avLst>
              <a:gd name="adj1" fmla="val -42827"/>
              <a:gd name="adj2" fmla="val 92208"/>
            </a:avLst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Beginner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6267133" y="2190273"/>
            <a:ext cx="2468880" cy="1465019"/>
          </a:xfrm>
          <a:prstGeom prst="wedgeRectCallout">
            <a:avLst>
              <a:gd name="adj1" fmla="val 26406"/>
              <a:gd name="adj2" fmla="val 87216"/>
            </a:avLst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I’m an expert (and still have questions)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3298007" y="2194232"/>
            <a:ext cx="2468880" cy="1463040"/>
          </a:xfrm>
          <a:prstGeom prst="wedgeRectCallout">
            <a:avLst>
              <a:gd name="adj1" fmla="val -3646"/>
              <a:gd name="adj2" fmla="val 86520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Intermediate: I know some, still have questions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6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140" y="381000"/>
            <a:ext cx="1838418" cy="2492829"/>
          </a:xfrm>
        </p:spPr>
        <p:txBody>
          <a:bodyPr/>
          <a:lstStyle/>
          <a:p>
            <a:r>
              <a:rPr lang="en-US" sz="2400" dirty="0" smtClean="0"/>
              <a:t>Opening Balance Sheet for The Wired Cup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6749940"/>
              </p:ext>
            </p:extLst>
          </p:nvPr>
        </p:nvGraphicFramePr>
        <p:xfrm>
          <a:off x="2303805" y="505366"/>
          <a:ext cx="5946029" cy="5618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7681"/>
                <a:gridCol w="950353"/>
                <a:gridCol w="511994"/>
                <a:gridCol w="1605589"/>
                <a:gridCol w="1130412"/>
              </a:tblGrid>
              <a:tr h="14165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Current Assets: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Current Liabilities: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Cash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5,000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Bank Note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3,371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Accounts Receivable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- 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Accounts Payable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     -  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Pre-Opening Expenses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Accounting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250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Long Term Liabilities: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16,629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Advertising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Bank Charges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Liabilities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20,000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Cable/Internet Services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200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Insurance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Ingredients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3,500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Janitorial Supply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 75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Lease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1,350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Legal Fees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Licenses/Fees/Permits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1,500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2,400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 Taxes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360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Telephone Services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150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Utilities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365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5258">
                <a:tc>
                  <a:txBody>
                    <a:bodyPr/>
                    <a:lstStyle/>
                    <a:p>
                      <a:pPr marL="0" marR="0" indent="25527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Current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15,500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502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Owner's Capital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30,000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Fixed Assets: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Kitchen Equipment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9,000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30,000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Lease Hold Improvements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18,200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8048">
                <a:tc>
                  <a:txBody>
                    <a:bodyPr/>
                    <a:lstStyle/>
                    <a:p>
                      <a:pPr marL="0" marR="0" indent="254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Office/Tech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Equipment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2,300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73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Fixed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29,500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16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Assets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50,000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Total Liability &amp; Equity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$                 50,000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8502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Assumption:  $20,000 5 years 8.25%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15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Payroll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3 workers 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$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 /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hour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$30/hour 2 40 hour weeks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2400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50057" marR="500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C1961C"/>
                </a:solidFill>
              </a:rPr>
              <a:t>Page 5 in </a:t>
            </a:r>
            <a:r>
              <a:rPr lang="en-US" sz="2000" b="1" dirty="0">
                <a:solidFill>
                  <a:srgbClr val="C1961C"/>
                </a:solidFill>
              </a:rPr>
              <a:t>your </a:t>
            </a:r>
            <a:r>
              <a:rPr lang="en-US" sz="2000" b="1" dirty="0" smtClean="0">
                <a:solidFill>
                  <a:srgbClr val="C1961C"/>
                </a:solidFill>
              </a:rPr>
              <a:t>workbook</a:t>
            </a:r>
            <a:r>
              <a:rPr lang="en-US" sz="2400" b="1" dirty="0" smtClean="0">
                <a:solidFill>
                  <a:srgbClr val="C1961C"/>
                </a:solidFill>
              </a:rPr>
              <a:t>.</a:t>
            </a:r>
            <a:endParaRPr lang="en-US" sz="2400" b="1" dirty="0">
              <a:solidFill>
                <a:srgbClr val="C196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507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2274" y="363916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sz="3200" dirty="0" smtClean="0">
                <a:ea typeface="Helvetica Neue"/>
              </a:rPr>
              <a:t>A Few Notes About Debt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8771" y="1053661"/>
            <a:ext cx="8331363" cy="4267200"/>
          </a:xfrm>
        </p:spPr>
        <p:txBody>
          <a:bodyPr/>
          <a:lstStyle/>
          <a:p>
            <a:pPr marL="233363" indent="-233363"/>
            <a:r>
              <a:rPr lang="en-US" sz="2400" dirty="0" smtClean="0"/>
              <a:t>It takes effort to </a:t>
            </a:r>
            <a:r>
              <a:rPr lang="en-US" sz="2400" dirty="0" smtClean="0"/>
              <a:t>obtain </a:t>
            </a:r>
            <a:r>
              <a:rPr lang="en-US" sz="2400" dirty="0" smtClean="0"/>
              <a:t>a small business loan.</a:t>
            </a:r>
          </a:p>
          <a:p>
            <a:pPr marL="233363" indent="-233363"/>
            <a:r>
              <a:rPr lang="en-US" sz="2400" dirty="0" smtClean="0"/>
              <a:t>Your credit score will directly influence your ability to secure a loan.</a:t>
            </a:r>
          </a:p>
          <a:p>
            <a:pPr marL="233363" indent="-233363"/>
            <a:r>
              <a:rPr lang="en-US" sz="2400" dirty="0" smtClean="0"/>
              <a:t>Talk with a </a:t>
            </a:r>
            <a:r>
              <a:rPr lang="en-US" sz="2400" dirty="0" smtClean="0"/>
              <a:t>bank’s commercial </a:t>
            </a:r>
            <a:r>
              <a:rPr lang="en-US" sz="2400" dirty="0" smtClean="0"/>
              <a:t>loan officer before you need the loan.</a:t>
            </a:r>
          </a:p>
          <a:p>
            <a:pPr marL="233363" indent="-233363"/>
            <a:r>
              <a:rPr lang="en-US" sz="2400" dirty="0" smtClean="0"/>
              <a:t>Avoid using credit cards to finance your business.</a:t>
            </a:r>
          </a:p>
          <a:p>
            <a:pPr marL="233363" indent="-233363"/>
            <a:r>
              <a:rPr lang="en-US" sz="2400" dirty="0" smtClean="0"/>
              <a:t>Other modules in this Money Smart series can help!</a:t>
            </a:r>
          </a:p>
          <a:p>
            <a:endParaRPr lang="en-US" sz="2800" dirty="0" smtClean="0"/>
          </a:p>
          <a:p>
            <a:endParaRPr lang="en-US" dirty="0"/>
          </a:p>
        </p:txBody>
      </p:sp>
      <p:pic>
        <p:nvPicPr>
          <p:cNvPr id="3076" name="Picture 4" descr="C:\Users\Deborah\AppData\Local\Microsoft\Windows\Temporary Internet Files\Content.IE5\40YA8CU1\MP90038795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4150" y="4356337"/>
            <a:ext cx="2455983" cy="17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613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a766e3e382edcc5b931fc2d1e2d2326f">
  <xsd:schema xmlns:xsd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ce3bd1c53d1ed47b2cf110ed00a06db0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EC068496-1DB6-4D20-B837-B04B199985E5" elementFormDefault="qualified">
    <xsd:import namespace="http://schemas.microsoft.com/office/2006/documentManagement/type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EC068496-1DB6-4D20-B837-B04B199985E5">Non-Sensitive Data</Sensitivity>
  </documentManagement>
</p:properties>
</file>

<file path=customXml/itemProps1.xml><?xml version="1.0" encoding="utf-8"?>
<ds:datastoreItem xmlns:ds="http://schemas.openxmlformats.org/officeDocument/2006/customXml" ds:itemID="{3C34BC70-1588-470B-940F-0274FE67D77D}"/>
</file>

<file path=customXml/itemProps2.xml><?xml version="1.0" encoding="utf-8"?>
<ds:datastoreItem xmlns:ds="http://schemas.openxmlformats.org/officeDocument/2006/customXml" ds:itemID="{5312325A-14E3-49FC-B8FC-1640C54744C4}"/>
</file>

<file path=customXml/itemProps3.xml><?xml version="1.0" encoding="utf-8"?>
<ds:datastoreItem xmlns:ds="http://schemas.openxmlformats.org/officeDocument/2006/customXml" ds:itemID="{887E1D4E-A616-46F6-A4F2-20EDCC874AF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1229</Words>
  <Application>Microsoft Office PowerPoint</Application>
  <PresentationFormat>On-screen Show (4:3)</PresentationFormat>
  <Paragraphs>276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Pre-Test</vt:lpstr>
      <vt:lpstr>Agenda</vt:lpstr>
      <vt:lpstr>Learning Objectives</vt:lpstr>
      <vt:lpstr>Learning Objectives, cont.</vt:lpstr>
      <vt:lpstr>Introducing Bob and The Wired Cup</vt:lpstr>
      <vt:lpstr>Introductions: Where are you on the cash flow continuum?</vt:lpstr>
      <vt:lpstr>Opening Balance Sheet for The Wired Cup</vt:lpstr>
      <vt:lpstr>A Few Notes About Debt</vt:lpstr>
      <vt:lpstr>Opening Balance Sheet for The Wired Cup</vt:lpstr>
      <vt:lpstr>Three Views of Cash Flow</vt:lpstr>
      <vt:lpstr>Cash Conversion Cycle</vt:lpstr>
      <vt:lpstr>Cash Flow Diagram</vt:lpstr>
      <vt:lpstr>The Wired Cup Cash Flow Statement</vt:lpstr>
      <vt:lpstr>What Can Bob Do?</vt:lpstr>
      <vt:lpstr>Possible Ideas for Bob</vt:lpstr>
      <vt:lpstr>What NOT to Do </vt:lpstr>
      <vt:lpstr>It Is Professional to Ask for Help</vt:lpstr>
      <vt:lpstr>Key Points to Remember</vt:lpstr>
      <vt:lpstr>Toolkit of Resources</vt:lpstr>
      <vt:lpstr>Pre-Post Test and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2015-07-23T14:53:23Z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  <property fmtid="{D5CDD505-2E9C-101B-9397-08002B2CF9AE}" pid="3" name="Order">
    <vt:r8>89300</vt:r8>
  </property>
</Properties>
</file>