
<file path=[Content_Types].xml><?xml version="1.0" encoding="utf-8"?>
<Types xmlns="http://schemas.openxmlformats.org/package/2006/content-types">
  <Default Extension="pdf" ContentType="application/pdf"/>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s/slide25.xml" ContentType="application/vnd.openxmlformats-officedocument.presentationml.slid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slides/slide32.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docProps/custom.xml" ContentType="application/vnd.openxmlformats-officedocument.custom-properties+xml"/>
  <Override PartName="/ppt/media/image7.jpeg" ContentType="image/jpeg"/>
  <Override PartName="/ppt/notesSlides/notesSlide12.xml" ContentType="application/vnd.openxmlformats-officedocument.presentationml.notesSlide+xml"/>
  <Override PartName="/ppt/media/image12.jpeg" ContentType="image/jpeg"/>
  <Default Extension="xlsx" ContentType="application/vnd.openxmlformats-officedocument.spreadsheetml.sheet"/>
  <Override PartName="/ppt/media/image3.jpeg" ContentType="image/jpeg"/>
  <Override PartName="/ppt/notesSlides/notesSlide7.xml" ContentType="application/vnd.openxmlformats-officedocument.presentationml.notesSlide+xml"/>
  <Override PartName="/ppt/viewProps.xml" ContentType="application/vnd.openxmlformats-officedocument.presentationml.viewProps+xml"/>
  <Override PartName="/ppt/slides/slide9.xml" ContentType="application/vnd.openxmlformats-officedocument.presentationml.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theme/theme2.xml" ContentType="application/vnd.openxmlformats-officedocument.theme+xml"/>
  <Override PartName="/ppt/notesSlides/notesSlide19.xml" ContentType="application/vnd.openxmlformats-officedocument.presentationml.notesSlide+xml"/>
  <Default Extension="jpeg" ContentType="image/jpg"/>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docProps/app.xml" ContentType="application/vnd.openxmlformats-officedocument.extended-propertie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media/image8.jpeg" ContentType="image/jpeg"/>
  <Override PartName="/ppt/notesSlides/notesSlide22.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notesSlides/notesSlide8.xml" ContentType="application/vnd.openxmlformats-officedocument.presentationml.notesSlide+xml"/>
  <Override PartName="/ppt/media/image6.jpeg" ContentType="image/jpeg"/>
  <Override PartName="/ppt/notesSlides/notesSlide11.xml" ContentType="application/vnd.openxmlformats-officedocument.presentationml.notesSlide+xml"/>
  <Override PartName="/ppt/notesSlides/notesSlide20.xml" ContentType="application/vnd.openxmlformats-officedocument.presentationml.notesSlide+xml"/>
  <Override PartName="/ppt/media/image13.jpeg" ContentType="image/jpeg"/>
  <Override PartName="/ppt/media/image2.jpeg" ContentType="image/jpeg"/>
  <Override PartName="/ppt/notesSlides/notesSlide6.xml" ContentType="application/vnd.openxmlformats-officedocument.presentationml.notesSlide+xml"/>
  <Override PartName="/ppt/media/image11.jpeg" ContentType="image/jpeg"/>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Override PartName="/ppt/slides/slide23.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media/image9.jpeg" ContentType="image/jpeg"/>
  <Override PartName="/ppt/commentAuthors.xml" ContentType="application/vnd.openxmlformats-officedocument.presentationml.commentAuthors+xml"/>
  <Override PartName="/ppt/media/image5.jpeg" ContentType="image/jpeg"/>
  <Override PartName="/ppt/notesSlides/notesSlide9.xml" ContentType="application/vnd.openxmlformats-officedocument.presentationml.notesSlide+xml"/>
  <Override PartName="/ppt/notesSlides/notesSlide21.xml" ContentType="application/vnd.openxmlformats-officedocument.presentationml.notesSlide+xml"/>
  <Override PartName="/ppt/media/image14.jpeg" ContentType="image/jpeg"/>
  <Override PartName="/ppt/media/image1.jpeg" ContentType="image/jpeg"/>
  <Override PartName="/ppt/notesSlides/notesSlide10.xml" ContentType="application/vnd.openxmlformats-officedocument.presentationml.notesSlide+xml"/>
  <Override PartName="/ppt/media/image10.jpeg" ContentType="image/jpeg"/>
  <Override PartName="/ppt/slides/slide7.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customXml" Target="../customXml/item2.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customXml" Target="../customXml/item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8" Type="http://schemas.openxmlformats.org/officeDocument/2006/relationships/slide" Target="slides/slide1.xml"/><Relationship Id="rId3" Type="http://schemas.openxmlformats.org/officeDocument/2006/relationships/commentAuthors" Target="commentAuthors.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2"/>
          <p:cNvSpPr/>
          <p:nvPr>
            <p:ph type="sldImg"/>
          </p:nvPr>
        </p:nvSpPr>
        <p:spPr>
          <a:xfrm>
            <a:off x="1143000" y="685800"/>
            <a:ext cx="4572000" cy="3429000"/>
          </a:xfrm>
          <a:prstGeom prst="rect">
            <a:avLst/>
          </a:prstGeom>
        </p:spPr>
        <p:txBody>
          <a:bodyPr/>
          <a:lstStyle/>
          <a:p>
            <a:pPr lvl="0"/>
          </a:p>
        </p:txBody>
      </p:sp>
      <p:sp>
        <p:nvSpPr>
          <p:cNvPr id="23" name="Shape 23"/>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7.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18.xml.rels><?xml version="1.0" encoding="UTF-8" standalone="yes"?><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9.xml.rels><?xml version="1.0" encoding="UTF-8" standalone="yes"?><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20.xml.rels><?xml version="1.0" encoding="UTF-8" standalone="yes"?><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21.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22.xml.rels><?xml version="1.0" encoding="UTF-8" standalone="yes"?><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23.xml.rels><?xml version="1.0" encoding="UTF-8" standalone="yes"?><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24.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3" name="Shape 33"/>
          <p:cNvSpPr/>
          <p:nvPr>
            <p:ph type="sldImg"/>
          </p:nvPr>
        </p:nvSpPr>
        <p:spPr>
          <a:prstGeom prst="rect">
            <a:avLst/>
          </a:prstGeom>
        </p:spPr>
        <p:txBody>
          <a:bodyPr/>
          <a:lstStyle/>
          <a:p>
            <a:pPr lvl="0"/>
          </a:p>
        </p:txBody>
      </p:sp>
      <p:sp>
        <p:nvSpPr>
          <p:cNvPr id="34" name="Shape 34"/>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Insurance for a Small Business training. By taking this training, you are taking an important step to building a better business.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3" name="Shape 93"/>
          <p:cNvSpPr/>
          <p:nvPr>
            <p:ph type="sldImg"/>
          </p:nvPr>
        </p:nvSpPr>
        <p:spPr>
          <a:prstGeom prst="rect">
            <a:avLst/>
          </a:prstGeom>
        </p:spPr>
        <p:txBody>
          <a:bodyPr/>
          <a:lstStyle/>
          <a:p>
            <a:pPr lvl="0"/>
          </a:p>
        </p:txBody>
      </p:sp>
      <p:sp>
        <p:nvSpPr>
          <p:cNvPr id="94" name="Shape 94"/>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Property insurance may cover the contents of the building, but can you or your business survive until it is back up and running? Loss-of-business income policies will replace some of the business’s income if business operations are interrupted due to a covered loss, as well as certain other losses.  Some policies begin paying after 30 days and others 60 days. It is important to know the policy details so you are not surprised at a time you can least afford it. Loss-of-income protection for a business can be added to a policy, but, for example, when a business is closed due to a flood and the policy does not contain flood coverage, the policy may not pay for loss of income in the event of a flood. Also, losses must be proven to be paid. Be sure to keep accurate and organized records of income and expenses.</a:t>
            </a:r>
            <a:endParaRPr sz="1200">
              <a:latin typeface="Calibri"/>
              <a:ea typeface="Calibri"/>
              <a:cs typeface="Calibri"/>
              <a:sym typeface="Calibri"/>
            </a:endParaRPr>
          </a:p>
          <a:p>
            <a:pPr lvl="0" defTabSz="914400">
              <a:lnSpc>
                <a:spcPct val="90000"/>
              </a:lnSpc>
              <a:spcBef>
                <a:spcPts val="400"/>
              </a:spcBef>
              <a:defRPr sz="1800"/>
            </a:pP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Finally, consider life, disability, and medical insurance coverage.  Further discussion of those types of insurance are beyond the scope of today’s course.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0" name="Shape 100"/>
          <p:cNvSpPr/>
          <p:nvPr>
            <p:ph type="sldImg"/>
          </p:nvPr>
        </p:nvSpPr>
        <p:spPr>
          <a:prstGeom prst="rect">
            <a:avLst/>
          </a:prstGeom>
        </p:spPr>
        <p:txBody>
          <a:bodyPr/>
          <a:lstStyle/>
          <a:p>
            <a:pPr lvl="0"/>
          </a:p>
        </p:txBody>
      </p:sp>
      <p:sp>
        <p:nvSpPr>
          <p:cNvPr id="101" name="Shape 10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After the previous discussion of required insurance, please discuss the insurance requirements of your business.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ph type="sldImg"/>
          </p:nvPr>
        </p:nvSpPr>
        <p:spPr>
          <a:prstGeom prst="rect">
            <a:avLst/>
          </a:prstGeom>
        </p:spPr>
        <p:txBody>
          <a:bodyPr/>
          <a:lstStyle/>
          <a:p>
            <a:pPr lvl="0"/>
          </a:p>
        </p:txBody>
      </p:sp>
      <p:sp>
        <p:nvSpPr>
          <p:cNvPr id="107" name="Shape 10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Financing your business creates risk for a lender or investor. To protect the bank or investor, certain insurance obligations may be spelled out in your financing agreement.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A loan may require providing the lender proof of adequate insurance coverage on a building and other property necessary for continuing operations. The requirement may include a provision for the interruption of business by providing for funds during the time of reconstruction or repairs. A bank may also require that it be listed as the “loss payee” on the policy to protect the bank’s interests in the event of a claim.</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Many banks and government loan programs require a “key person” policy (also known as a “key man” policy). This policy provides funds for business continuity when a person who is vital to continued operations dies or becomes ill. A policy may supply funds for a transition period in the event of the death or illness of the owner. Another option the lender may take is to stipulate that the borrower purchase a standard life insurance policy that names the bank as the primary beneficiary or a third party beneficiary. The amount of insurance coverage must be no less than the original balance of the loan.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4" name="Shape 114"/>
          <p:cNvSpPr/>
          <p:nvPr>
            <p:ph type="sldImg"/>
          </p:nvPr>
        </p:nvSpPr>
        <p:spPr>
          <a:prstGeom prst="rect">
            <a:avLst/>
          </a:prstGeom>
        </p:spPr>
        <p:txBody>
          <a:bodyPr/>
          <a:lstStyle/>
          <a:p>
            <a:pPr lvl="0"/>
          </a:p>
        </p:txBody>
      </p:sp>
      <p:sp>
        <p:nvSpPr>
          <p:cNvPr id="115" name="Shape 11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The purpose of this section is to discuss your “key person” policy.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lvl="0"/>
          </a:p>
        </p:txBody>
      </p:sp>
      <p:sp>
        <p:nvSpPr>
          <p:cNvPr id="122" name="Shape 12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Activity/Interaction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Questions for discussion – Will you list the names of people who could run your business or that you would trust to do so, if you were ill for an extended period of time?</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Next list who would take over your business in the event of your death.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Finally, do you have a plan for the business in the event of your death?  Is there a family member or trustee named to liquidate the assets?  What about employee ownership?  Would selling to the employees provide income to a spouse not involved in the business?  Do you have life insurance to cover all liabilities of the business?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7" name="Shape 127"/>
          <p:cNvSpPr/>
          <p:nvPr>
            <p:ph type="sldImg"/>
          </p:nvPr>
        </p:nvSpPr>
        <p:spPr>
          <a:prstGeom prst="rect">
            <a:avLst/>
          </a:prstGeom>
        </p:spPr>
        <p:txBody>
          <a:bodyPr/>
          <a:lstStyle/>
          <a:p>
            <a:pPr lvl="0"/>
          </a:p>
        </p:txBody>
      </p:sp>
      <p:sp>
        <p:nvSpPr>
          <p:cNvPr id="128" name="Shape 128"/>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A surety bond is issued by a third party, known as a surety, as a guarantee the second party will complete or fulfill its obligations or meet certain laws. If the second party fails to meet these obligations, the bond will cover the damages. The bonds protect consumers and the government from financial losses. Most surety bonds are issued due to licensing or permits. For example, licensing for construction contractors will require surety bonds. Contractors may be required to have a “bid bond” when submitting a bid to provide services to a government agency. Some types of businesses that are required to purchase bonds to secure licensing include car dealers, mortgage brokers, loan officers, professionals in healthcare, professionals handling or administering an estate, and construction contractors.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4" name="Shape 134"/>
          <p:cNvSpPr/>
          <p:nvPr>
            <p:ph type="sldImg"/>
          </p:nvPr>
        </p:nvSpPr>
        <p:spPr>
          <a:prstGeom prst="rect">
            <a:avLst/>
          </a:prstGeom>
        </p:spPr>
        <p:txBody>
          <a:bodyPr/>
          <a:lstStyle/>
          <a:p>
            <a:pPr lvl="0"/>
          </a:p>
        </p:txBody>
      </p:sp>
      <p:sp>
        <p:nvSpPr>
          <p:cNvPr id="135" name="Shape 135"/>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Insurance manages the impact of risks on life and business. Without insurance, we would be left to bear the brunt of each event, to clean up and pay for the event as collides with our business and personal plans. Whether you are protecting your cash deposits in the bank with FDIC insurance or protecting real, personal, or business property from losses, insurance can replace or repair the damages. This precautionary measure diminishes the effects an event can have on you, your business, and your family. Continued cash flow is essential to business and personal credit.</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Loss-of-income insurance could mean the difference between success and failure in the event of an accidental injury or illness. This income assists in making payments during those difficult times.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ph type="sldImg"/>
          </p:nvPr>
        </p:nvSpPr>
        <p:spPr>
          <a:prstGeom prst="rect">
            <a:avLst/>
          </a:prstGeom>
        </p:spPr>
        <p:txBody>
          <a:bodyPr/>
          <a:lstStyle/>
          <a:p>
            <a:pPr lvl="0"/>
          </a:p>
        </p:txBody>
      </p:sp>
      <p:sp>
        <p:nvSpPr>
          <p:cNvPr id="141" name="Shape 141"/>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Purchasing required insurance and paying the premiums will keep your business running. Failure to comply with federal, state, county, and local regulations can have repercussions that damage the reputation of the owner and the business.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Disasters, system crashes, and electronic downtime will happen. Shielding your business from these effects with insurance, a plan for business continuity, and reliable system providers are constructive steps to managing your assets. Cash flow returns to normal in an expedited manner and losses that could have closed the doors are minimized. Business owners desire to have the best products, employees, and market reputation. However, faulty work, inadequate, or hazardous products, damages, and incidents do happen. Liability insurance minimizes these effects on the business, assists in settlements, and allows the business to continue.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Insurance and benefit packages help to retain employees. Employees may think twice about leaving your business for the competition, if the benefits are worthwhile. Unemployment and worker’s compensation insurances afford workers support in less favorable times or when injured at work.</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Shape 147"/>
          <p:cNvSpPr/>
          <p:nvPr>
            <p:ph type="sldImg"/>
          </p:nvPr>
        </p:nvSpPr>
        <p:spPr>
          <a:prstGeom prst="rect">
            <a:avLst/>
          </a:prstGeom>
        </p:spPr>
        <p:txBody>
          <a:bodyPr/>
          <a:lstStyle/>
          <a:p>
            <a:pPr lvl="0"/>
          </a:p>
        </p:txBody>
      </p:sp>
      <p:sp>
        <p:nvSpPr>
          <p:cNvPr id="148" name="Shape 148"/>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A couple of options are available to a home-based business owner. Many homeowners’ policies allow add-on coverage (a rider, for example) for this type of business and will include liability protection from injury to a customer or employee on the premises. But beware. A traditional homeowner’s or renter’s insurance policy (without a rider) will not cover small business activity. For example, if your home were to catch fire due to a short circuit in your business equipment, your homeowner’s insurance probably would not cover the damage, unless you had purchased small business coverage.</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The other alternative is a separate business policy. This policy is beneficial to those with more than one location for business or for businesses with product manufacturing in a different location. A product or property belonging to others, which is being repaired or worked on in the home, should be covered from damages such as fire, water, and theft.</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Retailer liability insurance is similar to insurance for a home-based business, but with higher degrees of coverage. Protection from theft of inventory, credit card theft, or loss of receipts and coverage for a personal vehicle used in connection with deliveries may be needed for a retailer. Separate locations could be placed under one policy, but confirm with your agent.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sldImg"/>
          </p:nvPr>
        </p:nvSpPr>
        <p:spPr>
          <a:prstGeom prst="rect">
            <a:avLst/>
          </a:prstGeom>
        </p:spPr>
        <p:txBody>
          <a:bodyPr/>
          <a:lstStyle/>
          <a:p>
            <a:pPr lvl="0"/>
          </a:p>
        </p:txBody>
      </p:sp>
      <p:sp>
        <p:nvSpPr>
          <p:cNvPr id="154" name="Shape 154"/>
          <p:cNvSpPr/>
          <p:nvPr>
            <p:ph type="body" sz="quarter" idx="1"/>
          </p:nvPr>
        </p:nvSpPr>
        <p:spPr>
          <a:prstGeom prst="rect">
            <a:avLst/>
          </a:prstGeom>
        </p:spPr>
        <p:txBody>
          <a:bodyPr/>
          <a:lstStyle>
            <a:lvl1pPr defTabSz="914400">
              <a:lnSpc>
                <a:spcPct val="80000"/>
              </a:lnSpc>
              <a:spcBef>
                <a:spcPts val="300"/>
              </a:spcBef>
              <a:defRPr sz="1100">
                <a:latin typeface="Calibri"/>
                <a:ea typeface="Calibri"/>
                <a:cs typeface="Calibri"/>
                <a:sym typeface="Calibri"/>
              </a:defRPr>
            </a:lvl1pPr>
          </a:lstStyle>
          <a:p>
            <a:pPr lvl="0">
              <a:defRPr sz="1800"/>
            </a:pPr>
            <a:r>
              <a:rPr sz="1100"/>
              <a:t>Commercial insurance builds on retailer insurance. Many of the same coverage types apply, but added equipment, fixtures, customer traffic, multiple locations, and additional employees may require greater coverage. Construction liability for past projects or products, medical liability, landlord, and numerous other profession-related protections can be included in a commercial policy. A vendor, who displays, demonstrates, or sells products from a kiosk—at festivals or gatherings, for example—may purchase policies for full time coverage or for each event. The nature of these policies is to cover liability, bodily injury, and personal injury and for advertising protection.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ph type="sldImg"/>
          </p:nvPr>
        </p:nvSpPr>
        <p:spPr>
          <a:prstGeom prst="rect">
            <a:avLst/>
          </a:prstGeom>
        </p:spPr>
        <p:txBody>
          <a:bodyPr/>
          <a:lstStyle/>
          <a:p>
            <a:pPr lvl="0"/>
          </a:p>
        </p:txBody>
      </p:sp>
      <p:sp>
        <p:nvSpPr>
          <p:cNvPr id="39" name="Shape 3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module, you will be able to:</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types of insurance which are required by a small business.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other types of insurance that a small business should consider.</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Explain why insurance is important for a small business.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9" name="Shape 159"/>
          <p:cNvSpPr/>
          <p:nvPr>
            <p:ph type="sldImg"/>
          </p:nvPr>
        </p:nvSpPr>
        <p:spPr>
          <a:prstGeom prst="rect">
            <a:avLst/>
          </a:prstGeom>
        </p:spPr>
        <p:txBody>
          <a:bodyPr/>
          <a:lstStyle/>
          <a:p>
            <a:pPr lvl="0"/>
          </a:p>
        </p:txBody>
      </p:sp>
      <p:sp>
        <p:nvSpPr>
          <p:cNvPr id="160" name="Shape 160"/>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Deciding to insure is part of managing your risks. If a policy does not make sense from the standpoint of premium versus possible loss, then maybe the insurance is not feasible. If, on the other hand, the replacement cost or losses are significant and you cannot cover the costs or losses in order to continue business, it becomes a rational decision to purchase coverage.</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Factors that affect your premium are the amount of the deductible, the coverage limits, and your credit. For now, let’s focus on the first two factors.</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Deductibles are out of pocket expenses paid with each filed claim. The greater amount you are expected to pay, the lower your premium should be.</a:t>
            </a:r>
            <a:endParaRPr sz="1200">
              <a:latin typeface="Calibri"/>
              <a:ea typeface="Calibri"/>
              <a:cs typeface="Calibri"/>
              <a:sym typeface="Calibri"/>
            </a:endParaRPr>
          </a:p>
          <a:p>
            <a:pPr lvl="0" marL="171450" indent="-171450" defTabSz="914400">
              <a:lnSpc>
                <a:spcPct val="90000"/>
              </a:lnSpc>
              <a:spcBef>
                <a:spcPts val="400"/>
              </a:spcBef>
              <a:buSzPct val="100000"/>
              <a:buFont typeface="Arial"/>
              <a:buChar char="•"/>
              <a:defRPr sz="1800"/>
            </a:pPr>
            <a:r>
              <a:rPr sz="1200">
                <a:latin typeface="Calibri"/>
                <a:ea typeface="Calibri"/>
                <a:cs typeface="Calibri"/>
                <a:sym typeface="Calibri"/>
              </a:rPr>
              <a:t>Claims will have a coverage limit on the amount that will be paid. For instance, you may have $300,000 liability coverage per incident. Should a claim be filed, the insurer will pay up to a maximum of $300,000. Be certain the amounts are within reason for your type of business and that you are not buying coverage above or beneath your needs.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Your policy should allow for growth of the business. If you currently have one location, but plan for another, your policy should allow for this expansion. If the policy is new or recently renewed and changes are expected, discuss possible related costs with the agent. Certain policies may require time and cost to expand coverage. Ask about the impacts of your growth expectations, before you purchase a policy.</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Shape 165"/>
          <p:cNvSpPr/>
          <p:nvPr>
            <p:ph type="sldImg"/>
          </p:nvPr>
        </p:nvSpPr>
        <p:spPr>
          <a:prstGeom prst="rect">
            <a:avLst/>
          </a:prstGeom>
        </p:spPr>
        <p:txBody>
          <a:bodyPr/>
          <a:lstStyle/>
          <a:p>
            <a:pPr lvl="0"/>
          </a:p>
        </p:txBody>
      </p:sp>
      <p:sp>
        <p:nvSpPr>
          <p:cNvPr id="166" name="Shape 166"/>
          <p:cNvSpPr/>
          <p:nvPr>
            <p:ph type="body" sz="quarter" idx="1"/>
          </p:nvPr>
        </p:nvSpPr>
        <p:spPr>
          <a:prstGeom prst="rect">
            <a:avLst/>
          </a:prstGeom>
        </p:spPr>
        <p:txBody>
          <a:bodyPr/>
          <a:lstStyle/>
          <a:p>
            <a:pPr lvl="0" defTabSz="914400">
              <a:lnSpc>
                <a:spcPct val="100000"/>
              </a:lnSpc>
              <a:spcBef>
                <a:spcPts val="300"/>
              </a:spcBef>
              <a:defRPr sz="1800"/>
            </a:pPr>
            <a:r>
              <a:rPr sz="1100">
                <a:latin typeface="Calibri"/>
                <a:ea typeface="Calibri"/>
                <a:cs typeface="Calibri"/>
                <a:sym typeface="Calibri"/>
              </a:rPr>
              <a:t>Since insurance is protection, you want to know that you are getting the best. Imagine you have made a list of your risks, your liabilities, and what you can pay. Now you are ready to shop for the best policy and agent. Consumer and business reviews in magazines, journals, and blogs on the internet are a start. Reliable and unbiased sources provide the best information, so investigate the source or writer. Learn to network with other professionals in your field. Read trade journals or publications containing information about insurance companies and small businesses.</a:t>
            </a:r>
            <a:endParaRPr sz="1100">
              <a:latin typeface="Calibri"/>
              <a:ea typeface="Calibri"/>
              <a:cs typeface="Calibri"/>
              <a:sym typeface="Calibri"/>
            </a:endParaRPr>
          </a:p>
          <a:p>
            <a:pPr lvl="0" defTabSz="914400">
              <a:lnSpc>
                <a:spcPct val="100000"/>
              </a:lnSpc>
              <a:spcBef>
                <a:spcPts val="300"/>
              </a:spcBef>
              <a:defRPr sz="1800"/>
            </a:pPr>
            <a:endParaRPr sz="1100">
              <a:latin typeface="Calibri"/>
              <a:ea typeface="Calibri"/>
              <a:cs typeface="Calibri"/>
              <a:sym typeface="Calibri"/>
            </a:endParaRPr>
          </a:p>
          <a:p>
            <a:pPr lvl="0" defTabSz="914400">
              <a:lnSpc>
                <a:spcPct val="100000"/>
              </a:lnSpc>
              <a:spcBef>
                <a:spcPts val="300"/>
              </a:spcBef>
              <a:defRPr sz="1800"/>
            </a:pPr>
            <a:r>
              <a:rPr sz="1100">
                <a:latin typeface="Calibri"/>
                <a:ea typeface="Calibri"/>
                <a:cs typeface="Calibri"/>
                <a:sym typeface="Calibri"/>
              </a:rPr>
              <a:t>Weighing a larger agency versus a smaller one may come down to a preference, if both companies are reputable and solid. Some individuals prefer an agent they can visit. Others may feel a larger company is more accessible by having call centers available during extended hours. Be accurate when making comparisons of quotes. Creating a spreadsheet can help to compare premiums, coverage, and deductibles. Across the top, list each item or event you expect to cover with the amount of coverage you need. On the left side, list the names of the companies providing quotes. For each company, move across the list and place a check under the coverage included in their quote. If all are equal, then which one has the best pricing? Know what isn’t covered before purchasing the policy. Uncovered events represent risks you are willing to take.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2" name="Shape 172"/>
          <p:cNvSpPr/>
          <p:nvPr>
            <p:ph type="sldImg"/>
          </p:nvPr>
        </p:nvSpPr>
        <p:spPr>
          <a:prstGeom prst="rect">
            <a:avLst/>
          </a:prstGeom>
        </p:spPr>
        <p:txBody>
          <a:bodyPr/>
          <a:lstStyle/>
          <a:p>
            <a:pPr lvl="0"/>
          </a:p>
        </p:txBody>
      </p:sp>
      <p:sp>
        <p:nvSpPr>
          <p:cNvPr id="173" name="Shape 173"/>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Your policies should be kept in a safe, but accessible place. You should know exactly where to find them in the event of a claim or for review. Keeping all policies together in a paper file or scanned to an electronic file saves time.</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Whether you use a day planner, card file, or electronic files keep emergency phone numbers or claim contact information close at hand. Let employees know where to find this information. If using electronic files, consider a paper copy too. If the system is down, electronic files will be inaccessible. Train staff on the steps to take and who to call. All this information should be added to your business continuity or disaster recovery plan. Meet with your agent and review your policies periodically. Add an annual reminder to your calendar.</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lvl="0"/>
          </a:p>
        </p:txBody>
      </p:sp>
      <p:sp>
        <p:nvSpPr>
          <p:cNvPr id="179" name="Shape 179"/>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It is a great feeling to pay off a debt. However, we often forget about the life insurance policies that list the bank as the third party beneficiary. Unless the bank completes a release form provided by the insurance company, the beneficiary cannot be changed. The form will require a notarized signature of a bank officer. Waiting longer than a few months from the debt payoff could prolong obtaining the signature. After a period of time, the loan file may be sent to an offsite storage and need to be ordered back in. Failure to obtain the release could cause added grief to a surviving spouse or beneficiary.</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As you recall, we spoke of credit being a determining factor in determining the amount of an insurance premium. Paying premiums promptly also helps to keep premiums lower.</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When cancelling a policy, don’t forget about the amount you will be credited or refunded. You may be upgrading to a new policy from the same company. A credit from the old policy may be able to be applied to the first premium of the new policy. Otherwise, speak with your insurance representative about a refund check.</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Finally, if you have a complaint, for example if a claim was not paid, you may have to file with your state insurance department or state commissioner (in some states). Every state is different, with its own process. The state will then investigate fully. In some cases the process can be quite lengthy, sometimes taking several months.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sldImg"/>
          </p:nvPr>
        </p:nvSpPr>
        <p:spPr>
          <a:prstGeom prst="rect">
            <a:avLst/>
          </a:prstGeom>
        </p:spPr>
        <p:txBody>
          <a:bodyPr/>
          <a:lstStyle/>
          <a:p>
            <a:pPr lvl="0"/>
          </a:p>
        </p:txBody>
      </p:sp>
      <p:sp>
        <p:nvSpPr>
          <p:cNvPr id="185" name="Shape 185"/>
          <p:cNvSpPr/>
          <p:nvPr>
            <p:ph type="body" sz="quarter" idx="1"/>
          </p:nvPr>
        </p:nvSpPr>
        <p:spPr>
          <a:prstGeom prst="rect">
            <a:avLst/>
          </a:prstGeom>
        </p:spPr>
        <p:txBody>
          <a:bodyPr/>
          <a:lstStyle/>
          <a:p>
            <a:pPr lvl="1" indent="4762" defTabSz="914400">
              <a:lnSpc>
                <a:spcPct val="100000"/>
              </a:lnSpc>
              <a:spcBef>
                <a:spcPts val="400"/>
              </a:spcBef>
              <a:defRPr sz="1800"/>
            </a:pPr>
            <a:r>
              <a:rPr sz="1200">
                <a:latin typeface="Calibri"/>
                <a:ea typeface="Calibri"/>
                <a:cs typeface="Calibri"/>
                <a:sym typeface="Calibri"/>
              </a:rPr>
              <a:t>Going outside is a risk, but so is staying in.</a:t>
            </a:r>
            <a:endParaRPr sz="1200">
              <a:latin typeface="Calibri"/>
              <a:ea typeface="Calibri"/>
              <a:cs typeface="Calibri"/>
              <a:sym typeface="Calibri"/>
            </a:endParaRPr>
          </a:p>
          <a:p>
            <a:pPr lvl="1" indent="4762" defTabSz="914400">
              <a:lnSpc>
                <a:spcPct val="100000"/>
              </a:lnSpc>
              <a:spcBef>
                <a:spcPts val="400"/>
              </a:spcBef>
              <a:defRPr sz="1800"/>
            </a:pPr>
            <a:endParaRPr sz="1200">
              <a:latin typeface="Calibri"/>
              <a:ea typeface="Calibri"/>
              <a:cs typeface="Calibri"/>
              <a:sym typeface="Calibri"/>
            </a:endParaRPr>
          </a:p>
          <a:p>
            <a:pPr lvl="1" indent="4762" defTabSz="914400">
              <a:lnSpc>
                <a:spcPct val="100000"/>
              </a:lnSpc>
              <a:spcBef>
                <a:spcPts val="400"/>
              </a:spcBef>
              <a:defRPr sz="1800"/>
            </a:pPr>
            <a:r>
              <a:rPr sz="1200">
                <a:latin typeface="Calibri"/>
                <a:ea typeface="Calibri"/>
                <a:cs typeface="Calibri"/>
                <a:sym typeface="Calibri"/>
              </a:rPr>
              <a:t>Going out may require boots, coat, or an umbrella for protection, but staying in can result in missed opportunities.</a:t>
            </a:r>
            <a:endParaRPr sz="600">
              <a:latin typeface="Calibri"/>
              <a:ea typeface="Calibri"/>
              <a:cs typeface="Calibri"/>
              <a:sym typeface="Calibri"/>
            </a:endParaRPr>
          </a:p>
          <a:p>
            <a:pPr lvl="1" indent="4762" defTabSz="914400">
              <a:lnSpc>
                <a:spcPct val="100000"/>
              </a:lnSpc>
              <a:spcBef>
                <a:spcPts val="400"/>
              </a:spcBef>
              <a:defRPr sz="1800"/>
            </a:pPr>
            <a:endParaRPr sz="1200">
              <a:latin typeface="Calibri"/>
              <a:ea typeface="Calibri"/>
              <a:cs typeface="Calibri"/>
              <a:sym typeface="Calibri"/>
            </a:endParaRPr>
          </a:p>
          <a:p>
            <a:pPr lvl="1" indent="4762" defTabSz="914400">
              <a:lnSpc>
                <a:spcPct val="100000"/>
              </a:lnSpc>
              <a:spcBef>
                <a:spcPts val="1500"/>
              </a:spcBef>
              <a:defRPr sz="1800"/>
            </a:pPr>
            <a:r>
              <a:rPr sz="1200">
                <a:latin typeface="Calibri"/>
                <a:ea typeface="Calibri"/>
                <a:cs typeface="Calibri"/>
                <a:sym typeface="Calibri"/>
              </a:rPr>
              <a:t>Business insurance eases the burden of risks, so owners can “go out” to </a:t>
            </a:r>
            <a:r>
              <a:rPr sz="4400">
                <a:latin typeface="Calibri"/>
                <a:ea typeface="Calibri"/>
                <a:cs typeface="Calibri"/>
                <a:sym typeface="Calibri"/>
              </a:rPr>
              <a:t>focus on business growth.</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8" name="Shape 48"/>
          <p:cNvSpPr/>
          <p:nvPr>
            <p:ph type="sldImg"/>
          </p:nvPr>
        </p:nvSpPr>
        <p:spPr>
          <a:prstGeom prst="rect">
            <a:avLst/>
          </a:prstGeom>
        </p:spPr>
        <p:txBody>
          <a:bodyPr/>
          <a:lstStyle/>
          <a:p>
            <a:pPr lvl="0"/>
          </a:p>
        </p:txBody>
      </p:sp>
      <p:sp>
        <p:nvSpPr>
          <p:cNvPr id="49" name="Shape 49"/>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In our class we will cover the six key areas listed in this outline.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4" name="Shape 54"/>
          <p:cNvSpPr/>
          <p:nvPr>
            <p:ph type="sldImg"/>
          </p:nvPr>
        </p:nvSpPr>
        <p:spPr>
          <a:prstGeom prst="rect">
            <a:avLst/>
          </a:prstGeom>
        </p:spPr>
        <p:txBody>
          <a:bodyPr/>
          <a:lstStyle/>
          <a:p>
            <a:pPr lvl="0"/>
          </a:p>
        </p:txBody>
      </p:sp>
      <p:sp>
        <p:nvSpPr>
          <p:cNvPr id="55" name="Shape 55"/>
          <p:cNvSpPr/>
          <p:nvPr>
            <p:ph type="body" sz="quarter" idx="1"/>
          </p:nvPr>
        </p:nvSpPr>
        <p:spPr>
          <a:prstGeom prst="rect">
            <a:avLst/>
          </a:prstGeom>
        </p:spPr>
        <p:txBody>
          <a:bodyPr/>
          <a:lstStyle/>
          <a:p>
            <a:pPr lvl="0" defTabSz="914400">
              <a:lnSpc>
                <a:spcPct val="100000"/>
              </a:lnSpc>
              <a:spcBef>
                <a:spcPts val="300"/>
              </a:spcBef>
              <a:defRPr sz="1800"/>
            </a:pPr>
            <a:r>
              <a:rPr sz="1000">
                <a:latin typeface="Calibri"/>
                <a:ea typeface="Calibri"/>
                <a:cs typeface="Calibri"/>
                <a:sym typeface="Calibri"/>
              </a:rPr>
              <a:t>An insurance guide is often available through your state government’s web site.  You should also contact your state, county, and city with questions regarding obligations you may have to purchase insurance. States may provide guidelines on insurance company program requirements for small businesses (usually defined as those with 2 to 50 employees). State guidelines may also describe requirements for a small business itself—to provide employees with the opportunity to participate in health insurance programs, for example. Federal laws may be reflected in state laws, but it is advisable to review laws at both the federal and state level. You may also want to contact federal agencies and state divisions that apply specifically to your occupation for any requirements that may pertain to you.</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Many states also require autos to be insured for liability at a minimum level, whether the autos are used for business or personal use. In a business situation, you may be required to provide additional coverage and insurance for employees who use your personal or company vehicle. </a:t>
            </a:r>
            <a:endParaRPr sz="1200">
              <a:latin typeface="Calibri"/>
              <a:ea typeface="Calibri"/>
              <a:cs typeface="Calibri"/>
              <a:sym typeface="Calibri"/>
            </a:endParaRPr>
          </a:p>
          <a:p>
            <a:pPr lvl="0" defTabSz="914400">
              <a:lnSpc>
                <a:spcPct val="100000"/>
              </a:lnSpc>
              <a:spcBef>
                <a:spcPts val="300"/>
              </a:spcBef>
              <a:defRPr sz="1800"/>
            </a:pPr>
            <a:r>
              <a:rPr sz="1000">
                <a:latin typeface="Calibri"/>
                <a:ea typeface="Calibri"/>
                <a:cs typeface="Calibri"/>
                <a:sym typeface="Calibri"/>
              </a:rPr>
              <a:t>Prior to contacting state, county, and city officials regarding insurance requirements, you may want to make a list of questions. To help compile a list of questions, do some investigative work. Consider searching the internet for “small businesses and insurance requirements” in your locality. Jot down questions as they come to mind, without screening them. Later go back to review the list of questions and organize them.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1" name="Shape 61"/>
          <p:cNvSpPr/>
          <p:nvPr>
            <p:ph type="sldImg"/>
          </p:nvPr>
        </p:nvSpPr>
        <p:spPr>
          <a:prstGeom prst="rect">
            <a:avLst/>
          </a:prstGeom>
        </p:spPr>
        <p:txBody>
          <a:bodyPr/>
          <a:lstStyle/>
          <a:p>
            <a:pPr lvl="0"/>
          </a:p>
        </p:txBody>
      </p:sp>
      <p:sp>
        <p:nvSpPr>
          <p:cNvPr id="62" name="Shape 62"/>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Let’s discuss some insurance options to protect against liability to others.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Business owners providing services should consider having professional liability insurance (also known as errors and omissions insurance). This type of liability coverage will generally protect your business if it is sued for malpractice, errors, and negligence when providing services to your customers.  Depending on your profession, you may be required by your state government to carry such a policy.  The issuance of certain licenses, business certificates, and registrations require you to carry work-specific insurance.  Check with your state government for these requirements.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Be sure to check with your insurance agent understand if you need to also purchase a separate general liability policy to fully protect the business in the event of a claim that its employees did (or did not do) something that caused harm, injury, or a loss to someone else.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 addition, while your state may not make it mandatory to provide liability coverage for directors or officers of a corporation, lawsuits could be filed in response to what a director or the organization did or did not do.</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Your liability insurance needs change. For this reason, it is important to stay informed of changes or contact your agent to verify that you have the minimum, or greater, coverage.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lvl="0"/>
          </a:p>
        </p:txBody>
      </p:sp>
      <p:sp>
        <p:nvSpPr>
          <p:cNvPr id="69" name="Shape 69"/>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Insurance can be work-specific due to licensing requirements. Be sure to check federal, state, and local laws for your business. Here are a few examples: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Doctors—malpractice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Certified Public Accountants—liability for specific work they conduct on behalf of others and for errors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Lawyers—malpractice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Construction companies—contractors liability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Engineers and Draftsman—errors and omissions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Lenders and Underwriters—errors and omission insurance</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Freight carriers—Automotive and liability insurance, depending on the materials being handled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4" name="Shape 74"/>
          <p:cNvSpPr/>
          <p:nvPr>
            <p:ph type="sldImg"/>
          </p:nvPr>
        </p:nvSpPr>
        <p:spPr>
          <a:prstGeom prst="rect">
            <a:avLst/>
          </a:prstGeom>
        </p:spPr>
        <p:txBody>
          <a:bodyPr/>
          <a:lstStyle/>
          <a:p>
            <a:pPr lvl="0"/>
          </a:p>
        </p:txBody>
      </p:sp>
      <p:sp>
        <p:nvSpPr>
          <p:cNvPr id="75" name="Shape 75"/>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Businesses with employees are required by law to pay for certain types of insurance: workers' compensation insurance, unemployment insurance, and, depending on where the business is located, disability insurance.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Nearly every state has laws regarding worker’s compensation insurance that protects employees against lost income resulting from work-related illnesses or injuries. These insurance laws address amounts to be paid in, rehabilitation, retraining, beneficiaries, and medical payout limits and may require coverage for any business with one or more employees. Commission or state insurance department web sites will contain contact information. Some states allow a business owner to purchase private insurance. However, this option may be only available to certain organization types, as specified in state insurance regulations. Check with your state because state-facilitated programs may provide plans for sole proprietorships.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0" name="Shape 80"/>
          <p:cNvSpPr/>
          <p:nvPr>
            <p:ph type="sldImg"/>
          </p:nvPr>
        </p:nvSpPr>
        <p:spPr>
          <a:prstGeom prst="rect">
            <a:avLst/>
          </a:prstGeom>
        </p:spPr>
        <p:txBody>
          <a:bodyPr/>
          <a:lstStyle/>
          <a:p>
            <a:pPr lvl="0"/>
          </a:p>
        </p:txBody>
      </p:sp>
      <p:sp>
        <p:nvSpPr>
          <p:cNvPr id="81" name="Shape 81"/>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This type of insurance provides benefits to those who become unemployed through no fault of their own. They must be willing and able to work and they must be actively searching for employment. Each state provides guidelines for insurance claims. Information on unemployment insurance can be obtained directly from your state and the U.S. Department of Labor.</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Unemployment insurance is funded through federal and state payroll taxes paid by businesses. Federal laws regulate unemployment insurance, but state agencies administer the programs. Employers remit tax payments to both federal and state funds. The federal tax amount is a percentage of the income earned by the employee, up to a specified amount for the calendar year. Each state provides calculations for payroll taxes, based on the needs of the fund. As unemployment claims rise, the percentage of income to be remitted may also climb.</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Do not take the payment of this payroll tax lightly. Some employers fail to pay the required tax when cash flow is tight and fall into trouble. Penalties and interest can be high and repeated failure to pay may result in a filing of a lien. In some states, continued nonpayment may be considered a misdemeanor or felony.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7" name="Shape 87"/>
          <p:cNvSpPr/>
          <p:nvPr>
            <p:ph type="sldImg"/>
          </p:nvPr>
        </p:nvSpPr>
        <p:spPr>
          <a:prstGeom prst="rect">
            <a:avLst/>
          </a:prstGeom>
        </p:spPr>
        <p:txBody>
          <a:bodyPr/>
          <a:lstStyle/>
          <a:p>
            <a:pPr lvl="0"/>
          </a:p>
        </p:txBody>
      </p:sp>
      <p:sp>
        <p:nvSpPr>
          <p:cNvPr id="88" name="Shape 88"/>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Property insurance for your business can replace or repair your building and its contents (such as equipment and inventory) in the event of fire, storm damage, and other types of occurrences, as listed in the policy.  The definition of "property" can be broad and even include business interruption. Certain risks may require additional costs to upgrade a policy, such as the risk from heavy snow falls, which may not be covered in a basic policy.</a:t>
            </a:r>
            <a:endParaRPr sz="1200">
              <a:latin typeface="Calibri"/>
              <a:ea typeface="Calibri"/>
              <a:cs typeface="Calibri"/>
              <a:sym typeface="Calibri"/>
            </a:endParaRPr>
          </a:p>
          <a:p>
            <a:pPr lvl="0" defTabSz="914400">
              <a:lnSpc>
                <a:spcPct val="90000"/>
              </a:lnSpc>
              <a:spcBef>
                <a:spcPts val="400"/>
              </a:spcBef>
              <a:defRPr sz="1800"/>
            </a:pP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Property insurance policies come in two basic forms: </a:t>
            </a:r>
            <a:endParaRPr sz="1200">
              <a:latin typeface="Calibri"/>
              <a:ea typeface="Calibri"/>
              <a:cs typeface="Calibri"/>
              <a:sym typeface="Calibri"/>
            </a:endParaRPr>
          </a:p>
          <a:p>
            <a:pPr lvl="0" defTabSz="914400">
              <a:lnSpc>
                <a:spcPct val="90000"/>
              </a:lnSpc>
              <a:spcBef>
                <a:spcPts val="400"/>
              </a:spcBef>
              <a:buSzPct val="100000"/>
              <a:buFont typeface="Wingdings"/>
              <a:buChar char="▪"/>
              <a:defRPr sz="1800"/>
            </a:pPr>
            <a:r>
              <a:rPr sz="1200">
                <a:latin typeface="Calibri"/>
                <a:ea typeface="Calibri"/>
                <a:cs typeface="Calibri"/>
                <a:sym typeface="Calibri"/>
              </a:rPr>
              <a:t>All-risk policies covering a wide-range of incidents and perils except those noted in the policy; </a:t>
            </a:r>
            <a:endParaRPr sz="1200">
              <a:latin typeface="Calibri"/>
              <a:ea typeface="Calibri"/>
              <a:cs typeface="Calibri"/>
              <a:sym typeface="Calibri"/>
            </a:endParaRPr>
          </a:p>
          <a:p>
            <a:pPr lvl="0" defTabSz="914400">
              <a:lnSpc>
                <a:spcPct val="90000"/>
              </a:lnSpc>
              <a:spcBef>
                <a:spcPts val="400"/>
              </a:spcBef>
              <a:buSzPct val="100000"/>
              <a:buFont typeface="Wingdings"/>
              <a:buChar char="▪"/>
              <a:defRPr sz="1800"/>
            </a:pPr>
            <a:r>
              <a:rPr sz="1200">
                <a:latin typeface="Calibri"/>
                <a:ea typeface="Calibri"/>
                <a:cs typeface="Calibri"/>
                <a:sym typeface="Calibri"/>
              </a:rPr>
              <a:t>Peril-specific policies that cover losses from only those perils listed in the policy. </a:t>
            </a:r>
            <a:endParaRPr sz="1200">
              <a:latin typeface="Calibri"/>
              <a:ea typeface="Calibri"/>
              <a:cs typeface="Calibri"/>
              <a:sym typeface="Calibri"/>
            </a:endParaRPr>
          </a:p>
          <a:p>
            <a:pPr lvl="0" defTabSz="914400">
              <a:lnSpc>
                <a:spcPct val="90000"/>
              </a:lnSpc>
              <a:spcBef>
                <a:spcPts val="400"/>
              </a:spcBef>
              <a:defRPr sz="1800"/>
            </a:pP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Even if you rent or lease a space, you may still obtain insurance on the contents of the building. Inventory coverage is based on the average inventory in the warehouse on a monthly basis. Depending on the policy, this insurance covers goods owned and in your possession, on consignment, or sold and not yet delivered. Confirm with insurance vendors on the coverage in place for stock ordered but not delivered to your location. Shipping terms may also determine responsibility.</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Flood and earthquake insurance should be considered for a business even when it’s not required, especially in areas prone to these types of disasters. Even when an earthquake does not damage a building, it can create indirect damage by causing a sprinkler system to flood a building, for example.</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781800" y="64008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FFFFFF"/>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FFFFFF"/>
                </a:solidFill>
              </a:rPr>
              <a:t>INSURANCE</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0">
    <p:spTree>
      <p:nvGrpSpPr>
        <p:cNvPr id="1" name=""/>
        <p:cNvGrpSpPr/>
        <p:nvPr/>
      </p:nvGrpSpPr>
      <p:grpSpPr>
        <a:xfrm>
          <a:off x="0" y="0"/>
          <a:ext cx="0" cy="0"/>
          <a:chOff x="0" y="0"/>
          <a:chExt cx="0" cy="0"/>
        </a:xfrm>
      </p:grpSpPr>
      <p:pic>
        <p:nvPicPr>
          <p:cNvPr id="17"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8" name="Shape 18"/>
          <p:cNvSpPr/>
          <p:nvPr/>
        </p:nvSpPr>
        <p:spPr>
          <a:xfrm>
            <a:off x="6781800" y="6400800"/>
            <a:ext cx="16764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FFFFFF"/>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FFFFFF"/>
                </a:solidFill>
              </a:rPr>
              <a:t>INSURANCE</a:t>
            </a:r>
          </a:p>
        </p:txBody>
      </p:sp>
      <p:sp>
        <p:nvSpPr>
          <p:cNvPr id="19" name="Shape 19"/>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20" name="Shape 20"/>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21" name="Shape 21"/>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9.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0.jpe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2.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3.jpe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3.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4.jpe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5" name="Shape 25"/>
          <p:cNvSpPr/>
          <p:nvPr/>
        </p:nvSpPr>
        <p:spPr>
          <a:xfrm>
            <a:off x="361950" y="1905000"/>
            <a:ext cx="4133850" cy="995363"/>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6" name="Shape 26"/>
          <p:cNvSpPr/>
          <p:nvPr/>
        </p:nvSpPr>
        <p:spPr>
          <a:xfrm>
            <a:off x="228600" y="838200"/>
            <a:ext cx="6781800" cy="9172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72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7200">
                <a:solidFill>
                  <a:srgbClr val="C1961C"/>
                </a:solidFill>
              </a:rPr>
              <a:t>Insurance</a:t>
            </a:r>
          </a:p>
        </p:txBody>
      </p:sp>
      <p:sp>
        <p:nvSpPr>
          <p:cNvPr id="27" name="Shape 27"/>
          <p:cNvSpPr/>
          <p:nvPr/>
        </p:nvSpPr>
        <p:spPr>
          <a:xfrm>
            <a:off x="309563" y="1828800"/>
            <a:ext cx="4352926" cy="5486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3200">
                <a:solidFill>
                  <a:srgbClr val="FFFFFF"/>
                </a:solidFill>
                <a:latin typeface="Garamond"/>
                <a:ea typeface="Garamond"/>
                <a:cs typeface="Garamond"/>
                <a:sym typeface="Garamond"/>
              </a:defRPr>
            </a:lvl1pPr>
          </a:lstStyle>
          <a:p>
            <a:pPr lvl="0">
              <a:defRPr b="0" cap="none" sz="1800">
                <a:solidFill>
                  <a:srgbClr val="000000"/>
                </a:solidFill>
              </a:defRPr>
            </a:pPr>
            <a:r>
              <a:rPr b="1" cap="small" sz="3200">
                <a:solidFill>
                  <a:srgbClr val="FFFFFF"/>
                </a:solidFill>
              </a:rPr>
              <a:t>For a Small Business</a:t>
            </a:r>
          </a:p>
        </p:txBody>
      </p:sp>
      <p:pic>
        <p:nvPicPr>
          <p:cNvPr id="28" name="FDIC_PPT_ART_Insurance.jpg"/>
          <p:cNvPicPr/>
          <p:nvPr/>
        </p:nvPicPr>
        <p:blipFill>
          <a:blip r:embed="rId2">
            <a:extLst/>
          </a:blip>
          <a:stretch>
            <a:fillRect/>
          </a:stretch>
        </p:blipFill>
        <p:spPr>
          <a:xfrm>
            <a:off x="4678139" y="381000"/>
            <a:ext cx="4465861" cy="4465861"/>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7" name="Shape 7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Unemployment Insurance</a:t>
            </a:r>
          </a:p>
        </p:txBody>
      </p:sp>
      <p:sp>
        <p:nvSpPr>
          <p:cNvPr id="78" name="Shape 78"/>
          <p:cNvSpPr/>
          <p:nvPr>
            <p:ph type="body" idx="1"/>
          </p:nvPr>
        </p:nvSpPr>
        <p:spPr>
          <a:xfrm>
            <a:off x="457200" y="990600"/>
            <a:ext cx="8229600" cy="5221288"/>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Benefits those who are unemployed through no fault of their own.</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Willing and able to work, actively searching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Federally regulated, state administered</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Check with state and Federal Dept. of Labor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Always make payments,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avoid penalties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and actions (lien,</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misdemeanor, felony)</a:t>
            </a:r>
          </a:p>
        </p:txBody>
      </p:sp>
      <p:pic>
        <p:nvPicPr>
          <p:cNvPr id="79" name="image11.png" descr="Hire Me.png"/>
          <p:cNvPicPr/>
          <p:nvPr/>
        </p:nvPicPr>
        <p:blipFill>
          <a:blip r:embed="rId3">
            <a:extLst/>
          </a:blip>
          <a:stretch>
            <a:fillRect/>
          </a:stretch>
        </p:blipFill>
        <p:spPr>
          <a:xfrm>
            <a:off x="5351462" y="3992562"/>
            <a:ext cx="3657601" cy="2173288"/>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3" name="Shape 83"/>
          <p:cNvSpPr/>
          <p:nvPr>
            <p:ph type="title"/>
          </p:nvPr>
        </p:nvSpPr>
        <p:spPr>
          <a:xfrm>
            <a:off x="457200" y="381000"/>
            <a:ext cx="8686800" cy="609600"/>
          </a:xfrm>
          <a:prstGeom prst="rect">
            <a:avLst/>
          </a:prstGeom>
        </p:spPr>
        <p:txBody>
          <a:bodyPr lIns="0" tIns="0" rIns="0" bIns="0">
            <a:normAutofit fontScale="100000" lnSpcReduction="0"/>
          </a:bodyPr>
          <a:lstStyle>
            <a:lvl1pPr defTabSz="905255">
              <a:defRPr sz="3564"/>
            </a:lvl1pPr>
          </a:lstStyle>
          <a:p>
            <a:pPr lvl="0">
              <a:defRPr sz="1800">
                <a:solidFill>
                  <a:srgbClr val="000000"/>
                </a:solidFill>
              </a:defRPr>
            </a:pPr>
            <a:r>
              <a:rPr sz="3564">
                <a:solidFill>
                  <a:srgbClr val="C1961C"/>
                </a:solidFill>
              </a:rPr>
              <a:t>Other Types of Insurance to Consider</a:t>
            </a:r>
          </a:p>
        </p:txBody>
      </p:sp>
      <p:sp>
        <p:nvSpPr>
          <p:cNvPr id="84" name="Shape 84"/>
          <p:cNvSpPr/>
          <p:nvPr>
            <p:ph type="body" idx="1"/>
          </p:nvPr>
        </p:nvSpPr>
        <p:spPr>
          <a:xfrm>
            <a:off x="457200" y="990600"/>
            <a:ext cx="8229600" cy="4648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Property Insurance </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Commercial – natural disaster and theft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Equipment – coverage in commercial policy and repair and replacement of parts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Inventory – suppliers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shipments and in stock</a:t>
            </a:r>
          </a:p>
        </p:txBody>
      </p:sp>
      <p:sp>
        <p:nvSpPr>
          <p:cNvPr id="85" name="Shape 85"/>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pic>
        <p:nvPicPr>
          <p:cNvPr id="86" name="image12.jpeg" descr="iStock_000016888330XSmall.jpg"/>
          <p:cNvPicPr/>
          <p:nvPr/>
        </p:nvPicPr>
        <p:blipFill>
          <a:blip r:embed="rId3">
            <a:extLst/>
          </a:blip>
          <a:stretch>
            <a:fillRect/>
          </a:stretch>
        </p:blipFill>
        <p:spPr>
          <a:xfrm>
            <a:off x="6119812" y="3348037"/>
            <a:ext cx="2803526" cy="2219326"/>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 name="Shape 90"/>
          <p:cNvSpPr/>
          <p:nvPr>
            <p:ph type="title"/>
          </p:nvPr>
        </p:nvSpPr>
        <p:spPr>
          <a:xfrm>
            <a:off x="457200" y="381000"/>
            <a:ext cx="8686800" cy="609600"/>
          </a:xfrm>
          <a:prstGeom prst="rect">
            <a:avLst/>
          </a:prstGeom>
        </p:spPr>
        <p:txBody>
          <a:bodyPr lIns="0" tIns="0" rIns="0" bIns="0">
            <a:normAutofit fontScale="100000" lnSpcReduction="0"/>
          </a:bodyPr>
          <a:lstStyle>
            <a:lvl1pPr defTabSz="905255">
              <a:defRPr sz="3564"/>
            </a:lvl1pPr>
          </a:lstStyle>
          <a:p>
            <a:pPr lvl="0">
              <a:defRPr sz="1800">
                <a:solidFill>
                  <a:srgbClr val="000000"/>
                </a:solidFill>
              </a:defRPr>
            </a:pPr>
            <a:r>
              <a:rPr sz="3564">
                <a:solidFill>
                  <a:srgbClr val="C1961C"/>
                </a:solidFill>
              </a:rPr>
              <a:t>Other Types of Insurance to Consider</a:t>
            </a:r>
          </a:p>
        </p:txBody>
      </p:sp>
      <p:sp>
        <p:nvSpPr>
          <p:cNvPr id="91" name="Shape 91"/>
          <p:cNvSpPr/>
          <p:nvPr>
            <p:ph type="body" idx="1"/>
          </p:nvPr>
        </p:nvSpPr>
        <p:spPr>
          <a:xfrm>
            <a:off x="457200" y="990600"/>
            <a:ext cx="8229600" cy="41148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Loss of income </a:t>
            </a:r>
            <a:endParaRPr sz="3000">
              <a:solidFill>
                <a:srgbClr val="132F5A"/>
              </a:solidFill>
            </a:endParaRPr>
          </a:p>
          <a:p>
            <a:pPr lvl="0">
              <a:defRPr sz="1800">
                <a:solidFill>
                  <a:srgbClr val="000000"/>
                </a:solidFill>
              </a:defRPr>
            </a:pPr>
            <a:r>
              <a:rPr sz="3000">
                <a:solidFill>
                  <a:srgbClr val="132F5A"/>
                </a:solidFill>
              </a:rPr>
              <a:t>Life</a:t>
            </a:r>
            <a:endParaRPr sz="3000">
              <a:solidFill>
                <a:srgbClr val="132F5A"/>
              </a:solidFill>
            </a:endParaRPr>
          </a:p>
          <a:p>
            <a:pPr lvl="0">
              <a:defRPr sz="1800">
                <a:solidFill>
                  <a:srgbClr val="000000"/>
                </a:solidFill>
              </a:defRPr>
            </a:pPr>
            <a:r>
              <a:rPr sz="3000">
                <a:solidFill>
                  <a:srgbClr val="132F5A"/>
                </a:solidFill>
              </a:rPr>
              <a:t>Disability</a:t>
            </a:r>
            <a:endParaRPr sz="3000">
              <a:solidFill>
                <a:srgbClr val="132F5A"/>
              </a:solidFill>
            </a:endParaRPr>
          </a:p>
          <a:p>
            <a:pPr lvl="0">
              <a:defRPr sz="1800">
                <a:solidFill>
                  <a:srgbClr val="000000"/>
                </a:solidFill>
              </a:defRPr>
            </a:pPr>
            <a:r>
              <a:rPr sz="3000">
                <a:solidFill>
                  <a:srgbClr val="132F5A"/>
                </a:solidFill>
              </a:rPr>
              <a:t>Medical </a:t>
            </a:r>
          </a:p>
        </p:txBody>
      </p:sp>
      <p:pic>
        <p:nvPicPr>
          <p:cNvPr id="92" name="image13.jpeg" descr="iStock_000008201983XSmall.jpg"/>
          <p:cNvPicPr/>
          <p:nvPr/>
        </p:nvPicPr>
        <p:blipFill>
          <a:blip r:embed="rId3">
            <a:extLst/>
          </a:blip>
          <a:stretch>
            <a:fillRect/>
          </a:stretch>
        </p:blipFill>
        <p:spPr>
          <a:xfrm>
            <a:off x="5459412" y="3775075"/>
            <a:ext cx="3467101" cy="2301875"/>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 name="Shape 96"/>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Discussion Point #2: </a:t>
            </a:r>
            <a:br>
              <a:rPr sz="2160">
                <a:solidFill>
                  <a:srgbClr val="C1961C"/>
                </a:solidFill>
              </a:rPr>
            </a:br>
            <a:r>
              <a:rPr sz="2160">
                <a:solidFill>
                  <a:srgbClr val="C1961C"/>
                </a:solidFill>
              </a:rPr>
              <a:t>Required Insurance</a:t>
            </a:r>
          </a:p>
        </p:txBody>
      </p:sp>
      <p:sp>
        <p:nvSpPr>
          <p:cNvPr id="97" name="Shape 97"/>
          <p:cNvSpPr/>
          <p:nvPr>
            <p:ph type="body" idx="1"/>
          </p:nvPr>
        </p:nvSpPr>
        <p:spPr>
          <a:xfrm>
            <a:off x="457200" y="1412875"/>
            <a:ext cx="8229600" cy="4267200"/>
          </a:xfrm>
          <a:prstGeom prst="rect">
            <a:avLst/>
          </a:prstGeom>
        </p:spPr>
        <p:txBody>
          <a:bodyPr lIns="0" tIns="0" rIns="0" bIns="0">
            <a:normAutofit fontScale="100000" lnSpcReduction="0"/>
          </a:bodyPr>
          <a:lstStyle>
            <a:lvl1pPr marL="0" indent="0">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a:solidFill>
                  <a:srgbClr val="1F497D"/>
                </a:solidFill>
              </a:rPr>
              <a:t>Review examples of required business insurance.</a:t>
            </a:r>
          </a:p>
        </p:txBody>
      </p:sp>
      <p:pic>
        <p:nvPicPr>
          <p:cNvPr id="98"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99" name="Shape 99"/>
          <p:cNvSpPr/>
          <p:nvPr/>
        </p:nvSpPr>
        <p:spPr>
          <a:xfrm>
            <a:off x="1619250" y="1970088"/>
            <a:ext cx="7067550" cy="35788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Is your business required by law to carry any of these types of insurance?</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Liability</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Worker’s Compensation</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Unemployment</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Disability</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2"/>
            </a:pPr>
            <a:r>
              <a:rPr sz="2800">
                <a:solidFill>
                  <a:srgbClr val="1F497D"/>
                </a:solidFill>
              </a:rPr>
              <a:t>If not required, should it carry the insurance anyway?  Why?</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03" name="image14.png" descr="iStock_000017593363XSmall.jpg"/>
          <p:cNvPicPr/>
          <p:nvPr/>
        </p:nvPicPr>
        <p:blipFill>
          <a:blip r:embed="rId3">
            <a:extLst/>
          </a:blip>
          <a:stretch>
            <a:fillRect/>
          </a:stretch>
        </p:blipFill>
        <p:spPr>
          <a:xfrm>
            <a:off x="5224960" y="3926978"/>
            <a:ext cx="3710663" cy="2134893"/>
          </a:xfrm>
          <a:prstGeom prst="rect">
            <a:avLst/>
          </a:prstGeom>
          <a:ln>
            <a:solidFill/>
          </a:ln>
          <a:effectLst>
            <a:outerShdw sx="100000" sy="100000" kx="0" ky="0" algn="b" rotWithShape="0" blurRad="50800" dist="38100" dir="2700000">
              <a:srgbClr val="000000">
                <a:alpha val="40000"/>
              </a:srgbClr>
            </a:outerShdw>
          </a:effectLst>
        </p:spPr>
      </p:pic>
      <p:sp>
        <p:nvSpPr>
          <p:cNvPr id="104" name="Shape 104"/>
          <p:cNvSpPr/>
          <p:nvPr>
            <p:ph type="title"/>
          </p:nvPr>
        </p:nvSpPr>
        <p:spPr>
          <a:xfrm>
            <a:off x="457200" y="381000"/>
            <a:ext cx="8686800" cy="609600"/>
          </a:xfrm>
          <a:prstGeom prst="rect">
            <a:avLst/>
          </a:prstGeom>
        </p:spPr>
        <p:txBody>
          <a:bodyPr lIns="0" tIns="0" rIns="0" bIns="0">
            <a:normAutofit fontScale="100000" lnSpcReduction="0"/>
          </a:bodyPr>
          <a:lstStyle>
            <a:lvl1pPr defTabSz="877823">
              <a:defRPr sz="3455"/>
            </a:lvl1pPr>
          </a:lstStyle>
          <a:p>
            <a:pPr lvl="0">
              <a:defRPr sz="1800">
                <a:solidFill>
                  <a:srgbClr val="000000"/>
                </a:solidFill>
              </a:defRPr>
            </a:pPr>
            <a:r>
              <a:rPr sz="3455">
                <a:solidFill>
                  <a:srgbClr val="C1961C"/>
                </a:solidFill>
              </a:rPr>
              <a:t>Lender or Investor-Required Insurance</a:t>
            </a:r>
          </a:p>
        </p:txBody>
      </p:sp>
      <p:sp>
        <p:nvSpPr>
          <p:cNvPr id="105" name="Shape 105"/>
          <p:cNvSpPr/>
          <p:nvPr>
            <p:ph type="body" idx="1"/>
          </p:nvPr>
        </p:nvSpPr>
        <p:spPr>
          <a:xfrm>
            <a:off x="457200" y="990600"/>
            <a:ext cx="8229600" cy="42672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When financing, a lender or investor may require you show insurance protecting:</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assets (building, property)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Cash flow – provision for interruption of business (e.g., reconstruction, repairs)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 the event of owner’s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disability or death</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Activity 3: “Key Person” Policy</a:t>
            </a:r>
          </a:p>
        </p:txBody>
      </p:sp>
      <p:sp>
        <p:nvSpPr>
          <p:cNvPr id="110" name="Shape 110"/>
          <p:cNvSpPr/>
          <p:nvPr>
            <p:ph type="body" idx="1"/>
          </p:nvPr>
        </p:nvSpPr>
        <p:spPr>
          <a:xfrm>
            <a:off x="457200" y="1027112"/>
            <a:ext cx="8229600" cy="4267201"/>
          </a:xfrm>
          <a:prstGeom prst="rect">
            <a:avLst/>
          </a:prstGeom>
        </p:spPr>
        <p:txBody>
          <a:bodyPr lIns="0" tIns="0" rIns="0" bIns="0">
            <a:normAutofit fontScale="100000" lnSpcReduction="0"/>
          </a:bodyPr>
          <a:lstStyle>
            <a:lvl1pPr marL="0" indent="0">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a:solidFill>
                  <a:srgbClr val="1F497D"/>
                </a:solidFill>
              </a:rPr>
              <a:t>Think about and respond to these discussion points.</a:t>
            </a:r>
          </a:p>
        </p:txBody>
      </p:sp>
      <p:pic>
        <p:nvPicPr>
          <p:cNvPr id="111"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112" name="Shape 112"/>
          <p:cNvSpPr/>
          <p:nvPr/>
        </p:nvSpPr>
        <p:spPr>
          <a:xfrm>
            <a:off x="2039938" y="1646238"/>
            <a:ext cx="6646862" cy="417017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Do you have a list the names who could run your business or that you would trust to do so, if you were ill for an extended period of time?</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List who would take over your business in the event of your death.</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Do you have a plan for your business in the event of your death?</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Is there a family member or trustee named to liquidate the assets?</a:t>
            </a:r>
          </a:p>
        </p:txBody>
      </p:sp>
      <p:sp>
        <p:nvSpPr>
          <p:cNvPr id="113" name="Shape 113"/>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Shape 11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Activity 3: “Key Person” Policy</a:t>
            </a:r>
          </a:p>
        </p:txBody>
      </p:sp>
      <p:sp>
        <p:nvSpPr>
          <p:cNvPr id="118" name="Shape 118"/>
          <p:cNvSpPr/>
          <p:nvPr>
            <p:ph type="body" idx="1"/>
          </p:nvPr>
        </p:nvSpPr>
        <p:spPr>
          <a:xfrm>
            <a:off x="457200" y="1027112"/>
            <a:ext cx="8229600" cy="4267201"/>
          </a:xfrm>
          <a:prstGeom prst="rect">
            <a:avLst/>
          </a:prstGeom>
        </p:spPr>
        <p:txBody>
          <a:bodyPr lIns="0" tIns="0" rIns="0" bIns="0">
            <a:normAutofit fontScale="100000" lnSpcReduction="0"/>
          </a:bodyPr>
          <a:lstStyle>
            <a:lvl1pPr marL="0" indent="0">
              <a:spcBef>
                <a:spcPts val="600"/>
              </a:spcBef>
              <a:buSzTx/>
              <a:buNone/>
              <a:defRPr sz="2800">
                <a:solidFill>
                  <a:srgbClr val="BFBFBF"/>
                </a:solidFill>
                <a:latin typeface="Calibri"/>
                <a:ea typeface="Calibri"/>
                <a:cs typeface="Calibri"/>
                <a:sym typeface="Calibri"/>
              </a:defRPr>
            </a:lvl1pPr>
          </a:lstStyle>
          <a:p>
            <a:pPr lvl="0">
              <a:defRPr sz="1800">
                <a:solidFill>
                  <a:srgbClr val="000000"/>
                </a:solidFill>
              </a:defRPr>
            </a:pPr>
            <a:r>
              <a:rPr sz="2800">
                <a:solidFill>
                  <a:srgbClr val="BFBFBF"/>
                </a:solidFill>
              </a:rPr>
              <a:t>Think about and respond to these discussion points.</a:t>
            </a:r>
          </a:p>
        </p:txBody>
      </p:sp>
      <p:pic>
        <p:nvPicPr>
          <p:cNvPr id="119"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120" name="Shape 120"/>
          <p:cNvSpPr/>
          <p:nvPr/>
        </p:nvSpPr>
        <p:spPr>
          <a:xfrm>
            <a:off x="2039938" y="1646238"/>
            <a:ext cx="6646862" cy="256082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711200" indent="-711200">
              <a:lnSpc>
                <a:spcPts val="3000"/>
              </a:lnSpc>
              <a:spcBef>
                <a:spcPts val="600"/>
              </a:spcBef>
              <a:buClr>
                <a:srgbClr val="1F497D"/>
              </a:buClr>
              <a:buSzPct val="100000"/>
              <a:buFont typeface="Calibri"/>
              <a:buAutoNum type="arabicPeriod" startAt="5"/>
            </a:pPr>
            <a:r>
              <a:rPr sz="2800">
                <a:solidFill>
                  <a:srgbClr val="1F497D"/>
                </a:solidFill>
              </a:rPr>
              <a:t>What about employee ownership?</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5"/>
            </a:pPr>
            <a:r>
              <a:rPr sz="2800">
                <a:solidFill>
                  <a:srgbClr val="1F497D"/>
                </a:solidFill>
              </a:rPr>
              <a:t>Would selling to the employees provide income to a spouse not involved in the business?</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5"/>
            </a:pPr>
            <a:r>
              <a:rPr sz="2800">
                <a:solidFill>
                  <a:srgbClr val="1F497D"/>
                </a:solidFill>
              </a:rPr>
              <a:t>Do you have life insurance to cover all liabilities of the business?</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Surety Bonds</a:t>
            </a:r>
          </a:p>
        </p:txBody>
      </p:sp>
      <p:sp>
        <p:nvSpPr>
          <p:cNvPr id="125" name="Shape 125"/>
          <p:cNvSpPr/>
          <p:nvPr>
            <p:ph type="body" idx="1"/>
          </p:nvPr>
        </p:nvSpPr>
        <p:spPr>
          <a:xfrm>
            <a:off x="457199" y="990600"/>
            <a:ext cx="8491540" cy="5316538"/>
          </a:xfrm>
          <a:prstGeom prst="rect">
            <a:avLst/>
          </a:prstGeom>
        </p:spPr>
        <p:txBody>
          <a:bodyPr lIns="0" tIns="0" rIns="0" bIns="0">
            <a:normAutofit fontScale="100000" lnSpcReduction="0"/>
          </a:bodyPr>
          <a:lstStyle/>
          <a:p>
            <a:pPr lvl="2" marL="0" indent="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 surety bond is issued by a third party, known as a surety, as a guarantee the second party will fulfill its obligations or meet certain laws. If the second party fails to do this, the bond covers the damages.</a:t>
            </a:r>
            <a:endParaRPr sz="2800">
              <a:solidFill>
                <a:srgbClr val="002060"/>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Required for some licenses or permits (e.g., car dealer, construction contractor)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for consumers and</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for government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“Bid bond” may be required to</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submit a bid to the government</a:t>
            </a:r>
          </a:p>
        </p:txBody>
      </p:sp>
      <p:pic>
        <p:nvPicPr>
          <p:cNvPr id="126" name="image15.jpeg" descr="iStock_000000836695XSmall.jpg"/>
          <p:cNvPicPr/>
          <p:nvPr/>
        </p:nvPicPr>
        <p:blipFill>
          <a:blip r:embed="rId3">
            <a:extLst/>
          </a:blip>
          <a:stretch>
            <a:fillRect/>
          </a:stretch>
        </p:blipFill>
        <p:spPr>
          <a:xfrm>
            <a:off x="6477000" y="3886200"/>
            <a:ext cx="2471739" cy="213360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0" name="image16.jpeg" descr="iStock_000011794431XSmall.jpg"/>
          <p:cNvPicPr/>
          <p:nvPr/>
        </p:nvPicPr>
        <p:blipFill>
          <a:blip r:embed="rId3">
            <a:extLst/>
          </a:blip>
          <a:srcRect l="0" t="0" r="18195" b="0"/>
          <a:stretch>
            <a:fillRect/>
          </a:stretch>
        </p:blipFill>
        <p:spPr>
          <a:xfrm>
            <a:off x="6400799" y="285750"/>
            <a:ext cx="2743202" cy="5778500"/>
          </a:xfrm>
          <a:prstGeom prst="rect">
            <a:avLst/>
          </a:prstGeom>
          <a:ln w="12700">
            <a:miter lim="400000"/>
          </a:ln>
        </p:spPr>
      </p:pic>
      <p:sp>
        <p:nvSpPr>
          <p:cNvPr id="131" name="Shape 1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Reasons for Insurance</a:t>
            </a:r>
          </a:p>
        </p:txBody>
      </p:sp>
      <p:sp>
        <p:nvSpPr>
          <p:cNvPr id="132" name="Shape 132"/>
          <p:cNvSpPr/>
          <p:nvPr>
            <p:ph type="body" idx="1"/>
          </p:nvPr>
        </p:nvSpPr>
        <p:spPr>
          <a:xfrm>
            <a:off x="457200" y="990600"/>
            <a:ext cx="8229600" cy="5297488"/>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Why is it important to</a:t>
            </a:r>
            <a:br>
              <a:rPr sz="3000">
                <a:solidFill>
                  <a:srgbClr val="132F5A"/>
                </a:solidFill>
              </a:rPr>
            </a:br>
            <a:r>
              <a:rPr sz="3000">
                <a:solidFill>
                  <a:srgbClr val="132F5A"/>
                </a:solidFill>
              </a:rPr>
              <a:t>have insurance?</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Manage the risks involved in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of assets – cash or property</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from loss of income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Maintain continued financing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from injuries and damages received or inflicted</a:t>
            </a:r>
          </a:p>
        </p:txBody>
      </p:sp>
      <p:sp>
        <p:nvSpPr>
          <p:cNvPr id="133" name="Shape 133"/>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7" name="image16.jpeg" descr="iStock_000011794431XSmall.jpg"/>
          <p:cNvPicPr/>
          <p:nvPr/>
        </p:nvPicPr>
        <p:blipFill>
          <a:blip r:embed="rId3">
            <a:extLst/>
          </a:blip>
          <a:srcRect l="0" t="0" r="18195" b="0"/>
          <a:stretch>
            <a:fillRect/>
          </a:stretch>
        </p:blipFill>
        <p:spPr>
          <a:xfrm>
            <a:off x="6400799" y="285750"/>
            <a:ext cx="2743202" cy="5778500"/>
          </a:xfrm>
          <a:prstGeom prst="rect">
            <a:avLst/>
          </a:prstGeom>
          <a:ln w="12700">
            <a:miter lim="400000"/>
          </a:ln>
        </p:spPr>
      </p:pic>
      <p:sp>
        <p:nvSpPr>
          <p:cNvPr id="138" name="Shape 13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Reasons for Insurance</a:t>
            </a:r>
          </a:p>
        </p:txBody>
      </p:sp>
      <p:sp>
        <p:nvSpPr>
          <p:cNvPr id="139" name="Shape 139"/>
          <p:cNvSpPr/>
          <p:nvPr>
            <p:ph type="body" idx="1"/>
          </p:nvPr>
        </p:nvSpPr>
        <p:spPr>
          <a:xfrm>
            <a:off x="457200" y="990600"/>
            <a:ext cx="8229600" cy="5275263"/>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BFBFBF"/>
                </a:solidFill>
              </a:rPr>
              <a:t>Why is it important to</a:t>
            </a:r>
            <a:br>
              <a:rPr sz="3000">
                <a:solidFill>
                  <a:srgbClr val="BFBFBF"/>
                </a:solidFill>
              </a:rPr>
            </a:br>
            <a:r>
              <a:rPr sz="3000">
                <a:solidFill>
                  <a:srgbClr val="BFBFBF"/>
                </a:solidFill>
              </a:rPr>
              <a:t>have insurance?</a:t>
            </a:r>
            <a:endParaRPr sz="3000">
              <a:solidFill>
                <a:srgbClr val="BFBFBF"/>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Legal and regulatory requirements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Retention of employees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continuity – recovery</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from disasters, systems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continuations, maintains cash flow</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Protection from errors</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 name="Shape 3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31" name="Shape 31"/>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32"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Location-Related Considerations</a:t>
            </a:r>
          </a:p>
        </p:txBody>
      </p:sp>
      <p:sp>
        <p:nvSpPr>
          <p:cNvPr id="144" name="Shape 144"/>
          <p:cNvSpPr/>
          <p:nvPr>
            <p:ph type="body" idx="1"/>
          </p:nvPr>
        </p:nvSpPr>
        <p:spPr>
          <a:xfrm>
            <a:off x="457199" y="990600"/>
            <a:ext cx="8520115" cy="5097463"/>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Business location affects type of policy</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Home-based – Add-on to homeowner’s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or separate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0" indent="457200">
              <a:spcBef>
                <a:spcPts val="600"/>
              </a:spcBef>
              <a:buSzTx/>
              <a:buNone/>
              <a:defRPr sz="1800">
                <a:solidFill>
                  <a:srgbClr val="000000"/>
                </a:solidFill>
              </a:defRPr>
            </a:pPr>
            <a:endParaRPr sz="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Retail – one or more locations, inventory theft, credit card theft, personal vehicle for deliveries</a:t>
            </a:r>
          </a:p>
        </p:txBody>
      </p:sp>
      <p:sp>
        <p:nvSpPr>
          <p:cNvPr id="145" name="Shape 145"/>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
        <p:nvSpPr>
          <p:cNvPr id="146" name="Shape 146"/>
          <p:cNvSpPr/>
          <p:nvPr/>
        </p:nvSpPr>
        <p:spPr>
          <a:xfrm>
            <a:off x="706438" y="2654300"/>
            <a:ext cx="7666036" cy="1100151"/>
          </a:xfrm>
          <a:prstGeom prst="rect">
            <a:avLst/>
          </a:prstGeom>
          <a:ln>
            <a:solidFill>
              <a:srgbClr val="1F497D"/>
            </a:solidFill>
            <a:miter/>
          </a:ln>
          <a:extLst>
            <a:ext uri="{C572A759-6A51-4108-AA02-DFA0A04FC94B}">
              <ma14:wrappingTextBoxFlag xmlns:ma14="http://schemas.microsoft.com/office/mac/drawingml/2011/main" val="1"/>
            </a:ext>
          </a:extLst>
        </p:spPr>
        <p:txBody>
          <a:bodyPr lIns="0" tIns="0" rIns="0" bIns="0">
            <a:spAutoFit/>
          </a:bodyPr>
          <a:lstStyle>
            <a:lvl1pPr algn="ctr">
              <a:defRPr sz="2800">
                <a:latin typeface="12 pt. Helvetica* 85 Heavy   08472"/>
                <a:ea typeface="12 pt. Helvetica* 85 Heavy   08472"/>
                <a:cs typeface="12 pt. Helvetica* 85 Heavy   08472"/>
                <a:sym typeface="12 pt. Helvetica* 85 Heavy   08472"/>
              </a:defRPr>
            </a:lvl1pPr>
          </a:lstStyle>
          <a:p>
            <a:pPr lvl="0">
              <a:defRPr sz="1800"/>
            </a:pPr>
            <a:r>
              <a:rPr sz="2800"/>
              <a:t>Warning: Your traditional homeowner’s insurance may NOT cover damage caused by your home-based small business!</a:t>
            </a:r>
          </a:p>
        </p:txBody>
      </p:sp>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0" name="Shape 15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Location-Related Considerations</a:t>
            </a:r>
          </a:p>
        </p:txBody>
      </p:sp>
      <p:sp>
        <p:nvSpPr>
          <p:cNvPr id="151" name="Shape 151"/>
          <p:cNvSpPr/>
          <p:nvPr>
            <p:ph type="body" idx="1"/>
          </p:nvPr>
        </p:nvSpPr>
        <p:spPr>
          <a:xfrm>
            <a:off x="457199" y="990600"/>
            <a:ext cx="8520115" cy="5097463"/>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BFBFBF"/>
                </a:solidFill>
              </a:rPr>
              <a:t>Business location affects type of policy</a:t>
            </a:r>
            <a:endParaRPr sz="3000">
              <a:solidFill>
                <a:srgbClr val="BFBFBF"/>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Commercial – greater coverage than Retail, larger businesses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Vendor – kiosks at festivals, conferences, full-time or shorter periods</a:t>
            </a:r>
          </a:p>
        </p:txBody>
      </p:sp>
      <p:pic>
        <p:nvPicPr>
          <p:cNvPr id="152" name="image17.jpeg" descr="iStock_000008180640XSmall.jpg"/>
          <p:cNvPicPr/>
          <p:nvPr/>
        </p:nvPicPr>
        <p:blipFill>
          <a:blip r:embed="rId3">
            <a:extLst/>
          </a:blip>
          <a:stretch>
            <a:fillRect/>
          </a:stretch>
        </p:blipFill>
        <p:spPr>
          <a:xfrm>
            <a:off x="6305550" y="4305300"/>
            <a:ext cx="2727325" cy="180975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56" name="image18.jpg" descr="iStock_000012202503XSmall.jpg"/>
          <p:cNvPicPr/>
          <p:nvPr/>
        </p:nvPicPr>
        <p:blipFill>
          <a:blip r:embed="rId3">
            <a:extLst/>
          </a:blip>
          <a:srcRect l="0" t="0" r="6601" b="0"/>
          <a:stretch>
            <a:fillRect/>
          </a:stretch>
        </p:blipFill>
        <p:spPr>
          <a:xfrm>
            <a:off x="5621337" y="3362325"/>
            <a:ext cx="3522664" cy="2886075"/>
          </a:xfrm>
          <a:prstGeom prst="rect">
            <a:avLst/>
          </a:prstGeom>
          <a:ln w="12700">
            <a:miter lim="400000"/>
          </a:ln>
        </p:spPr>
      </p:pic>
      <p:sp>
        <p:nvSpPr>
          <p:cNvPr id="157" name="Shape 15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Selecting a Policy</a:t>
            </a:r>
          </a:p>
        </p:txBody>
      </p:sp>
      <p:sp>
        <p:nvSpPr>
          <p:cNvPr id="158" name="Shape 158"/>
          <p:cNvSpPr/>
          <p:nvPr>
            <p:ph type="body" idx="1"/>
          </p:nvPr>
        </p:nvSpPr>
        <p:spPr>
          <a:xfrm>
            <a:off x="457200" y="990600"/>
            <a:ext cx="8229600" cy="52578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Weigh the costs to insure the risk</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Does it make sense?  Could you cover it without insurance?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Consider policy costs with deductibles and coverage limits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Is the coverage sufficient?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Does the policy provide for</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growth?</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Are there time constraints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on modifying coverage?</a:t>
            </a:r>
          </a:p>
        </p:txBody>
      </p:sp>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2" name="Shape 16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Selecting a Company and an Agent</a:t>
            </a:r>
          </a:p>
        </p:txBody>
      </p:sp>
      <p:sp>
        <p:nvSpPr>
          <p:cNvPr id="163" name="Shape 163"/>
          <p:cNvSpPr/>
          <p:nvPr>
            <p:ph type="body" idx="1"/>
          </p:nvPr>
        </p:nvSpPr>
        <p:spPr>
          <a:xfrm>
            <a:off x="457200" y="990600"/>
            <a:ext cx="8229600" cy="5257800"/>
          </a:xfrm>
          <a:prstGeom prst="rect">
            <a:avLst/>
          </a:prstGeom>
        </p:spPr>
        <p:txBody>
          <a:bodyPr lIns="0" tIns="0" rIns="0" bIns="0">
            <a:normAutofit fontScale="100000" lnSpcReduction="0"/>
          </a:bodyPr>
          <a:lstStyle/>
          <a:p>
            <a:pPr lvl="0" marL="0" indent="0">
              <a:buSzTx/>
              <a:buNone/>
              <a:defRPr sz="1800">
                <a:solidFill>
                  <a:srgbClr val="000000"/>
                </a:solidFill>
              </a:defRPr>
            </a:pPr>
            <a:r>
              <a:rPr sz="3000">
                <a:solidFill>
                  <a:srgbClr val="132F5A"/>
                </a:solidFill>
              </a:rPr>
              <a:t>Compare quotes, coverage, deductibles and other details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Stable and accessible?</a:t>
            </a:r>
            <a:br>
              <a:rPr sz="2800">
                <a:solidFill>
                  <a:srgbClr val="002060"/>
                </a:solidFill>
                <a:latin typeface="12 pt Helvetica* 55 Roman   05472"/>
                <a:ea typeface="12 pt Helvetica* 55 Roman   05472"/>
                <a:cs typeface="12 pt Helvetica* 55 Roman   05472"/>
                <a:sym typeface="12 pt Helvetica* 55 Roman   05472"/>
              </a:rPr>
            </a:br>
            <a:r>
              <a:rPr sz="2000">
                <a:solidFill>
                  <a:srgbClr val="002060"/>
                </a:solidFill>
                <a:latin typeface="12 pt Helvetica* 55 Roman   05472"/>
                <a:ea typeface="12 pt Helvetica* 55 Roman   05472"/>
                <a:cs typeface="12 pt Helvetica* 55 Roman   05472"/>
                <a:sym typeface="12 pt Helvetica* 55 Roman   05472"/>
              </a:rPr>
              <a:t>Check consumer and</a:t>
            </a:r>
            <a:br>
              <a:rPr sz="2000">
                <a:solidFill>
                  <a:srgbClr val="002060"/>
                </a:solidFill>
                <a:latin typeface="12 pt Helvetica* 55 Roman   05472"/>
                <a:ea typeface="12 pt Helvetica* 55 Roman   05472"/>
                <a:cs typeface="12 pt Helvetica* 55 Roman   05472"/>
                <a:sym typeface="12 pt Helvetica* 55 Roman   05472"/>
              </a:rPr>
            </a:br>
            <a:r>
              <a:rPr sz="2000">
                <a:solidFill>
                  <a:srgbClr val="002060"/>
                </a:solidFill>
                <a:latin typeface="12 pt Helvetica* 55 Roman   05472"/>
                <a:ea typeface="12 pt Helvetica* 55 Roman   05472"/>
                <a:cs typeface="12 pt Helvetica* 55 Roman   05472"/>
                <a:sym typeface="12 pt Helvetica* 55 Roman   05472"/>
              </a:rPr>
              <a:t>business reviews,</a:t>
            </a:r>
            <a:br>
              <a:rPr sz="2000">
                <a:solidFill>
                  <a:srgbClr val="002060"/>
                </a:solidFill>
                <a:latin typeface="12 pt Helvetica* 55 Roman   05472"/>
                <a:ea typeface="12 pt Helvetica* 55 Roman   05472"/>
                <a:cs typeface="12 pt Helvetica* 55 Roman   05472"/>
                <a:sym typeface="12 pt Helvetica* 55 Roman   05472"/>
              </a:rPr>
            </a:br>
            <a:r>
              <a:rPr sz="2000">
                <a:solidFill>
                  <a:srgbClr val="002060"/>
                </a:solidFill>
                <a:latin typeface="12 pt Helvetica* 55 Roman   05472"/>
                <a:ea typeface="12 pt Helvetica* 55 Roman   05472"/>
                <a:cs typeface="12 pt Helvetica* 55 Roman   05472"/>
                <a:sym typeface="12 pt Helvetica* 55 Roman   05472"/>
              </a:rPr>
              <a:t>network with others</a:t>
            </a:r>
            <a:endParaRPr sz="2800">
              <a:solidFill>
                <a:srgbClr val="002060"/>
              </a:solidFill>
              <a:latin typeface="12 pt Helvetica* 55 Roman   05472"/>
              <a:ea typeface="12 pt Helvetica* 55 Roman   05472"/>
              <a:cs typeface="12 pt Helvetica* 55 Roman   05472"/>
              <a:sym typeface="12 pt Helvetica* 55 Roman   05472"/>
            </a:endParaRPr>
          </a:p>
          <a:p>
            <a:pPr lvl="0" marL="0" indent="0">
              <a:buSzTx/>
              <a:buNone/>
              <a:defRPr sz="1800">
                <a:solidFill>
                  <a:srgbClr val="000000"/>
                </a:solidFill>
              </a:defRPr>
            </a:pPr>
            <a:endParaRPr sz="2800">
              <a:solidFill>
                <a:srgbClr val="002060"/>
              </a:solidFill>
              <a:latin typeface="12 pt Helvetica* 55 Roman   05472"/>
              <a:ea typeface="12 pt Helvetica* 55 Roman   05472"/>
              <a:cs typeface="12 pt Helvetica* 55 Roman   05472"/>
              <a:sym typeface="12 pt Helvetica* 55 Roman   05472"/>
            </a:endParaRPr>
          </a:p>
          <a:p>
            <a:pPr lvl="0" marL="0" indent="0">
              <a:defRPr sz="1800">
                <a:solidFill>
                  <a:srgbClr val="000000"/>
                </a:solidFill>
              </a:defRPr>
            </a:pPr>
            <a:endParaRPr sz="800">
              <a:solidFill>
                <a:srgbClr val="132F5A"/>
              </a:solidFill>
            </a:endParaRPr>
          </a:p>
          <a:p>
            <a:pPr lvl="0" marL="0" indent="0">
              <a:defRPr sz="1800">
                <a:solidFill>
                  <a:srgbClr val="000000"/>
                </a:solidFill>
              </a:defRPr>
            </a:pPr>
            <a:endParaRPr sz="800">
              <a:solidFill>
                <a:srgbClr val="132F5A"/>
              </a:solidFill>
            </a:endParaRPr>
          </a:p>
          <a:p>
            <a:pPr lvl="0" marL="0" indent="0">
              <a:defRPr sz="1800">
                <a:solidFill>
                  <a:srgbClr val="000000"/>
                </a:solidFill>
              </a:defRPr>
            </a:pPr>
            <a:endParaRPr sz="800">
              <a:solidFill>
                <a:srgbClr val="132F5A"/>
              </a:solidFill>
            </a:endParaRPr>
          </a:p>
          <a:p>
            <a:pPr lvl="0" marL="0" indent="0">
              <a:defRPr sz="1800">
                <a:solidFill>
                  <a:srgbClr val="000000"/>
                </a:solidFill>
              </a:defRPr>
            </a:pPr>
            <a:endParaRPr sz="800">
              <a:solidFill>
                <a:srgbClr val="132F5A"/>
              </a:solidFill>
            </a:endParaRPr>
          </a:p>
          <a:p>
            <a:pPr lvl="0" marL="0" indent="0" algn="ctr">
              <a:spcBef>
                <a:spcPts val="800"/>
              </a:spcBef>
              <a:buSzTx/>
              <a:buNone/>
              <a:defRPr sz="1800">
                <a:solidFill>
                  <a:srgbClr val="000000"/>
                </a:solidFill>
              </a:defRPr>
            </a:pPr>
            <a:r>
              <a:rPr sz="3600"/>
              <a:t>Know what’s </a:t>
            </a:r>
            <a:r>
              <a:rPr b="1" sz="3600">
                <a:latin typeface="+mj-lt"/>
                <a:ea typeface="+mj-ea"/>
                <a:cs typeface="+mj-cs"/>
                <a:sym typeface="Helvetica Neue"/>
              </a:rPr>
              <a:t>not</a:t>
            </a:r>
            <a:r>
              <a:rPr sz="3600"/>
              <a:t> covered!</a:t>
            </a:r>
          </a:p>
        </p:txBody>
      </p:sp>
      <p:pic>
        <p:nvPicPr>
          <p:cNvPr id="164" name="image19.jpeg" descr="iStock_000005870638XSmall.jpg"/>
          <p:cNvPicPr/>
          <p:nvPr/>
        </p:nvPicPr>
        <p:blipFill>
          <a:blip r:embed="rId3">
            <a:extLst/>
          </a:blip>
          <a:srcRect l="0" t="0" r="31687" b="0"/>
          <a:stretch>
            <a:fillRect/>
          </a:stretch>
        </p:blipFill>
        <p:spPr>
          <a:xfrm>
            <a:off x="5749925" y="1878013"/>
            <a:ext cx="3100389" cy="3013076"/>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Shape 16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to Do After the Purchase</a:t>
            </a:r>
          </a:p>
        </p:txBody>
      </p:sp>
      <p:sp>
        <p:nvSpPr>
          <p:cNvPr id="169" name="Shape 169"/>
          <p:cNvSpPr/>
          <p:nvPr>
            <p:ph type="body" idx="1"/>
          </p:nvPr>
        </p:nvSpPr>
        <p:spPr>
          <a:xfrm>
            <a:off x="457200" y="990600"/>
            <a:ext cx="8229600" cy="5181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Keep policies easily accessible </a:t>
            </a:r>
            <a:endParaRPr sz="3000">
              <a:solidFill>
                <a:srgbClr val="132F5A"/>
              </a:solidFill>
            </a:endParaRPr>
          </a:p>
          <a:p>
            <a:pPr lvl="0">
              <a:defRPr sz="1800">
                <a:solidFill>
                  <a:srgbClr val="000000"/>
                </a:solidFill>
              </a:defRPr>
            </a:pPr>
            <a:r>
              <a:rPr sz="3000">
                <a:solidFill>
                  <a:srgbClr val="132F5A"/>
                </a:solidFill>
              </a:rPr>
              <a:t>Keep phone numbers readily available</a:t>
            </a:r>
            <a:endParaRPr sz="3000">
              <a:solidFill>
                <a:srgbClr val="132F5A"/>
              </a:solidFill>
            </a:endParaRPr>
          </a:p>
          <a:p>
            <a:pPr lvl="0">
              <a:defRPr sz="1800">
                <a:solidFill>
                  <a:srgbClr val="000000"/>
                </a:solidFill>
              </a:defRPr>
            </a:pPr>
            <a:r>
              <a:rPr sz="3000">
                <a:solidFill>
                  <a:srgbClr val="132F5A"/>
                </a:solidFill>
              </a:rPr>
              <a:t>Maintain insurance-related procedures in business continuity plan</a:t>
            </a:r>
            <a:endParaRPr sz="3000">
              <a:solidFill>
                <a:srgbClr val="132F5A"/>
              </a:solidFill>
            </a:endParaRPr>
          </a:p>
          <a:p>
            <a:pPr lvl="0">
              <a:defRPr sz="1800">
                <a:solidFill>
                  <a:srgbClr val="000000"/>
                </a:solidFill>
              </a:defRPr>
            </a:pPr>
            <a:r>
              <a:rPr sz="3000">
                <a:solidFill>
                  <a:srgbClr val="132F5A"/>
                </a:solidFill>
              </a:rPr>
              <a:t>Review policies</a:t>
            </a:r>
            <a:br>
              <a:rPr sz="3000">
                <a:solidFill>
                  <a:srgbClr val="132F5A"/>
                </a:solidFill>
              </a:rPr>
            </a:br>
            <a:r>
              <a:rPr sz="3000">
                <a:solidFill>
                  <a:srgbClr val="132F5A"/>
                </a:solidFill>
              </a:rPr>
              <a:t>periodically</a:t>
            </a:r>
            <a:endParaRPr sz="3000">
              <a:solidFill>
                <a:srgbClr val="132F5A"/>
              </a:solidFill>
            </a:endParaRPr>
          </a:p>
          <a:p>
            <a:pPr lvl="0">
              <a:defRPr sz="1800">
                <a:solidFill>
                  <a:srgbClr val="000000"/>
                </a:solidFill>
              </a:defRPr>
            </a:pPr>
            <a:r>
              <a:rPr sz="3000">
                <a:solidFill>
                  <a:srgbClr val="132F5A"/>
                </a:solidFill>
              </a:rPr>
              <a:t>Meet with agent from</a:t>
            </a:r>
            <a:br>
              <a:rPr sz="3000">
                <a:solidFill>
                  <a:srgbClr val="132F5A"/>
                </a:solidFill>
              </a:rPr>
            </a:br>
            <a:r>
              <a:rPr sz="3000">
                <a:solidFill>
                  <a:srgbClr val="132F5A"/>
                </a:solidFill>
              </a:rPr>
              <a:t>time-to-time</a:t>
            </a:r>
          </a:p>
        </p:txBody>
      </p:sp>
      <p:sp>
        <p:nvSpPr>
          <p:cNvPr id="170" name="Shape 170"/>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pic>
        <p:nvPicPr>
          <p:cNvPr id="171" name="image20.jpeg" descr="iStock_000016580639XSmall.jpg"/>
          <p:cNvPicPr/>
          <p:nvPr/>
        </p:nvPicPr>
        <p:blipFill>
          <a:blip r:embed="rId3">
            <a:extLst/>
          </a:blip>
          <a:stretch>
            <a:fillRect/>
          </a:stretch>
        </p:blipFill>
        <p:spPr>
          <a:xfrm>
            <a:off x="5218112" y="3348037"/>
            <a:ext cx="3732213" cy="2251076"/>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to Do After the Purchase</a:t>
            </a:r>
          </a:p>
        </p:txBody>
      </p:sp>
      <p:sp>
        <p:nvSpPr>
          <p:cNvPr id="176" name="Shape 176"/>
          <p:cNvSpPr/>
          <p:nvPr>
            <p:ph type="body" idx="1"/>
          </p:nvPr>
        </p:nvSpPr>
        <p:spPr>
          <a:xfrm>
            <a:off x="457200" y="990600"/>
            <a:ext cx="8229600" cy="51816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Financing no longer needed? Make beneficiary changes</a:t>
            </a:r>
            <a:endParaRPr sz="3000">
              <a:solidFill>
                <a:srgbClr val="132F5A"/>
              </a:solidFill>
            </a:endParaRPr>
          </a:p>
          <a:p>
            <a:pPr lvl="0">
              <a:defRPr sz="1800">
                <a:solidFill>
                  <a:srgbClr val="000000"/>
                </a:solidFill>
              </a:defRPr>
            </a:pPr>
            <a:r>
              <a:rPr sz="3000">
                <a:solidFill>
                  <a:srgbClr val="132F5A"/>
                </a:solidFill>
              </a:rPr>
              <a:t>Handle credit responsibly – premiums are affected by credit worthiness</a:t>
            </a:r>
            <a:endParaRPr sz="3000">
              <a:solidFill>
                <a:srgbClr val="132F5A"/>
              </a:solidFill>
            </a:endParaRPr>
          </a:p>
          <a:p>
            <a:pPr lvl="0">
              <a:defRPr sz="1800">
                <a:solidFill>
                  <a:srgbClr val="000000"/>
                </a:solidFill>
              </a:defRPr>
            </a:pPr>
            <a:r>
              <a:rPr sz="3000">
                <a:solidFill>
                  <a:srgbClr val="132F5A"/>
                </a:solidFill>
              </a:rPr>
              <a:t>Get credit or refund</a:t>
            </a:r>
            <a:br>
              <a:rPr sz="3000">
                <a:solidFill>
                  <a:srgbClr val="132F5A"/>
                </a:solidFill>
              </a:rPr>
            </a:br>
            <a:r>
              <a:rPr sz="3000">
                <a:solidFill>
                  <a:srgbClr val="132F5A"/>
                </a:solidFill>
              </a:rPr>
              <a:t>for cancellations</a:t>
            </a:r>
            <a:endParaRPr sz="3000">
              <a:solidFill>
                <a:srgbClr val="132F5A"/>
              </a:solidFill>
            </a:endParaRPr>
          </a:p>
          <a:p>
            <a:pPr lvl="0">
              <a:defRPr sz="1800">
                <a:solidFill>
                  <a:srgbClr val="000000"/>
                </a:solidFill>
              </a:defRPr>
            </a:pPr>
            <a:r>
              <a:rPr sz="3000">
                <a:solidFill>
                  <a:srgbClr val="132F5A"/>
                </a:solidFill>
              </a:rPr>
              <a:t>File complaints with</a:t>
            </a:r>
            <a:br>
              <a:rPr sz="3000">
                <a:solidFill>
                  <a:srgbClr val="132F5A"/>
                </a:solidFill>
              </a:rPr>
            </a:br>
            <a:r>
              <a:rPr sz="3000">
                <a:solidFill>
                  <a:srgbClr val="132F5A"/>
                </a:solidFill>
              </a:rPr>
              <a:t>state insurance</a:t>
            </a:r>
            <a:br>
              <a:rPr sz="3000">
                <a:solidFill>
                  <a:srgbClr val="132F5A"/>
                </a:solidFill>
              </a:rPr>
            </a:br>
            <a:r>
              <a:rPr sz="3000">
                <a:solidFill>
                  <a:srgbClr val="132F5A"/>
                </a:solidFill>
              </a:rPr>
              <a:t>department or</a:t>
            </a:r>
            <a:br>
              <a:rPr sz="3000">
                <a:solidFill>
                  <a:srgbClr val="132F5A"/>
                </a:solidFill>
              </a:rPr>
            </a:br>
            <a:r>
              <a:rPr sz="3000">
                <a:solidFill>
                  <a:srgbClr val="132F5A"/>
                </a:solidFill>
              </a:rPr>
              <a:t>commissioner if needed</a:t>
            </a:r>
          </a:p>
        </p:txBody>
      </p:sp>
      <p:pic>
        <p:nvPicPr>
          <p:cNvPr id="177" name="image20.jpeg" descr="iStock_000016580639XSmall.jpg"/>
          <p:cNvPicPr/>
          <p:nvPr/>
        </p:nvPicPr>
        <p:blipFill>
          <a:blip r:embed="rId3">
            <a:extLst/>
          </a:blip>
          <a:stretch>
            <a:fillRect/>
          </a:stretch>
        </p:blipFill>
        <p:spPr>
          <a:xfrm>
            <a:off x="5218112" y="3348037"/>
            <a:ext cx="3732213" cy="2251076"/>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1" name="Shape 181"/>
          <p:cNvSpPr/>
          <p:nvPr>
            <p:ph type="title"/>
          </p:nvPr>
        </p:nvSpPr>
        <p:spPr>
          <a:xfrm>
            <a:off x="457200" y="381000"/>
            <a:ext cx="8229600" cy="609600"/>
          </a:xfrm>
          <a:prstGeom prst="rect">
            <a:avLst/>
          </a:prstGeom>
        </p:spPr>
        <p:txBody>
          <a:bodyPr lIns="0" tIns="0" rIns="0" bIns="0">
            <a:normAutofit fontScale="100000" lnSpcReduction="0"/>
          </a:bodyPr>
          <a:lstStyle>
            <a:lvl1pPr defTabSz="795527">
              <a:defRPr sz="3132"/>
            </a:lvl1pPr>
          </a:lstStyle>
          <a:p>
            <a:pPr lvl="0">
              <a:defRPr sz="1800">
                <a:solidFill>
                  <a:srgbClr val="000000"/>
                </a:solidFill>
              </a:defRPr>
            </a:pPr>
            <a:r>
              <a:rPr sz="3132">
                <a:solidFill>
                  <a:srgbClr val="C1961C"/>
                </a:solidFill>
              </a:rPr>
              <a:t>Assuming Risk is Part of Doing Business</a:t>
            </a:r>
          </a:p>
        </p:txBody>
      </p:sp>
      <p:sp>
        <p:nvSpPr>
          <p:cNvPr id="182" name="Shape 182"/>
          <p:cNvSpPr/>
          <p:nvPr>
            <p:ph type="body" idx="1"/>
          </p:nvPr>
        </p:nvSpPr>
        <p:spPr>
          <a:xfrm>
            <a:off x="457200" y="1576387"/>
            <a:ext cx="8229600" cy="4530726"/>
          </a:xfrm>
          <a:prstGeom prst="rect">
            <a:avLst/>
          </a:prstGeom>
        </p:spPr>
        <p:txBody>
          <a:bodyPr lIns="0" tIns="0" rIns="0" bIns="0">
            <a:normAutofit fontScale="100000" lnSpcReduction="0"/>
          </a:bodyPr>
          <a:lstStyle/>
          <a:p>
            <a:pPr lvl="1" marL="0" indent="4762">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Going outside is a risk, but so is staying in.</a:t>
            </a:r>
            <a:endParaRPr sz="2800">
              <a:solidFill>
                <a:srgbClr val="002060"/>
              </a:solidFill>
              <a:latin typeface="12 pt Helvetica* 55 Roman   05472"/>
              <a:ea typeface="12 pt Helvetica* 55 Roman   05472"/>
              <a:cs typeface="12 pt Helvetica* 55 Roman   05472"/>
              <a:sym typeface="12 pt Helvetica* 55 Roman   05472"/>
            </a:endParaRPr>
          </a:p>
          <a:p>
            <a:pPr lvl="1" marL="0" indent="4762">
              <a:spcBef>
                <a:spcPts val="600"/>
              </a:spcBef>
              <a:buSzTx/>
              <a:buNone/>
              <a:defRPr sz="1800">
                <a:solidFill>
                  <a:srgbClr val="000000"/>
                </a:solidFill>
              </a:defRPr>
            </a:pPr>
            <a:r>
              <a:rPr sz="800">
                <a:solidFill>
                  <a:srgbClr val="002060"/>
                </a:solidFill>
                <a:latin typeface="12 pt Helvetica* 55 Roman   05472"/>
                <a:ea typeface="12 pt Helvetica* 55 Roman   05472"/>
                <a:cs typeface="12 pt Helvetica* 55 Roman   05472"/>
                <a:sym typeface="12 pt Helvetica* 55 Roman   05472"/>
              </a:rPr>
              <a:t> </a:t>
            </a:r>
            <a:r>
              <a:rPr sz="2800">
                <a:solidFill>
                  <a:srgbClr val="002060"/>
                </a:solidFill>
                <a:latin typeface="12 pt Helvetica* 55 Roman   05472"/>
                <a:ea typeface="12 pt Helvetica* 55 Roman   05472"/>
                <a:cs typeface="12 pt Helvetica* 55 Roman   05472"/>
                <a:sym typeface="12 pt Helvetica* 55 Roman   05472"/>
              </a:rPr>
              <a:t>Going out may require boots, coat, or an umbrella for protection, but staying in can result in missed opportunities.</a:t>
            </a:r>
            <a:endParaRPr sz="600">
              <a:solidFill>
                <a:srgbClr val="002060"/>
              </a:solidFill>
              <a:latin typeface="12 pt Helvetica* 55 Roman   05472"/>
              <a:ea typeface="12 pt Helvetica* 55 Roman   05472"/>
              <a:cs typeface="12 pt Helvetica* 55 Roman   05472"/>
              <a:sym typeface="12 pt Helvetica* 55 Roman   05472"/>
            </a:endParaRPr>
          </a:p>
          <a:p>
            <a:pPr lvl="1" marL="0" indent="4762">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Business insurance eases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the burden of risks, so</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owners can “go out” to…</a:t>
            </a:r>
            <a:endParaRPr sz="800">
              <a:latin typeface="12 pt Helvetica* 55 Roman   05472"/>
              <a:ea typeface="12 pt Helvetica* 55 Roman   05472"/>
              <a:cs typeface="12 pt Helvetica* 55 Roman   05472"/>
              <a:sym typeface="12 pt Helvetica* 55 Roman   05472"/>
            </a:endParaRPr>
          </a:p>
          <a:p>
            <a:pPr lvl="0" marL="0" indent="0" algn="ctr">
              <a:buSzTx/>
              <a:buNone/>
              <a:defRPr sz="1800">
                <a:solidFill>
                  <a:srgbClr val="000000"/>
                </a:solidFill>
              </a:defRPr>
            </a:pPr>
            <a:endParaRPr sz="800"/>
          </a:p>
          <a:p>
            <a:pPr lvl="0" marL="0" indent="0" algn="ctr">
              <a:spcBef>
                <a:spcPts val="1000"/>
              </a:spcBef>
              <a:buSzTx/>
              <a:buNone/>
              <a:defRPr sz="1800">
                <a:solidFill>
                  <a:srgbClr val="000000"/>
                </a:solidFill>
              </a:defRPr>
            </a:pPr>
            <a:br>
              <a:rPr sz="800"/>
            </a:br>
            <a:r>
              <a:rPr sz="4400"/>
              <a:t>focus on business growth.</a:t>
            </a:r>
          </a:p>
        </p:txBody>
      </p:sp>
      <p:pic>
        <p:nvPicPr>
          <p:cNvPr id="183" name="image21.jpeg" descr="iStock_000014713097XSmall.jpg"/>
          <p:cNvPicPr/>
          <p:nvPr/>
        </p:nvPicPr>
        <p:blipFill>
          <a:blip r:embed="rId3">
            <a:extLst/>
          </a:blip>
          <a:stretch>
            <a:fillRect/>
          </a:stretch>
        </p:blipFill>
        <p:spPr>
          <a:xfrm>
            <a:off x="5670550" y="3214688"/>
            <a:ext cx="2743200" cy="1820862"/>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182">
                                            <p:txEl>
                                              <p:pRg st="2" end="2"/>
                                            </p:txEl>
                                          </p:spTgt>
                                        </p:tgtEl>
                                        <p:attrNameLst>
                                          <p:attrName>style.visibility</p:attrName>
                                        </p:attrNameLst>
                                      </p:cBhvr>
                                      <p:to>
                                        <p:strVal val="visible"/>
                                      </p:to>
                                    </p:set>
                                    <p:animEffect filter="fade" transition="in">
                                      <p:cBhvr>
                                        <p:cTn id="7" dur="1000"/>
                                        <p:tgtEl>
                                          <p:spTgt spid="182">
                                            <p:txEl>
                                              <p:pRg st="2" end="2"/>
                                            </p:txEl>
                                          </p:spTgt>
                                        </p:tgtEl>
                                      </p:cBhvr>
                                    </p:animEffect>
                                  </p:childTnLst>
                                </p:cTn>
                              </p:par>
                            </p:childTnLst>
                          </p:cTn>
                        </p:par>
                        <p:par>
                          <p:cTn id="8" fill="hold">
                            <p:stCondLst>
                              <p:cond delay="1000"/>
                            </p:stCondLst>
                            <p:childTnLst>
                              <p:par>
                                <p:cTn id="9" nodeType="afterEffect" presetClass="entr" presetSubtype="0" presetID="10" grpId="1" fill="hold">
                                  <p:stCondLst>
                                    <p:cond delay="0"/>
                                  </p:stCondLst>
                                  <p:iterate type="el" backwards="0">
                                    <p:tmAbs val="0"/>
                                  </p:iterate>
                                  <p:childTnLst>
                                    <p:set>
                                      <p:cBhvr>
                                        <p:cTn id="10" fill="hold"/>
                                        <p:tgtEl>
                                          <p:spTgt spid="182">
                                            <p:txEl>
                                              <p:pRg st="3" end="3"/>
                                            </p:txEl>
                                          </p:spTgt>
                                        </p:tgtEl>
                                        <p:attrNameLst>
                                          <p:attrName>style.visibility</p:attrName>
                                        </p:attrNameLst>
                                      </p:cBhvr>
                                      <p:to>
                                        <p:strVal val="visible"/>
                                      </p:to>
                                    </p:set>
                                    <p:animEffect filter="fade" transition="in">
                                      <p:cBhvr>
                                        <p:cTn id="11" dur="1000"/>
                                        <p:tgtEl>
                                          <p:spTgt spid="182">
                                            <p:txEl>
                                              <p:pRg st="3" end="3"/>
                                            </p:txEl>
                                          </p:spTgt>
                                        </p:tgtEl>
                                      </p:cBhvr>
                                    </p:animEffect>
                                  </p:childTnLst>
                                </p:cTn>
                              </p:par>
                            </p:childTnLst>
                          </p:cTn>
                        </p:par>
                        <p:par>
                          <p:cTn id="12" fill="hold">
                            <p:stCondLst>
                              <p:cond delay="2000"/>
                            </p:stCondLst>
                            <p:childTnLst>
                              <p:par>
                                <p:cTn id="13" nodeType="afterEffect" presetClass="entr" presetSubtype="0" presetID="10" grpId="1" fill="hold">
                                  <p:stCondLst>
                                    <p:cond delay="2000"/>
                                  </p:stCondLst>
                                  <p:iterate type="el" backwards="0">
                                    <p:tmAbs val="0"/>
                                  </p:iterate>
                                  <p:childTnLst>
                                    <p:set>
                                      <p:cBhvr>
                                        <p:cTn id="14" fill="hold"/>
                                        <p:tgtEl>
                                          <p:spTgt spid="182">
                                            <p:txEl>
                                              <p:pRg st="4" end="4"/>
                                            </p:txEl>
                                          </p:spTgt>
                                        </p:tgtEl>
                                        <p:attrNameLst>
                                          <p:attrName>style.visibility</p:attrName>
                                        </p:attrNameLst>
                                      </p:cBhvr>
                                      <p:to>
                                        <p:strVal val="visible"/>
                                      </p:to>
                                    </p:set>
                                    <p:animEffect filter="fade" transition="in">
                                      <p:cBhvr>
                                        <p:cTn id="15" dur="1000"/>
                                        <p:tgtEl>
                                          <p:spTgt spid="182">
                                            <p:txEl>
                                              <p:pRg st="4" end="4"/>
                                            </p:txEl>
                                          </p:spTgt>
                                        </p:tgtEl>
                                      </p:cBhvr>
                                    </p:animEffect>
                                  </p:childTnLst>
                                </p:cTn>
                              </p:par>
                            </p:childTnLst>
                          </p:cTn>
                        </p:par>
                        <p:par>
                          <p:cTn id="16" fill="hold">
                            <p:stCondLst>
                              <p:cond delay="5000"/>
                            </p:stCondLst>
                            <p:childTnLst>
                              <p:par>
                                <p:cTn id="17" nodeType="afterEffect" presetClass="entr" presetSubtype="0" presetID="10" grpId="2" fill="hold">
                                  <p:stCondLst>
                                    <p:cond delay="2000"/>
                                  </p:stCondLst>
                                  <p:iterate type="el" backwards="0">
                                    <p:tmAbs val="0"/>
                                  </p:iterate>
                                  <p:childTnLst>
                                    <p:set>
                                      <p:cBhvr>
                                        <p:cTn id="18" fill="hold"/>
                                        <p:tgtEl>
                                          <p:spTgt spid="183"/>
                                        </p:tgtEl>
                                        <p:attrNameLst>
                                          <p:attrName>style.visibility</p:attrName>
                                        </p:attrNameLst>
                                      </p:cBhvr>
                                      <p:to>
                                        <p:strVal val="visible"/>
                                      </p:to>
                                    </p:set>
                                    <p:animEffect filter="fade" transition="in">
                                      <p:cBhvr>
                                        <p:cTn id="19" dur="2000"/>
                                        <p:tgtEl>
                                          <p:spTgt spid="1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83" grpId="2"/>
      <p:bldP build="p" bldLvl="5" animBg="1" rev="0" advAuto="0" spid="182" grpId="1"/>
    </p:bldLst>
  </p:timing>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7" name="Shape 18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Key Points to Remember</a:t>
            </a:r>
          </a:p>
        </p:txBody>
      </p:sp>
      <p:sp>
        <p:nvSpPr>
          <p:cNvPr id="188" name="Shape 188"/>
          <p:cNvSpPr/>
          <p:nvPr>
            <p:ph type="body" idx="1"/>
          </p:nvPr>
        </p:nvSpPr>
        <p:spPr>
          <a:xfrm>
            <a:off x="457200" y="1066800"/>
            <a:ext cx="8229600" cy="51054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rPr>
              <a:t>Check federal, state, county and local laws for insurance requirements</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Paying Unemployment Insurance and Worker’s Compensation premiums on time will keep your business reputation intact  </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Professional licensing may require additional insurance or surety bonds</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Lenders and investors require insurance protection from risks involved with</a:t>
            </a:r>
            <a:br>
              <a:rPr sz="2800">
                <a:solidFill>
                  <a:srgbClr val="132F5A"/>
                </a:solidFill>
              </a:rPr>
            </a:br>
            <a:r>
              <a:rPr sz="2800">
                <a:solidFill>
                  <a:srgbClr val="132F5A"/>
                </a:solidFill>
              </a:rPr>
              <a:t>doing business</a:t>
            </a:r>
          </a:p>
        </p:txBody>
      </p:sp>
      <p:sp>
        <p:nvSpPr>
          <p:cNvPr id="189" name="Shape 189"/>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1" name="Shape 19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Key Points to Remember</a:t>
            </a:r>
          </a:p>
        </p:txBody>
      </p:sp>
      <p:sp>
        <p:nvSpPr>
          <p:cNvPr id="192" name="Shape 192"/>
          <p:cNvSpPr/>
          <p:nvPr>
            <p:ph type="body" idx="1"/>
          </p:nvPr>
        </p:nvSpPr>
        <p:spPr>
          <a:xfrm>
            <a:off x="457200" y="1066800"/>
            <a:ext cx="8458200" cy="51054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rPr>
              <a:t>Insurance</a:t>
            </a:r>
            <a:endParaRPr sz="2800">
              <a:solidFill>
                <a:srgbClr val="132F5A"/>
              </a:solidFill>
            </a:endParaRPr>
          </a:p>
          <a:p>
            <a:pPr lvl="1" marL="722539" indent="-265339">
              <a:spcBef>
                <a:spcPts val="600"/>
              </a:spcBef>
              <a:defRPr sz="1800">
                <a:solidFill>
                  <a:srgbClr val="000000"/>
                </a:solidFill>
              </a:defRPr>
            </a:pPr>
            <a:r>
              <a:rPr sz="2600">
                <a:solidFill>
                  <a:srgbClr val="002060"/>
                </a:solidFill>
                <a:latin typeface="12 pt Helvetica* 55 Roman   05472"/>
                <a:ea typeface="12 pt Helvetica* 55 Roman   05472"/>
                <a:cs typeface="12 pt Helvetica* 55 Roman   05472"/>
                <a:sym typeface="12 pt Helvetica* 55 Roman   05472"/>
              </a:rPr>
              <a:t>Minimizes the impact risks can have on your ability to continue operations</a:t>
            </a:r>
            <a:endParaRPr sz="2800">
              <a:solidFill>
                <a:srgbClr val="002060"/>
              </a:solidFill>
              <a:latin typeface="12 pt Helvetica* 55 Roman   05472"/>
              <a:ea typeface="12 pt Helvetica* 55 Roman   05472"/>
              <a:cs typeface="12 pt Helvetica* 55 Roman   05472"/>
              <a:sym typeface="12 pt Helvetica* 55 Roman   05472"/>
            </a:endParaRPr>
          </a:p>
          <a:p>
            <a:pPr lvl="1" marL="722539" indent="-265339">
              <a:spcBef>
                <a:spcPts val="600"/>
              </a:spcBef>
              <a:defRPr sz="1800">
                <a:solidFill>
                  <a:srgbClr val="000000"/>
                </a:solidFill>
              </a:defRPr>
            </a:pPr>
            <a:r>
              <a:rPr sz="2600">
                <a:solidFill>
                  <a:srgbClr val="002060"/>
                </a:solidFill>
                <a:latin typeface="12 pt Helvetica* 55 Roman   05472"/>
                <a:ea typeface="12 pt Helvetica* 55 Roman   05472"/>
                <a:cs typeface="12 pt Helvetica* 55 Roman   05472"/>
                <a:sym typeface="12 pt Helvetica* 55 Roman   05472"/>
              </a:rPr>
              <a:t>Impacts continued financing</a:t>
            </a:r>
            <a:endParaRPr sz="2800">
              <a:solidFill>
                <a:srgbClr val="002060"/>
              </a:solidFill>
              <a:latin typeface="12 pt Helvetica* 55 Roman   05472"/>
              <a:ea typeface="12 pt Helvetica* 55 Roman   05472"/>
              <a:cs typeface="12 pt Helvetica* 55 Roman   05472"/>
              <a:sym typeface="12 pt Helvetica* 55 Roman   05472"/>
            </a:endParaRPr>
          </a:p>
          <a:p>
            <a:pPr lvl="1" marL="722539" indent="-265339">
              <a:spcBef>
                <a:spcPts val="600"/>
              </a:spcBef>
              <a:defRPr sz="1800">
                <a:solidFill>
                  <a:srgbClr val="000000"/>
                </a:solidFill>
              </a:defRPr>
            </a:pPr>
            <a:r>
              <a:rPr sz="2600">
                <a:solidFill>
                  <a:srgbClr val="002060"/>
                </a:solidFill>
                <a:latin typeface="12 pt Helvetica* 55 Roman   05472"/>
                <a:ea typeface="12 pt Helvetica* 55 Roman   05472"/>
                <a:cs typeface="12 pt Helvetica* 55 Roman   05472"/>
                <a:sym typeface="12 pt Helvetica* 55 Roman   05472"/>
              </a:rPr>
              <a:t>Helps retain employees</a:t>
            </a:r>
            <a:endParaRPr sz="2800">
              <a:solidFill>
                <a:srgbClr val="002060"/>
              </a:solidFill>
              <a:latin typeface="12 pt Helvetica* 55 Roman   05472"/>
              <a:ea typeface="12 pt Helvetica* 55 Roman   05472"/>
              <a:cs typeface="12 pt Helvetica* 55 Roman   05472"/>
              <a:sym typeface="12 pt Helvetica* 55 Roman   05472"/>
            </a:endParaRPr>
          </a:p>
          <a:p>
            <a:pPr lvl="1" marL="722539" indent="-265339">
              <a:spcBef>
                <a:spcPts val="600"/>
              </a:spcBef>
              <a:defRPr sz="1800">
                <a:solidFill>
                  <a:srgbClr val="000000"/>
                </a:solidFill>
              </a:defRPr>
            </a:pPr>
            <a:r>
              <a:rPr sz="2600">
                <a:solidFill>
                  <a:srgbClr val="002060"/>
                </a:solidFill>
                <a:latin typeface="12 pt Helvetica* 55 Roman   05472"/>
                <a:ea typeface="12 pt Helvetica* 55 Roman   05472"/>
                <a:cs typeface="12 pt Helvetica* 55 Roman   05472"/>
                <a:sym typeface="12 pt Helvetica* 55 Roman   05472"/>
              </a:rPr>
              <a:t>Provides protection from liabilities</a:t>
            </a:r>
            <a:endParaRPr sz="2800">
              <a:solidFill>
                <a:srgbClr val="002060"/>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rPr>
              <a:t>Your location, facilities, autos and type of business operations determines insurance needs</a:t>
            </a:r>
          </a:p>
        </p:txBody>
      </p:sp>
      <p:sp>
        <p:nvSpPr>
          <p:cNvPr id="193" name="Shape 193"/>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Key Points to Remember</a:t>
            </a:r>
          </a:p>
        </p:txBody>
      </p:sp>
      <p:sp>
        <p:nvSpPr>
          <p:cNvPr id="196" name="Shape 196"/>
          <p:cNvSpPr/>
          <p:nvPr>
            <p:ph type="body" idx="1"/>
          </p:nvPr>
        </p:nvSpPr>
        <p:spPr>
          <a:xfrm>
            <a:off x="457200" y="1066800"/>
            <a:ext cx="8458200" cy="51054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rPr>
              <a:t>Evaluate your risks, ask questions, compare  policies and agencies</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Keep accurate records for claims</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Keep emergency contact information in an accessible place</a:t>
            </a:r>
            <a:endParaRPr sz="2800">
              <a:solidFill>
                <a:srgbClr val="132F5A"/>
              </a:solidFill>
            </a:endParaRPr>
          </a:p>
          <a:p>
            <a:pPr lvl="0" marL="320039" indent="-320039">
              <a:spcBef>
                <a:spcPts val="600"/>
              </a:spcBef>
              <a:defRPr sz="1800">
                <a:solidFill>
                  <a:srgbClr val="000000"/>
                </a:solidFill>
              </a:defRPr>
            </a:pPr>
            <a:r>
              <a:rPr sz="2800">
                <a:solidFill>
                  <a:srgbClr val="132F5A"/>
                </a:solidFill>
              </a:rPr>
              <a:t>Update beneficiaries, obtain releases and maintain adequate coverage</a:t>
            </a:r>
          </a:p>
        </p:txBody>
      </p:sp>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6" name="Shape 3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7" name="Shape 37"/>
          <p:cNvSpPr/>
          <p:nvPr>
            <p:ph type="body" idx="1"/>
          </p:nvPr>
        </p:nvSpPr>
        <p:spPr>
          <a:xfrm>
            <a:off x="457200" y="1143000"/>
            <a:ext cx="8229600" cy="4267200"/>
          </a:xfrm>
          <a:prstGeom prst="rect">
            <a:avLst/>
          </a:prstGeom>
        </p:spPr>
        <p:txBody>
          <a:bodyPr lIns="0" tIns="0" rIns="0" bIns="0">
            <a:normAutofit fontScale="100000" lnSpcReduction="0"/>
          </a:bodyPr>
          <a:lstStyle/>
          <a:p>
            <a:pPr lvl="0">
              <a:spcBef>
                <a:spcPts val="1800"/>
              </a:spcBef>
              <a:defRPr sz="1800">
                <a:solidFill>
                  <a:srgbClr val="000000"/>
                </a:solidFill>
              </a:defRPr>
            </a:pPr>
            <a:r>
              <a:rPr sz="3000">
                <a:solidFill>
                  <a:srgbClr val="132F5A"/>
                </a:solidFill>
              </a:rPr>
              <a:t>Identify the types of insurance required for a small business</a:t>
            </a:r>
            <a:endParaRPr sz="3000">
              <a:solidFill>
                <a:srgbClr val="132F5A"/>
              </a:solidFill>
            </a:endParaRPr>
          </a:p>
          <a:p>
            <a:pPr lvl="0">
              <a:spcBef>
                <a:spcPts val="1800"/>
              </a:spcBef>
              <a:defRPr sz="1800">
                <a:solidFill>
                  <a:srgbClr val="000000"/>
                </a:solidFill>
              </a:defRPr>
            </a:pPr>
            <a:r>
              <a:rPr sz="3000">
                <a:solidFill>
                  <a:srgbClr val="132F5A"/>
                </a:solidFill>
              </a:rPr>
              <a:t>Identify other types of insurance a small business should consider</a:t>
            </a:r>
            <a:endParaRPr sz="3000">
              <a:solidFill>
                <a:srgbClr val="132F5A"/>
              </a:solidFill>
            </a:endParaRPr>
          </a:p>
          <a:p>
            <a:pPr lvl="0">
              <a:spcBef>
                <a:spcPts val="1800"/>
              </a:spcBef>
              <a:defRPr sz="1800">
                <a:solidFill>
                  <a:srgbClr val="000000"/>
                </a:solidFill>
              </a:defRPr>
            </a:pPr>
            <a:r>
              <a:rPr sz="3000">
                <a:solidFill>
                  <a:srgbClr val="132F5A"/>
                </a:solidFill>
              </a:rPr>
              <a:t>Explain why insurance is important for a small business</a:t>
            </a:r>
          </a:p>
        </p:txBody>
      </p:sp>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199" name="Shape 199"/>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200" name="image22.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2" name="Shape 20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03" name="Shape 203"/>
          <p:cNvSpPr/>
          <p:nvPr>
            <p:ph type="body" idx="1"/>
          </p:nvPr>
        </p:nvSpPr>
        <p:spPr>
          <a:xfrm>
            <a:off x="457200" y="914400"/>
            <a:ext cx="8382000" cy="49530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You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Small business insurance requirements for professional licensing, unemployment and worker’s compensation</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Insurance required for the protection of lenders and investors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Other types of insurance to lessen risks of disaster, liability, loss of income, injuries and death</a:t>
            </a:r>
          </a:p>
        </p:txBody>
      </p:sp>
      <p:sp>
        <p:nvSpPr>
          <p:cNvPr id="204" name="Shape 204"/>
          <p:cNvSpPr/>
          <p:nvPr/>
        </p:nvSpPr>
        <p:spPr>
          <a:xfrm>
            <a:off x="7391400" y="5714999"/>
            <a:ext cx="1454938" cy="301068"/>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002060"/>
                </a:solidFill>
                <a:latin typeface="12 pt Helvetica* 55 Roman   05472"/>
                <a:ea typeface="12 pt Helvetica* 55 Roman   05472"/>
                <a:cs typeface="12 pt Helvetica* 55 Roman   05472"/>
                <a:sym typeface="12 pt Helvetica* 55 Roman   05472"/>
              </a:defRPr>
            </a:lvl1pPr>
          </a:lstStyle>
          <a:p>
            <a:pPr lvl="0">
              <a:defRPr>
                <a:solidFill>
                  <a:srgbClr val="000000"/>
                </a:solidFill>
              </a:defRPr>
            </a:pPr>
            <a:r>
              <a:rPr>
                <a:solidFill>
                  <a:srgbClr val="002060"/>
                </a:solidFill>
              </a:rPr>
              <a:t>Continued …</a:t>
            </a:r>
          </a:p>
        </p:txBody>
      </p:sp>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207" name="Shape 207"/>
          <p:cNvSpPr/>
          <p:nvPr>
            <p:ph type="body" idx="1"/>
          </p:nvPr>
        </p:nvSpPr>
        <p:spPr>
          <a:xfrm>
            <a:off x="457200" y="914400"/>
            <a:ext cx="8382000" cy="42672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BFBFBF"/>
                </a:solidFill>
              </a:rPr>
              <a:t>You learned about:</a:t>
            </a:r>
            <a:endParaRPr sz="3000">
              <a:solidFill>
                <a:srgbClr val="BFBFBF"/>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importance of insurance for your business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Differences in insurance policies for various types of facilities and locations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Comparing policies, agents and providers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to do before you buy, while you have the policy and after the purchase</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42" name="Shape 42"/>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3" name="Shape 43"/>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insurance?</a:t>
            </a:r>
            <a:endParaRPr sz="3000">
              <a:solidFill>
                <a:srgbClr val="132F5A"/>
              </a:solidFill>
            </a:endParaRP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5" name="Shape 4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Insurance for a Small Business</a:t>
            </a:r>
          </a:p>
        </p:txBody>
      </p:sp>
      <p:pic>
        <p:nvPicPr>
          <p:cNvPr id="46" name="image6.png" descr="iStock_000016316902XSmall.jpg"/>
          <p:cNvPicPr/>
          <p:nvPr/>
        </p:nvPicPr>
        <p:blipFill>
          <a:blip r:embed="rId3">
            <a:extLst/>
          </a:blip>
          <a:stretch>
            <a:fillRect/>
          </a:stretch>
        </p:blipFill>
        <p:spPr>
          <a:xfrm>
            <a:off x="5137150" y="1970088"/>
            <a:ext cx="4114800" cy="4699001"/>
          </a:xfrm>
          <a:prstGeom prst="rect">
            <a:avLst/>
          </a:prstGeom>
          <a:ln w="12700">
            <a:miter lim="400000"/>
          </a:ln>
        </p:spPr>
      </p:pic>
      <p:sp>
        <p:nvSpPr>
          <p:cNvPr id="47" name="Shape 47"/>
          <p:cNvSpPr/>
          <p:nvPr>
            <p:ph type="body" idx="1"/>
          </p:nvPr>
        </p:nvSpPr>
        <p:spPr>
          <a:xfrm>
            <a:off x="457200" y="990600"/>
            <a:ext cx="8229600" cy="52578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Six key areas</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Insurance your business may require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Other types to consider</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Reasons for insurance</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Location-related considerations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Selecting a policy, agency</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and agent</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to do after the purchase</a:t>
            </a:r>
          </a:p>
        </p:txBody>
      </p:sp>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1" name="Shape 51"/>
          <p:cNvSpPr/>
          <p:nvPr>
            <p:ph type="title"/>
          </p:nvPr>
        </p:nvSpPr>
        <p:spPr>
          <a:xfrm>
            <a:off x="457200" y="381000"/>
            <a:ext cx="8686800" cy="609600"/>
          </a:xfrm>
          <a:prstGeom prst="rect">
            <a:avLst/>
          </a:prstGeom>
        </p:spPr>
        <p:txBody>
          <a:bodyPr lIns="0" tIns="0" rIns="0" bIns="0">
            <a:normAutofit fontScale="100000" lnSpcReduction="0"/>
          </a:bodyPr>
          <a:lstStyle>
            <a:lvl1pPr defTabSz="896111">
              <a:defRPr sz="3528"/>
            </a:lvl1pPr>
          </a:lstStyle>
          <a:p>
            <a:pPr lvl="0">
              <a:defRPr sz="1800">
                <a:solidFill>
                  <a:srgbClr val="000000"/>
                </a:solidFill>
              </a:defRPr>
            </a:pPr>
            <a:r>
              <a:rPr sz="3528">
                <a:solidFill>
                  <a:srgbClr val="C1961C"/>
                </a:solidFill>
              </a:rPr>
              <a:t>Insurance Your Business May Require</a:t>
            </a:r>
          </a:p>
        </p:txBody>
      </p:sp>
      <p:sp>
        <p:nvSpPr>
          <p:cNvPr id="52" name="Shape 52"/>
          <p:cNvSpPr/>
          <p:nvPr>
            <p:ph type="body" idx="1"/>
          </p:nvPr>
        </p:nvSpPr>
        <p:spPr>
          <a:xfrm>
            <a:off x="457200" y="990600"/>
            <a:ext cx="8686800" cy="5257800"/>
          </a:xfrm>
          <a:prstGeom prst="rect">
            <a:avLst/>
          </a:prstGeom>
        </p:spPr>
        <p:txBody>
          <a:bodyPr lIns="0" tIns="0" rIns="0" bIns="0">
            <a:normAutofit fontScale="100000" lnSpcReduction="0"/>
          </a:bodyPr>
          <a:lstStyle/>
          <a:p>
            <a:pPr lvl="0" marL="341313" indent="-341313">
              <a:buSzTx/>
              <a:buNone/>
              <a:defRPr sz="1800">
                <a:solidFill>
                  <a:srgbClr val="000000"/>
                </a:solidFill>
              </a:defRPr>
            </a:pPr>
            <a:r>
              <a:rPr sz="3000">
                <a:solidFill>
                  <a:srgbClr val="132F5A"/>
                </a:solidFill>
              </a:rPr>
              <a:t>State and Local Requirements</a:t>
            </a:r>
            <a:endParaRPr sz="3000">
              <a:solidFill>
                <a:srgbClr val="132F5A"/>
              </a:solidFill>
            </a:endParaRPr>
          </a:p>
          <a:p>
            <a:pPr lvl="1" marL="741362" indent="-34131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Always check with federal, state, county and local governments</a:t>
            </a:r>
            <a:endParaRPr sz="2800">
              <a:solidFill>
                <a:srgbClr val="002060"/>
              </a:solidFill>
              <a:latin typeface="12 pt Helvetica* 55 Roman   05472"/>
              <a:ea typeface="12 pt Helvetica* 55 Roman   05472"/>
              <a:cs typeface="12 pt Helvetica* 55 Roman   05472"/>
              <a:sym typeface="12 pt Helvetica* 55 Roman   05472"/>
            </a:endParaRPr>
          </a:p>
          <a:p>
            <a:pPr lvl="1" marL="741362" indent="-34131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Medical insurance with</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specific coverage may</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be required for employees</a:t>
            </a:r>
            <a:endParaRPr sz="2800">
              <a:solidFill>
                <a:srgbClr val="002060"/>
              </a:solidFill>
              <a:latin typeface="12 pt Helvetica* 55 Roman   05472"/>
              <a:ea typeface="12 pt Helvetica* 55 Roman   05472"/>
              <a:cs typeface="12 pt Helvetica* 55 Roman   05472"/>
              <a:sym typeface="12 pt Helvetica* 55 Roman   05472"/>
            </a:endParaRPr>
          </a:p>
          <a:p>
            <a:pPr lvl="1" marL="741362" indent="-341313">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Automotive insurance</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coverage for vehicles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used in connection with</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the business</a:t>
            </a:r>
          </a:p>
        </p:txBody>
      </p:sp>
      <p:pic>
        <p:nvPicPr>
          <p:cNvPr id="53" name="image7.png" descr="iStock_000016658531XSmall.jpg"/>
          <p:cNvPicPr/>
          <p:nvPr/>
        </p:nvPicPr>
        <p:blipFill>
          <a:blip r:embed="rId3">
            <a:extLst/>
          </a:blip>
          <a:srcRect l="0" t="0" r="4900" b="8093"/>
          <a:stretch>
            <a:fillRect/>
          </a:stretch>
        </p:blipFill>
        <p:spPr>
          <a:xfrm>
            <a:off x="4952999" y="1951038"/>
            <a:ext cx="4191002" cy="4038600"/>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7" name="image8.png" descr="C:\Users\Bruce Soule\AppData\Local\Microsoft\Windows\Temporary Internet Files\Content.IE5\32EJ6KSA\MP900405444[1].jpg"/>
          <p:cNvPicPr/>
          <p:nvPr/>
        </p:nvPicPr>
        <p:blipFill>
          <a:blip r:embed="rId3">
            <a:extLst/>
          </a:blip>
          <a:srcRect l="25723" t="0" r="0" b="0"/>
          <a:stretch>
            <a:fillRect/>
          </a:stretch>
        </p:blipFill>
        <p:spPr>
          <a:xfrm flipH="1" rot="613940">
            <a:off x="4737099" y="1133475"/>
            <a:ext cx="4754564" cy="4572000"/>
          </a:xfrm>
          <a:prstGeom prst="rect">
            <a:avLst/>
          </a:prstGeom>
          <a:ln w="12700">
            <a:miter lim="400000"/>
          </a:ln>
        </p:spPr>
      </p:pic>
      <p:sp>
        <p:nvSpPr>
          <p:cNvPr id="58" name="Shape 58"/>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Other Liability Insurance</a:t>
            </a:r>
          </a:p>
        </p:txBody>
      </p:sp>
      <p:sp>
        <p:nvSpPr>
          <p:cNvPr id="59" name="Shape 59"/>
          <p:cNvSpPr/>
          <p:nvPr>
            <p:ph type="body" idx="1"/>
          </p:nvPr>
        </p:nvSpPr>
        <p:spPr>
          <a:xfrm>
            <a:off x="457200" y="990600"/>
            <a:ext cx="8229600" cy="5240338"/>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Professional Liability Insurance </a:t>
            </a:r>
            <a:endParaRPr sz="3000">
              <a:solidFill>
                <a:srgbClr val="132F5A"/>
              </a:solidFill>
            </a:endParaRPr>
          </a:p>
          <a:p>
            <a:pPr lvl="1" marL="722539" indent="-265339">
              <a:spcBef>
                <a:spcPts val="600"/>
              </a:spcBef>
              <a:buClr>
                <a:srgbClr val="132F5A"/>
              </a:buClr>
              <a:buChar char="–"/>
              <a:defRPr sz="1800">
                <a:solidFill>
                  <a:srgbClr val="000000"/>
                </a:solidFill>
              </a:defRPr>
            </a:pPr>
            <a:r>
              <a:rPr sz="2600">
                <a:solidFill>
                  <a:srgbClr val="132F5A"/>
                </a:solidFill>
              </a:rPr>
              <a:t>May be required for</a:t>
            </a:r>
            <a:endParaRPr sz="2800">
              <a:solidFill>
                <a:srgbClr val="002060"/>
              </a:solidFill>
              <a:latin typeface="12 pt Helvetica* 55 Roman   05472"/>
              <a:ea typeface="12 pt Helvetica* 55 Roman   05472"/>
              <a:cs typeface="12 pt Helvetica* 55 Roman   05472"/>
              <a:sym typeface="12 pt Helvetica* 55 Roman   05472"/>
            </a:endParaRPr>
          </a:p>
          <a:p>
            <a:pPr lvl="2" marL="1110342" indent="-195942">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Certain professional licenses</a:t>
            </a:r>
            <a:endParaRPr sz="2800">
              <a:solidFill>
                <a:srgbClr val="002060"/>
              </a:solidFill>
            </a:endParaRPr>
          </a:p>
          <a:p>
            <a:pPr lvl="2" marL="1110342" indent="-195942">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Certificates of business or</a:t>
            </a:r>
            <a:br>
              <a:rPr sz="2400">
                <a:solidFill>
                  <a:srgbClr val="002060"/>
                </a:solidFill>
                <a:latin typeface="12 pt Helvetica* 55 Roman   05472"/>
                <a:ea typeface="12 pt Helvetica* 55 Roman   05472"/>
                <a:cs typeface="12 pt Helvetica* 55 Roman   05472"/>
                <a:sym typeface="12 pt Helvetica* 55 Roman   05472"/>
              </a:rPr>
            </a:br>
            <a:r>
              <a:rPr sz="2400">
                <a:solidFill>
                  <a:srgbClr val="002060"/>
                </a:solidFill>
                <a:latin typeface="12 pt Helvetica* 55 Roman   05472"/>
                <a:ea typeface="12 pt Helvetica* 55 Roman   05472"/>
                <a:cs typeface="12 pt Helvetica* 55 Roman   05472"/>
                <a:sym typeface="12 pt Helvetica* 55 Roman   05472"/>
              </a:rPr>
              <a:t>professional business</a:t>
            </a:r>
            <a:br>
              <a:rPr sz="2400">
                <a:solidFill>
                  <a:srgbClr val="002060"/>
                </a:solidFill>
                <a:latin typeface="12 pt Helvetica* 55 Roman   05472"/>
                <a:ea typeface="12 pt Helvetica* 55 Roman   05472"/>
                <a:cs typeface="12 pt Helvetica* 55 Roman   05472"/>
                <a:sym typeface="12 pt Helvetica* 55 Roman   05472"/>
              </a:rPr>
            </a:br>
            <a:r>
              <a:rPr sz="2400">
                <a:solidFill>
                  <a:srgbClr val="002060"/>
                </a:solidFill>
                <a:latin typeface="12 pt Helvetica* 55 Roman   05472"/>
                <a:ea typeface="12 pt Helvetica* 55 Roman   05472"/>
                <a:cs typeface="12 pt Helvetica* 55 Roman   05472"/>
                <a:sym typeface="12 pt Helvetica* 55 Roman   05472"/>
              </a:rPr>
              <a:t>registrations</a:t>
            </a:r>
            <a:endParaRPr sz="2800">
              <a:solidFill>
                <a:srgbClr val="002060"/>
              </a:solidFill>
            </a:endParaRPr>
          </a:p>
          <a:p>
            <a:pPr lvl="0">
              <a:defRPr sz="1800">
                <a:solidFill>
                  <a:srgbClr val="000000"/>
                </a:solidFill>
              </a:defRPr>
            </a:pPr>
            <a:r>
              <a:rPr sz="3000">
                <a:solidFill>
                  <a:srgbClr val="132F5A"/>
                </a:solidFill>
              </a:rPr>
              <a:t>General Liability Insurance</a:t>
            </a:r>
            <a:endParaRPr sz="3000">
              <a:solidFill>
                <a:srgbClr val="132F5A"/>
              </a:solidFill>
            </a:endParaRPr>
          </a:p>
          <a:p>
            <a:pPr lvl="0">
              <a:defRPr sz="1800">
                <a:solidFill>
                  <a:srgbClr val="000000"/>
                </a:solidFill>
              </a:defRPr>
            </a:pPr>
            <a:r>
              <a:rPr sz="3000">
                <a:solidFill>
                  <a:srgbClr val="132F5A"/>
                </a:solidFill>
              </a:rPr>
              <a:t>Directors &amp; officers</a:t>
            </a:r>
            <a:endParaRPr sz="3000">
              <a:solidFill>
                <a:srgbClr val="132F5A"/>
              </a:solidFill>
            </a:endParaRPr>
          </a:p>
          <a:p>
            <a:pPr lvl="0">
              <a:buSzTx/>
              <a:buNone/>
              <a:defRPr sz="1800">
                <a:solidFill>
                  <a:srgbClr val="000000"/>
                </a:solidFill>
              </a:defRPr>
            </a:pPr>
            <a:endParaRPr sz="800">
              <a:solidFill>
                <a:srgbClr val="132F5A"/>
              </a:solidFill>
            </a:endParaRPr>
          </a:p>
          <a:p>
            <a:pPr lvl="0">
              <a:buSzTx/>
              <a:buNone/>
              <a:defRPr sz="1800">
                <a:solidFill>
                  <a:srgbClr val="000000"/>
                </a:solidFill>
              </a:defRPr>
            </a:pPr>
            <a:r>
              <a:rPr sz="3000"/>
              <a:t>Liability laws change –</a:t>
            </a:r>
            <a:r>
              <a:rPr sz="3000">
                <a:solidFill>
                  <a:srgbClr val="132F5A"/>
                </a:solidFill>
              </a:rPr>
              <a:t>  </a:t>
            </a:r>
          </a:p>
        </p:txBody>
      </p:sp>
      <p:sp>
        <p:nvSpPr>
          <p:cNvPr id="60" name="Shape 60"/>
          <p:cNvSpPr/>
          <p:nvPr/>
        </p:nvSpPr>
        <p:spPr>
          <a:xfrm>
            <a:off x="4487862" y="5324475"/>
            <a:ext cx="4202939" cy="59116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4400">
                <a:latin typeface="12 pt. Helvetica* 85 Heavy   08472"/>
                <a:ea typeface="12 pt. Helvetica* 85 Heavy   08472"/>
                <a:cs typeface="12 pt. Helvetica* 85 Heavy   08472"/>
                <a:sym typeface="12 pt. Helvetica* 85 Heavy   08472"/>
              </a:defRPr>
            </a:lvl1pPr>
          </a:lstStyle>
          <a:p>
            <a:pPr lvl="0">
              <a:defRPr sz="1800"/>
            </a:pPr>
            <a:r>
              <a:rPr sz="4400"/>
              <a:t> Stay Informed</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4" name="Shape 64"/>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Discussion Point #1: </a:t>
            </a:r>
            <a:br>
              <a:rPr sz="2160">
                <a:solidFill>
                  <a:srgbClr val="C1961C"/>
                </a:solidFill>
              </a:rPr>
            </a:br>
            <a:r>
              <a:rPr sz="2160">
                <a:solidFill>
                  <a:srgbClr val="C1961C"/>
                </a:solidFill>
              </a:rPr>
              <a:t>Work-Specific Insurance</a:t>
            </a:r>
          </a:p>
        </p:txBody>
      </p:sp>
      <p:sp>
        <p:nvSpPr>
          <p:cNvPr id="65" name="Shape 65"/>
          <p:cNvSpPr/>
          <p:nvPr>
            <p:ph type="body" idx="1"/>
          </p:nvPr>
        </p:nvSpPr>
        <p:spPr>
          <a:xfrm>
            <a:off x="457200" y="1581150"/>
            <a:ext cx="8229600" cy="4267200"/>
          </a:xfrm>
          <a:prstGeom prst="rect">
            <a:avLst/>
          </a:prstGeom>
        </p:spPr>
        <p:txBody>
          <a:bodyPr lIns="0" tIns="0" rIns="0" bIns="0">
            <a:normAutofit fontScale="100000" lnSpcReduction="0"/>
          </a:bodyPr>
          <a:lstStyle>
            <a:lvl1pPr marL="0" indent="0">
              <a:spcBef>
                <a:spcPts val="600"/>
              </a:spcBef>
              <a:buSzTx/>
              <a:buNone/>
              <a:defRPr sz="2800">
                <a:solidFill>
                  <a:srgbClr val="1F497D"/>
                </a:solidFill>
                <a:latin typeface="Calibri"/>
                <a:ea typeface="Calibri"/>
                <a:cs typeface="Calibri"/>
                <a:sym typeface="Calibri"/>
              </a:defRPr>
            </a:lvl1pPr>
          </a:lstStyle>
          <a:p>
            <a:pPr lvl="0">
              <a:defRPr sz="1800">
                <a:solidFill>
                  <a:srgbClr val="000000"/>
                </a:solidFill>
              </a:defRPr>
            </a:pPr>
            <a:r>
              <a:rPr sz="2800">
                <a:solidFill>
                  <a:srgbClr val="1F497D"/>
                </a:solidFill>
              </a:rPr>
              <a:t>Review examples of work-specific insurance which are required by certain licenses.</a:t>
            </a:r>
          </a:p>
        </p:txBody>
      </p:sp>
      <p:pic>
        <p:nvPicPr>
          <p:cNvPr id="66" name="image9.png" descr="Pencil"/>
          <p:cNvPicPr/>
          <p:nvPr/>
        </p:nvPicPr>
        <p:blipFill>
          <a:blip r:embed="rId3">
            <a:extLst/>
          </a:blip>
          <a:stretch>
            <a:fillRect/>
          </a:stretch>
        </p:blipFill>
        <p:spPr>
          <a:xfrm>
            <a:off x="0" y="2895600"/>
            <a:ext cx="1619250" cy="2714625"/>
          </a:xfrm>
          <a:prstGeom prst="rect">
            <a:avLst/>
          </a:prstGeom>
          <a:ln w="12700">
            <a:miter lim="400000"/>
          </a:ln>
        </p:spPr>
      </p:pic>
      <p:sp>
        <p:nvSpPr>
          <p:cNvPr id="67" name="Shape 67"/>
          <p:cNvSpPr/>
          <p:nvPr/>
        </p:nvSpPr>
        <p:spPr>
          <a:xfrm>
            <a:off x="2039938" y="2030413"/>
            <a:ext cx="6646862" cy="395986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marL="457200" indent="-457200">
              <a:lnSpc>
                <a:spcPts val="3000"/>
              </a:lnSpc>
              <a:spcBef>
                <a:spcPts val="400"/>
              </a:spcBef>
              <a:buClr>
                <a:srgbClr val="1F497D"/>
              </a:buClr>
              <a:buSzPct val="100000"/>
              <a:buFont typeface="Calibri"/>
              <a:buAutoNum type="arabicPeriod" startAt="1"/>
            </a:pPr>
            <a:endParaRPr sz="2800">
              <a:solidFill>
                <a:srgbClr val="1F497D"/>
              </a:solidFill>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1"/>
            </a:pPr>
            <a:r>
              <a:rPr sz="2800">
                <a:solidFill>
                  <a:srgbClr val="1F497D"/>
                </a:solidFill>
              </a:rPr>
              <a:t>Here are a few to begin:</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Restaurant – food business insurance</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Construction company – general contractor’s liability</a:t>
            </a:r>
            <a:endParaRPr>
              <a:latin typeface="Arial"/>
              <a:ea typeface="Arial"/>
              <a:cs typeface="Arial"/>
              <a:sym typeface="Arial"/>
            </a:endParaRPr>
          </a:p>
          <a:p>
            <a:pPr lvl="1" marL="1168400" indent="-711200">
              <a:lnSpc>
                <a:spcPts val="3000"/>
              </a:lnSpc>
              <a:spcBef>
                <a:spcPts val="600"/>
              </a:spcBef>
              <a:buClr>
                <a:srgbClr val="1F497D"/>
              </a:buClr>
              <a:buSzPct val="100000"/>
              <a:buFont typeface="Arial"/>
              <a:buChar char="•"/>
            </a:pPr>
            <a:r>
              <a:rPr sz="2800">
                <a:solidFill>
                  <a:srgbClr val="1F497D"/>
                </a:solidFill>
              </a:rPr>
              <a:t>Auto repair shop – business general liability</a:t>
            </a:r>
            <a:endParaRPr>
              <a:latin typeface="Arial"/>
              <a:ea typeface="Arial"/>
              <a:cs typeface="Arial"/>
              <a:sym typeface="Arial"/>
            </a:endParaRPr>
          </a:p>
          <a:p>
            <a:pPr lvl="0" marL="711200" indent="-711200">
              <a:lnSpc>
                <a:spcPts val="3000"/>
              </a:lnSpc>
              <a:spcBef>
                <a:spcPts val="600"/>
              </a:spcBef>
              <a:buClr>
                <a:srgbClr val="1F497D"/>
              </a:buClr>
              <a:buSzPct val="100000"/>
              <a:buFont typeface="Calibri"/>
              <a:buAutoNum type="arabicPeriod" startAt="2"/>
            </a:pPr>
            <a:r>
              <a:rPr sz="2800">
                <a:solidFill>
                  <a:srgbClr val="1F497D"/>
                </a:solidFill>
              </a:rPr>
              <a:t>Can you list other professions that require insurance?</a:t>
            </a:r>
          </a:p>
        </p:txBody>
      </p:sp>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Worker’s Compensation Insurance</a:t>
            </a:r>
          </a:p>
        </p:txBody>
      </p:sp>
      <p:sp>
        <p:nvSpPr>
          <p:cNvPr id="72" name="Shape 72"/>
          <p:cNvSpPr/>
          <p:nvPr>
            <p:ph type="body" idx="1"/>
          </p:nvPr>
        </p:nvSpPr>
        <p:spPr>
          <a:xfrm>
            <a:off x="457200" y="990600"/>
            <a:ext cx="8229600" cy="4267200"/>
          </a:xfrm>
          <a:prstGeom prst="rect">
            <a:avLst/>
          </a:prstGeom>
        </p:spPr>
        <p:txBody>
          <a:bodyPr lIns="0" tIns="0" rIns="0" bIns="0">
            <a:normAutofit fontScale="100000" lnSpcReduction="0"/>
          </a:bodyPr>
          <a:lstStyle/>
          <a:p>
            <a:pPr lvl="0">
              <a:buSzTx/>
              <a:buNone/>
              <a:defRPr sz="1800">
                <a:solidFill>
                  <a:srgbClr val="000000"/>
                </a:solidFill>
              </a:defRPr>
            </a:pPr>
            <a:r>
              <a:rPr sz="3000">
                <a:solidFill>
                  <a:srgbClr val="132F5A"/>
                </a:solidFill>
              </a:rPr>
              <a:t>Protects against illnesses, injuries at work.</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Pays for rehabilitation, retraining</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Addresses payments to beneficiaries and medical payout limits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Required by most states,</a:t>
            </a:r>
            <a:br>
              <a:rPr sz="2800">
                <a:solidFill>
                  <a:srgbClr val="002060"/>
                </a:solidFill>
                <a:latin typeface="12 pt Helvetica* 55 Roman   05472"/>
                <a:ea typeface="12 pt Helvetica* 55 Roman   05472"/>
                <a:cs typeface="12 pt Helvetica* 55 Roman   05472"/>
                <a:sym typeface="12 pt Helvetica* 55 Roman   05472"/>
              </a:rPr>
            </a:br>
            <a:r>
              <a:rPr sz="2800">
                <a:solidFill>
                  <a:srgbClr val="002060"/>
                </a:solidFill>
                <a:latin typeface="12 pt Helvetica* 55 Roman   05472"/>
                <a:ea typeface="12 pt Helvetica* 55 Roman   05472"/>
                <a:cs typeface="12 pt Helvetica* 55 Roman   05472"/>
                <a:sym typeface="12 pt Helvetica* 55 Roman   05472"/>
              </a:rPr>
              <a:t>check state laws </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Private or state administered</a:t>
            </a:r>
          </a:p>
        </p:txBody>
      </p:sp>
      <p:pic>
        <p:nvPicPr>
          <p:cNvPr id="73" name="image10.jpg" descr="iStock_000004187763XSmall.jpg"/>
          <p:cNvPicPr/>
          <p:nvPr/>
        </p:nvPicPr>
        <p:blipFill>
          <a:blip r:embed="rId3">
            <a:extLst/>
          </a:blip>
          <a:srcRect l="13535" t="0" r="0" b="0"/>
          <a:stretch>
            <a:fillRect/>
          </a:stretch>
        </p:blipFill>
        <p:spPr>
          <a:xfrm>
            <a:off x="6026149" y="3578225"/>
            <a:ext cx="2968627" cy="243840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Props1.xml><?xml version="1.0" encoding="utf-8"?>
<ds:datastoreItem xmlns:ds="http://schemas.openxmlformats.org/officeDocument/2006/customXml" ds:itemID="{FA91E2AE-2259-4660-93B9-DBE0010B973C}"/>
</file>

<file path=customXml/itemProps2.xml><?xml version="1.0" encoding="utf-8"?>
<ds:datastoreItem xmlns:ds="http://schemas.openxmlformats.org/officeDocument/2006/customXml" ds:itemID="{587AD008-AB38-494A-9ED3-0F49E3D88411}"/>
</file>

<file path=customXml/itemProps3.xml><?xml version="1.0" encoding="utf-8"?>
<ds:datastoreItem xmlns:ds="http://schemas.openxmlformats.org/officeDocument/2006/customXml" ds:itemID="{60C85231-9131-46D1-8783-95FED7699A01}"/>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91700</vt:r8>
  </property>
</Properties>
</file>