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wdp" ContentType="image/vnd.ms-photo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90" r:id="rId5"/>
    <p:sldId id="346" r:id="rId6"/>
    <p:sldId id="257" r:id="rId7"/>
    <p:sldId id="287" r:id="rId8"/>
    <p:sldId id="326" r:id="rId9"/>
    <p:sldId id="329" r:id="rId10"/>
    <p:sldId id="334" r:id="rId11"/>
    <p:sldId id="347" r:id="rId12"/>
    <p:sldId id="330" r:id="rId13"/>
    <p:sldId id="340" r:id="rId14"/>
    <p:sldId id="341" r:id="rId15"/>
    <p:sldId id="291" r:id="rId16"/>
    <p:sldId id="327" r:id="rId17"/>
    <p:sldId id="295" r:id="rId18"/>
    <p:sldId id="333" r:id="rId19"/>
    <p:sldId id="328" r:id="rId20"/>
    <p:sldId id="323" r:id="rId21"/>
    <p:sldId id="348" r:id="rId22"/>
    <p:sldId id="285" r:id="rId23"/>
    <p:sldId id="286" r:id="rId24"/>
    <p:sldId id="344" r:id="rId25"/>
  </p:sldIdLst>
  <p:sldSz cx="9144000" cy="6858000" type="screen4x3"/>
  <p:notesSz cx="6950075" cy="9236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51">
          <p15:clr>
            <a:srgbClr val="A4A3A4"/>
          </p15:clr>
        </p15:guide>
        <p15:guide id="2" orient="horz" pos="3456" userDrawn="1">
          <p15:clr>
            <a:srgbClr val="A4A3A4"/>
          </p15:clr>
        </p15:guide>
        <p15:guide id="3" orient="horz" pos="897">
          <p15:clr>
            <a:srgbClr val="A4A3A4"/>
          </p15:clr>
        </p15:guide>
        <p15:guide id="4" orient="horz" pos="2496" userDrawn="1">
          <p15:clr>
            <a:srgbClr val="A4A3A4"/>
          </p15:clr>
        </p15:guide>
        <p15:guide id="5" pos="245">
          <p15:clr>
            <a:srgbClr val="A4A3A4"/>
          </p15:clr>
        </p15:guide>
        <p15:guide id="6" pos="5503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71" userDrawn="1">
          <p15:clr>
            <a:srgbClr val="A4A3A4"/>
          </p15:clr>
        </p15:guide>
        <p15:guide id="2" pos="2948" userDrawn="1">
          <p15:clr>
            <a:srgbClr val="A4A3A4"/>
          </p15:clr>
        </p15:guide>
        <p15:guide id="3" orient="horz" pos="2909" userDrawn="1">
          <p15:clr>
            <a:srgbClr val="A4A3A4"/>
          </p15:clr>
        </p15:guide>
        <p15:guide id="4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1961C"/>
    <a:srgbClr val="3399FF"/>
    <a:srgbClr val="FF9900"/>
    <a:srgbClr val="132F5A"/>
    <a:srgbClr val="002060"/>
    <a:srgbClr val="AECF8D"/>
    <a:srgbClr val="000000"/>
    <a:srgbClr val="CCCC00"/>
    <a:srgbClr val="632523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6851" autoAdjust="0"/>
    <p:restoredTop sz="77196" autoAdjust="0"/>
  </p:normalViewPr>
  <p:slideViewPr>
    <p:cSldViewPr snapToGrid="0" snapToObjects="1">
      <p:cViewPr>
        <p:scale>
          <a:sx n="120" d="100"/>
          <a:sy n="120" d="100"/>
        </p:scale>
        <p:origin x="732" y="480"/>
      </p:cViewPr>
      <p:guideLst>
        <p:guide orient="horz" pos="551"/>
        <p:guide orient="horz" pos="3456"/>
        <p:guide orient="horz" pos="897"/>
        <p:guide orient="horz" pos="2496"/>
        <p:guide pos="245"/>
        <p:guide pos="5503"/>
        <p:guide pos="287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086"/>
    </p:cViewPr>
  </p:sorterViewPr>
  <p:notesViewPr>
    <p:cSldViewPr snapToGrid="0" snapToObjects="1" showGuides="1">
      <p:cViewPr>
        <p:scale>
          <a:sx n="57" d="100"/>
          <a:sy n="57" d="100"/>
        </p:scale>
        <p:origin x="-4362" y="-888"/>
      </p:cViewPr>
      <p:guideLst>
        <p:guide orient="horz" pos="2171"/>
        <p:guide orient="horz" pos="2909"/>
        <p:guide pos="2948"/>
        <p:guide pos="218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95008" y="4387769"/>
            <a:ext cx="556006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DCA4D0-FB96-4EB8-A160-4629F0A3447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7120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292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55677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9B2E1-0AD6-4DE0-8263-5D45C485002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7129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5510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2769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0647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3896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17070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19965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74344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94502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0515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4887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31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37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0943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372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2922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yan aller\Documents\My Dropbox\DRC\FDIC Finals\Final Package\SOURCE\PPT Template Images\title_bkdg_sbasm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ryan aller\Documents\My Dropbox\DRC\FDIC Finals\Final Package\SOURCE\PPT Template Images\pages_bkdg_sbasm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4744278" y="6400800"/>
            <a:ext cx="371392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IS OWNING A BUSINESS A GOOD FIT FOR YOU?</a:t>
            </a:r>
            <a:endParaRPr lang="en-US" sz="1050" b="1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441797" y="640338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99ACE61-E773-4F66-9D50-18F023141B8F}" type="slidenum">
              <a:rPr lang="en-US" sz="1200" b="1" smtClean="0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/>
              <a:t>‹#›</a:t>
            </a:fld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7/23/2015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8239" y="465083"/>
            <a:ext cx="3124493" cy="280076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Is Owning a Business a </a:t>
            </a:r>
          </a:p>
          <a:p>
            <a:pPr>
              <a:defRPr/>
            </a:pPr>
            <a:r>
              <a:rPr lang="en-US" sz="4400" b="1" spc="-150" dirty="0" smtClean="0">
                <a:solidFill>
                  <a:srgbClr val="C1961C"/>
                </a:solidFill>
                <a:latin typeface="Helvetica Neue"/>
                <a:ea typeface="+mn-ea"/>
                <a:cs typeface="Helvetica Neue"/>
              </a:rPr>
              <a:t>Good Fit </a:t>
            </a:r>
            <a:r>
              <a:rPr lang="en-US" sz="4400" b="1" spc="-15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for You?</a:t>
            </a:r>
            <a:endParaRPr lang="en-US" sz="4400" b="1" spc="-150" dirty="0">
              <a:solidFill>
                <a:schemeClr val="bg1"/>
              </a:solidFill>
              <a:latin typeface="Helvetica Neue"/>
              <a:ea typeface="+mn-ea"/>
              <a:cs typeface="Helvetica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8659" y="457205"/>
            <a:ext cx="54864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False? Answers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65932512"/>
              </p:ext>
            </p:extLst>
          </p:nvPr>
        </p:nvGraphicFramePr>
        <p:xfrm>
          <a:off x="394140" y="978077"/>
          <a:ext cx="8398930" cy="522732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400800"/>
                <a:gridCol w="1998130"/>
              </a:tblGrid>
              <a:tr h="77724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Starting a new business can be a huge personal sacrifice for your family. 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True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2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There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are a lot of emotional ups and downs.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3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You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have to “get it right” every time. 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4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You do not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need a big cash reserve to be successful.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depends</a:t>
                      </a:r>
                      <a:endParaRPr lang="en-US" sz="22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5"/>
                        <a:tabLst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After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about a </a:t>
                      </a: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year,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you can relax and enjoy the profits.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6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It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is easy to get loans for a great idea. 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7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Successful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entrepreneurs do it all themselves.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8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You will</a:t>
                      </a:r>
                      <a:r>
                        <a:rPr lang="en-US" sz="2200" b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not</a:t>
                      </a: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have a boss.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724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9"/>
                        <a:tabLst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You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will have more freedom, </a:t>
                      </a: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control,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and </a:t>
                      </a: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work–life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balance.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10"/>
                      </a:pPr>
                      <a:r>
                        <a:rPr lang="en-US" sz="2200" b="0" dirty="0" smtClean="0">
                          <a:solidFill>
                            <a:srgbClr val="002060"/>
                          </a:solidFill>
                          <a:effectLst/>
                        </a:rPr>
                        <a:t>Starting </a:t>
                      </a:r>
                      <a:r>
                        <a:rPr lang="en-US" sz="2200" b="0" dirty="0">
                          <a:solidFill>
                            <a:srgbClr val="002060"/>
                          </a:solidFill>
                          <a:effectLst/>
                        </a:rPr>
                        <a:t>a business is risky.</a:t>
                      </a:r>
                      <a:endParaRPr lang="en-US" sz="22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</a:t>
                      </a:r>
                      <a:r>
                        <a:rPr lang="en-US" sz="2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en-US" sz="22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epends</a:t>
                      </a:r>
                      <a:endParaRPr lang="en-US" sz="2200" b="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5203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6700" y="3374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Roots of Power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16173" y="1178595"/>
            <a:ext cx="7315200" cy="4438434"/>
            <a:chOff x="916173" y="1178595"/>
            <a:chExt cx="7315200" cy="4438434"/>
          </a:xfrm>
        </p:grpSpPr>
        <p:sp>
          <p:nvSpPr>
            <p:cNvPr id="6" name="Rectangle 5"/>
            <p:cNvSpPr/>
            <p:nvPr/>
          </p:nvSpPr>
          <p:spPr>
            <a:xfrm>
              <a:off x="916173" y="1395888"/>
              <a:ext cx="7315200" cy="2348936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173384" y="2654205"/>
              <a:ext cx="4699000" cy="2241134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916173" y="3281332"/>
              <a:ext cx="7315200" cy="233569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173384" y="3947883"/>
              <a:ext cx="1383822" cy="5739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5371144" y="4034464"/>
              <a:ext cx="1501240" cy="4873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29" name="Rectangle 1028"/>
            <p:cNvSpPr/>
            <p:nvPr/>
          </p:nvSpPr>
          <p:spPr>
            <a:xfrm>
              <a:off x="1047342" y="4186830"/>
              <a:ext cx="1645920" cy="1327659"/>
            </a:xfrm>
            <a:prstGeom prst="rect">
              <a:avLst/>
            </a:prstGeom>
            <a:solidFill>
              <a:srgbClr val="FF99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People</a:t>
              </a:r>
              <a:r>
                <a:rPr lang="en-US" sz="1600" dirty="0" smtClean="0">
                  <a:solidFill>
                    <a:schemeClr val="tx1"/>
                  </a:solidFill>
                </a:rPr>
                <a:t>: </a:t>
              </a: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Influence others: staff, partners, bankers, customers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28338" y="4186289"/>
              <a:ext cx="1645920" cy="1327659"/>
            </a:xfrm>
            <a:prstGeom prst="rect">
              <a:avLst/>
            </a:prstGeom>
            <a:solidFill>
              <a:srgbClr val="C1961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Self-Discipline</a:t>
              </a:r>
              <a:r>
                <a:rPr lang="en-US" sz="1600" dirty="0" smtClean="0">
                  <a:solidFill>
                    <a:schemeClr val="tx1"/>
                  </a:solidFill>
                </a:rPr>
                <a:t>: Manage time, habits, and energy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C:\Users\Deborah\AppData\Local\Microsoft\Windows\Temporary Internet Files\Content.Outlook\3NIJC780\SimpleTree_Color_Res3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376" y="1178595"/>
              <a:ext cx="2103120" cy="3100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4776685" y="4019941"/>
              <a:ext cx="594459" cy="7040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52668" y="4208970"/>
              <a:ext cx="1645920" cy="132765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Financial</a:t>
              </a:r>
              <a:r>
                <a:rPr lang="en-US" sz="1600" dirty="0" smtClean="0">
                  <a:solidFill>
                    <a:schemeClr val="tx1"/>
                  </a:solidFill>
                </a:rPr>
                <a:t>:</a:t>
              </a: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Secure and manage money and credit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560500" y="4007633"/>
              <a:ext cx="527887" cy="843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869224" y="4179168"/>
              <a:ext cx="1645920" cy="13276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 smtClean="0">
                  <a:solidFill>
                    <a:schemeClr val="bg1">
                      <a:lumMod val="95000"/>
                    </a:schemeClr>
                  </a:solidFill>
                </a:rPr>
                <a:t>Sales</a:t>
              </a:r>
              <a:r>
                <a:rPr lang="en-US" sz="1600" dirty="0" smtClean="0">
                  <a:solidFill>
                    <a:schemeClr val="bg1">
                      <a:lumMod val="95000"/>
                    </a:schemeClr>
                  </a:solidFill>
                </a:rPr>
                <a:t>: </a:t>
              </a:r>
            </a:p>
            <a:p>
              <a:pPr algn="ctr"/>
              <a:r>
                <a:rPr lang="en-US" sz="1600" dirty="0" smtClean="0">
                  <a:solidFill>
                    <a:schemeClr val="bg1">
                      <a:lumMod val="95000"/>
                    </a:schemeClr>
                  </a:solidFill>
                </a:rPr>
                <a:t>Set and attain sales goals. Ready to sell all the time </a:t>
              </a:r>
              <a:endParaRPr lang="en-US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6490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4040" y="3736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Marlena’s Roots of People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634325"/>
            <a:ext cx="8229600" cy="4267200"/>
          </a:xfrm>
        </p:spPr>
        <p:txBody>
          <a:bodyPr/>
          <a:lstStyle/>
          <a:p>
            <a:pPr marL="0" indent="0">
              <a:spcBef>
                <a:spcPts val="200"/>
              </a:spcBef>
              <a:buNone/>
            </a:pPr>
            <a:r>
              <a:rPr lang="en-US" sz="2800" dirty="0" smtClean="0"/>
              <a:t>High</a:t>
            </a:r>
            <a:r>
              <a:rPr lang="en-US" dirty="0" smtClean="0"/>
              <a:t>: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Easy-going and likable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Active listener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Honest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Respectful of others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Strong vision and belief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2800" dirty="0" smtClean="0"/>
              <a:t>Low</a:t>
            </a:r>
            <a:r>
              <a:rPr lang="en-US" dirty="0" smtClean="0"/>
              <a:t>: 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Connecting and networking</a:t>
            </a:r>
          </a:p>
          <a:p>
            <a:pPr lvl="1">
              <a:spcBef>
                <a:spcPts val="200"/>
              </a:spcBef>
            </a:pPr>
            <a:r>
              <a:rPr lang="en-US" sz="2400" dirty="0" smtClean="0"/>
              <a:t>Management/supervision skills</a:t>
            </a:r>
            <a:endParaRPr lang="en-US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13"/>
          <a:stretch/>
        </p:blipFill>
        <p:spPr bwMode="auto">
          <a:xfrm>
            <a:off x="5878285" y="2747331"/>
            <a:ext cx="2847099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loud Callout 9"/>
          <p:cNvSpPr/>
          <p:nvPr/>
        </p:nvSpPr>
        <p:spPr>
          <a:xfrm>
            <a:off x="5591510" y="1129126"/>
            <a:ext cx="3352800" cy="153188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Some people tell me I’m TOO nice!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410795" y="1031857"/>
            <a:ext cx="3802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C1961C"/>
                </a:solidFill>
              </a:rPr>
              <a:t>See page </a:t>
            </a:r>
            <a:r>
              <a:rPr lang="en-US" sz="2000" b="1" dirty="0" smtClean="0">
                <a:solidFill>
                  <a:srgbClr val="C1961C"/>
                </a:solidFill>
              </a:rPr>
              <a:t>9 in </a:t>
            </a:r>
            <a:r>
              <a:rPr lang="en-US" sz="2000" b="1" dirty="0">
                <a:solidFill>
                  <a:srgbClr val="C1961C"/>
                </a:solidFill>
              </a:rPr>
              <a:t>your workbook.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341873" cy="609600"/>
          </a:xfrm>
        </p:spPr>
        <p:txBody>
          <a:bodyPr/>
          <a:lstStyle/>
          <a:p>
            <a:r>
              <a:rPr lang="en-US" dirty="0" smtClean="0"/>
              <a:t>What Are YOUR Roots of Power?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8" y="1081450"/>
            <a:ext cx="8514042" cy="42672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 smtClean="0">
                <a:solidFill>
                  <a:srgbClr val="C1961C"/>
                </a:solidFill>
              </a:rPr>
              <a:t>Roots of Power Self-Assessment on pages 10–13 in your workbook. </a:t>
            </a:r>
          </a:p>
          <a:p>
            <a:pPr>
              <a:spcBef>
                <a:spcPts val="600"/>
              </a:spcBef>
            </a:pPr>
            <a:r>
              <a:rPr lang="en-US" sz="2800" b="0" dirty="0" smtClean="0"/>
              <a:t>People Power</a:t>
            </a:r>
          </a:p>
          <a:p>
            <a:pPr>
              <a:spcBef>
                <a:spcPts val="600"/>
              </a:spcBef>
            </a:pPr>
            <a:r>
              <a:rPr lang="en-US" sz="2800" b="0" dirty="0" smtClean="0"/>
              <a:t>Sales Power</a:t>
            </a:r>
          </a:p>
          <a:p>
            <a:pPr>
              <a:spcBef>
                <a:spcPts val="600"/>
              </a:spcBef>
            </a:pPr>
            <a:r>
              <a:rPr lang="en-US" sz="2800" b="0" dirty="0" smtClean="0"/>
              <a:t>Financial Power</a:t>
            </a:r>
          </a:p>
          <a:p>
            <a:pPr>
              <a:spcBef>
                <a:spcPts val="600"/>
              </a:spcBef>
            </a:pPr>
            <a:r>
              <a:rPr lang="en-US" sz="2800" b="0" dirty="0" smtClean="0"/>
              <a:t>Self-Discipline Power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b="0" dirty="0">
                <a:solidFill>
                  <a:srgbClr val="C1961C"/>
                </a:solidFill>
              </a:rPr>
              <a:t>Finish the </a:t>
            </a:r>
            <a:r>
              <a:rPr lang="en-US" sz="2400" b="0" dirty="0" smtClean="0">
                <a:solidFill>
                  <a:srgbClr val="C1961C"/>
                </a:solidFill>
              </a:rPr>
              <a:t>self-assessment at </a:t>
            </a:r>
            <a:r>
              <a:rPr lang="en-US" sz="2400" b="0" dirty="0">
                <a:solidFill>
                  <a:srgbClr val="C1961C"/>
                </a:solidFill>
              </a:rPr>
              <a:t>home.</a:t>
            </a:r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618143" y="2220015"/>
            <a:ext cx="3060418" cy="2246769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You will not have time to complete the self-assessment in class. Make sure to complete it on your own. Ask stakeholders for feedback!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10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It Is Professional to Ask for Help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09699" y="1015248"/>
            <a:ext cx="8361940" cy="5159921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b="0" dirty="0" smtClean="0">
                <a:latin typeface="Calibri" pitchFamily="34" charset="0"/>
                <a:ea typeface="Geneva"/>
                <a:cs typeface="Geneva"/>
              </a:rPr>
              <a:t>Ask for advice and feedback: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n-US" dirty="0" smtClean="0">
                <a:solidFill>
                  <a:srgbClr val="132F5A"/>
                </a:solidFill>
                <a:latin typeface="Calibri" pitchFamily="34" charset="0"/>
                <a:ea typeface="Geneva"/>
                <a:cs typeface="Geneva"/>
              </a:rPr>
              <a:t>Family and friends: How will they react if you work 60 hours per week?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n-US" dirty="0" smtClean="0">
                <a:solidFill>
                  <a:srgbClr val="132F5A"/>
                </a:solidFill>
                <a:latin typeface="Calibri" pitchFamily="34" charset="0"/>
                <a:ea typeface="Geneva"/>
                <a:cs typeface="Geneva"/>
              </a:rPr>
              <a:t>Potential customers: What do they want? What are they willing to pay?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n-US" dirty="0" smtClean="0">
                <a:solidFill>
                  <a:srgbClr val="132F5A"/>
                </a:solidFill>
                <a:latin typeface="Calibri" pitchFamily="34" charset="0"/>
                <a:ea typeface="Geneva"/>
                <a:cs typeface="Geneva"/>
              </a:rPr>
              <a:t>Other business owners: They can tell you what works (and what does not work).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n-US" dirty="0" smtClean="0">
                <a:solidFill>
                  <a:srgbClr val="132F5A"/>
                </a:solidFill>
                <a:latin typeface="Calibri" pitchFamily="34" charset="0"/>
                <a:ea typeface="Geneva"/>
                <a:cs typeface="Geneva"/>
              </a:rPr>
              <a:t>Bankers: Start a relationship with a banker </a:t>
            </a:r>
            <a:r>
              <a:rPr lang="en-US" i="1" dirty="0" smtClean="0">
                <a:solidFill>
                  <a:srgbClr val="132F5A"/>
                </a:solidFill>
                <a:latin typeface="Calibri" pitchFamily="34" charset="0"/>
                <a:ea typeface="Geneva"/>
                <a:cs typeface="Geneva"/>
              </a:rPr>
              <a:t>before</a:t>
            </a:r>
            <a:r>
              <a:rPr lang="en-US" dirty="0" smtClean="0">
                <a:solidFill>
                  <a:srgbClr val="132F5A"/>
                </a:solidFill>
                <a:latin typeface="Calibri" pitchFamily="34" charset="0"/>
                <a:ea typeface="Geneva"/>
                <a:cs typeface="Geneva"/>
              </a:rPr>
              <a:t> you need a loan.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n-US" dirty="0" smtClean="0">
                <a:solidFill>
                  <a:srgbClr val="132F5A"/>
                </a:solidFill>
                <a:latin typeface="Calibri" pitchFamily="34" charset="0"/>
                <a:ea typeface="Geneva"/>
                <a:cs typeface="Geneva"/>
              </a:rPr>
              <a:t>Potential partners: Look for partners who have skills and experience.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93867"/>
            <a:ext cx="8229600" cy="609600"/>
          </a:xfrm>
        </p:spPr>
        <p:txBody>
          <a:bodyPr/>
          <a:lstStyle/>
          <a:p>
            <a:r>
              <a:rPr lang="en-US" dirty="0" smtClean="0"/>
              <a:t>Start–Stop–Continue Action Planner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053661"/>
            <a:ext cx="7777449" cy="488676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C1961C"/>
                </a:solidFill>
              </a:rPr>
              <a:t>Start the worksheet on page 14 of your workbook. </a:t>
            </a:r>
            <a:endParaRPr lang="en-US" sz="2000" dirty="0">
              <a:solidFill>
                <a:srgbClr val="C1961C"/>
              </a:solidFill>
            </a:endParaRPr>
          </a:p>
          <a:p>
            <a:r>
              <a:rPr lang="en-US" sz="2800" b="0" dirty="0" smtClean="0"/>
              <a:t>Based on your self-assessment and our conversations, what do you need to... </a:t>
            </a:r>
          </a:p>
          <a:p>
            <a:pPr lvl="1"/>
            <a:r>
              <a:rPr lang="en-US" sz="2400" dirty="0" smtClean="0"/>
              <a:t>Start doing? </a:t>
            </a:r>
          </a:p>
          <a:p>
            <a:pPr lvl="1"/>
            <a:r>
              <a:rPr lang="en-US" sz="2400" dirty="0" smtClean="0"/>
              <a:t>Stop doing? </a:t>
            </a:r>
          </a:p>
          <a:p>
            <a:pPr lvl="1"/>
            <a:r>
              <a:rPr lang="en-US" sz="2400" dirty="0" smtClean="0"/>
              <a:t>Continue to do?</a:t>
            </a:r>
          </a:p>
          <a:p>
            <a:pPr marL="0" indent="0">
              <a:buNone/>
            </a:pPr>
            <a:r>
              <a:rPr lang="en-US" sz="2400" b="0" dirty="0">
                <a:solidFill>
                  <a:srgbClr val="C1961C"/>
                </a:solidFill>
              </a:rPr>
              <a:t>Finish the worksheet at home.</a:t>
            </a:r>
          </a:p>
        </p:txBody>
      </p:sp>
      <p:pic>
        <p:nvPicPr>
          <p:cNvPr id="2050" name="Picture 2" descr="C:\Users\Deborah\AppData\Local\Microsoft\Windows\Temporary Internet Files\Content.IE5\53TKV0ZK\MC90043388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8545" y="2516343"/>
            <a:ext cx="210312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085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Industry-Specific Self-Assessments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88676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C1961C"/>
                </a:solidFill>
              </a:rPr>
              <a:t>See pages 15 – 17 in your workbook.</a:t>
            </a:r>
          </a:p>
          <a:p>
            <a:pPr marL="0" indent="0">
              <a:buNone/>
            </a:pPr>
            <a:r>
              <a:rPr lang="en-US" sz="2800" b="0" dirty="0" smtClean="0"/>
              <a:t>Extra self-assessments are provided for other industries and fields:</a:t>
            </a:r>
          </a:p>
          <a:p>
            <a:r>
              <a:rPr lang="en-US" sz="2800" b="0" dirty="0" smtClean="0"/>
              <a:t>Construction</a:t>
            </a:r>
          </a:p>
          <a:p>
            <a:r>
              <a:rPr lang="en-US" sz="2800" b="0" dirty="0" smtClean="0"/>
              <a:t>Retail</a:t>
            </a:r>
          </a:p>
          <a:p>
            <a:r>
              <a:rPr lang="en-US" sz="2800" b="0" dirty="0" smtClean="0"/>
              <a:t>Online retail</a:t>
            </a:r>
          </a:p>
          <a:p>
            <a:r>
              <a:rPr lang="en-US" sz="2800" b="0" dirty="0" smtClean="0"/>
              <a:t>Professional services</a:t>
            </a:r>
          </a:p>
          <a:p>
            <a:r>
              <a:rPr lang="en-US" sz="2800" b="0" dirty="0" smtClean="0"/>
              <a:t>Restaurants/food-based</a:t>
            </a:r>
          </a:p>
          <a:p>
            <a:r>
              <a:rPr lang="en-US" sz="2800" b="0" dirty="0" smtClean="0"/>
              <a:t>Personal services</a:t>
            </a:r>
            <a:endParaRPr lang="en-US" sz="2800" b="0" dirty="0"/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771050" y="2515871"/>
            <a:ext cx="2841887" cy="2308324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DO YOUR HOMEWORK. Ask others who have businesses in your field or industry to advise you.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899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Key Points to Remember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066800"/>
            <a:ext cx="8347075" cy="5114925"/>
          </a:xfrm>
        </p:spPr>
        <p:txBody>
          <a:bodyPr/>
          <a:lstStyle/>
          <a:p>
            <a:pPr lvl="0"/>
            <a:r>
              <a:rPr lang="en-US" sz="2800" b="0" dirty="0" smtClean="0"/>
              <a:t>We </a:t>
            </a:r>
            <a:r>
              <a:rPr lang="en-US" sz="2800" b="0" dirty="0"/>
              <a:t>all have strengths and weaknesses. The key </a:t>
            </a:r>
            <a:r>
              <a:rPr lang="en-US" sz="2800" b="0" dirty="0" smtClean="0"/>
              <a:t>is </a:t>
            </a:r>
            <a:r>
              <a:rPr lang="en-US" sz="2800" b="0" dirty="0"/>
              <a:t>to </a:t>
            </a:r>
            <a:r>
              <a:rPr lang="en-US" sz="2800" b="0" dirty="0" smtClean="0"/>
              <a:t>recognize where you are strong, and where development is needed.</a:t>
            </a:r>
            <a:endParaRPr lang="en-US" sz="2800" b="0" dirty="0"/>
          </a:p>
          <a:p>
            <a:pPr lvl="0"/>
            <a:r>
              <a:rPr lang="en-US" sz="2800" b="0" dirty="0" smtClean="0"/>
              <a:t>Have </a:t>
            </a:r>
            <a:r>
              <a:rPr lang="en-US" sz="2800" b="0" dirty="0"/>
              <a:t>a clear plan of action. </a:t>
            </a:r>
          </a:p>
          <a:p>
            <a:pPr lvl="0"/>
            <a:r>
              <a:rPr lang="en-US" sz="2800" b="0" dirty="0"/>
              <a:t>Ask a range of knowledgeable people for advice (family, friends, accountants, other business </a:t>
            </a:r>
            <a:r>
              <a:rPr lang="en-US" sz="2800" b="0" dirty="0" smtClean="0"/>
              <a:t>owners).</a:t>
            </a:r>
            <a:endParaRPr lang="en-US" sz="2800" b="0" dirty="0"/>
          </a:p>
          <a:p>
            <a:pPr lvl="0"/>
            <a:r>
              <a:rPr lang="en-US" sz="2800" b="0" dirty="0"/>
              <a:t>Include a bank loan officer and/or </a:t>
            </a:r>
            <a:r>
              <a:rPr lang="en-US" sz="2800" b="0" dirty="0" smtClean="0"/>
              <a:t>micro-lender </a:t>
            </a:r>
            <a:r>
              <a:rPr lang="en-US" sz="2800" b="0" dirty="0"/>
              <a:t>on your list. </a:t>
            </a:r>
            <a:r>
              <a:rPr lang="en-US" sz="2800" b="0" dirty="0" smtClean="0"/>
              <a:t>Start </a:t>
            </a:r>
            <a:r>
              <a:rPr lang="en-US" sz="2800" b="0" dirty="0"/>
              <a:t>these conversations before you ask for a loan. </a:t>
            </a:r>
          </a:p>
          <a:p>
            <a:pPr marL="0" indent="0" eaLnBrk="1" hangingPunct="1">
              <a:buNone/>
            </a:pPr>
            <a:endParaRPr lang="en-US" sz="2600" b="0" dirty="0" smtClean="0">
              <a:ea typeface="Genev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6700" y="3374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Roots of Power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16173" y="1178595"/>
            <a:ext cx="7315200" cy="4438434"/>
            <a:chOff x="916173" y="1178595"/>
            <a:chExt cx="7315200" cy="4438434"/>
          </a:xfrm>
        </p:grpSpPr>
        <p:sp>
          <p:nvSpPr>
            <p:cNvPr id="6" name="Rectangle 5"/>
            <p:cNvSpPr/>
            <p:nvPr/>
          </p:nvSpPr>
          <p:spPr>
            <a:xfrm>
              <a:off x="916173" y="1395888"/>
              <a:ext cx="7315200" cy="2348936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173384" y="2654205"/>
              <a:ext cx="4699000" cy="2241134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916173" y="3281332"/>
              <a:ext cx="7315200" cy="233569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173384" y="3947883"/>
              <a:ext cx="1383822" cy="5739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5371144" y="4034464"/>
              <a:ext cx="1501240" cy="4873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29" name="Rectangle 1028"/>
            <p:cNvSpPr/>
            <p:nvPr/>
          </p:nvSpPr>
          <p:spPr>
            <a:xfrm>
              <a:off x="1047342" y="4186830"/>
              <a:ext cx="1645920" cy="1327659"/>
            </a:xfrm>
            <a:prstGeom prst="rect">
              <a:avLst/>
            </a:prstGeom>
            <a:solidFill>
              <a:srgbClr val="FF99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People</a:t>
              </a:r>
              <a:r>
                <a:rPr lang="en-US" sz="1600" dirty="0" smtClean="0">
                  <a:solidFill>
                    <a:schemeClr val="tx1"/>
                  </a:solidFill>
                </a:rPr>
                <a:t>: </a:t>
              </a: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Influence others: staff, partners, bankers, customers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28338" y="4186289"/>
              <a:ext cx="1645920" cy="1327659"/>
            </a:xfrm>
            <a:prstGeom prst="rect">
              <a:avLst/>
            </a:prstGeom>
            <a:solidFill>
              <a:srgbClr val="C1961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Self-Discipline</a:t>
              </a:r>
              <a:r>
                <a:rPr lang="en-US" sz="1600" dirty="0" smtClean="0">
                  <a:solidFill>
                    <a:schemeClr val="tx1"/>
                  </a:solidFill>
                </a:rPr>
                <a:t>: Manage time, habits, and energy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C:\Users\Deborah\AppData\Local\Microsoft\Windows\Temporary Internet Files\Content.Outlook\3NIJC780\SimpleTree_Color_Res3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376" y="1178595"/>
              <a:ext cx="2103120" cy="3100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4776685" y="4019941"/>
              <a:ext cx="594459" cy="7040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52668" y="4208970"/>
              <a:ext cx="1645920" cy="132765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Financial</a:t>
              </a:r>
              <a:r>
                <a:rPr lang="en-US" sz="1600" dirty="0" smtClean="0">
                  <a:solidFill>
                    <a:schemeClr val="tx1"/>
                  </a:solidFill>
                </a:rPr>
                <a:t>:</a:t>
              </a: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Secure and manage money and credit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560500" y="4007633"/>
              <a:ext cx="527887" cy="843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869224" y="4179168"/>
              <a:ext cx="1645920" cy="13276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 smtClean="0">
                  <a:solidFill>
                    <a:schemeClr val="bg1">
                      <a:lumMod val="95000"/>
                    </a:schemeClr>
                  </a:solidFill>
                </a:rPr>
                <a:t>Sales</a:t>
              </a:r>
              <a:r>
                <a:rPr lang="en-US" sz="1600" dirty="0" smtClean="0">
                  <a:solidFill>
                    <a:schemeClr val="bg1">
                      <a:lumMod val="95000"/>
                    </a:schemeClr>
                  </a:solidFill>
                </a:rPr>
                <a:t>: </a:t>
              </a:r>
            </a:p>
            <a:p>
              <a:pPr algn="ctr"/>
              <a:r>
                <a:rPr lang="en-US" sz="1600" dirty="0" smtClean="0">
                  <a:solidFill>
                    <a:schemeClr val="bg1">
                      <a:lumMod val="95000"/>
                    </a:schemeClr>
                  </a:solidFill>
                </a:rPr>
                <a:t>Set and attain sales goals. Ready to sell all the time </a:t>
              </a:r>
              <a:endParaRPr lang="en-US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319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Summary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lang="en-US" sz="2800" b="0" dirty="0" smtClean="0"/>
              <a:t>What final questions do you have?</a:t>
            </a:r>
          </a:p>
          <a:p>
            <a:pPr indent="-338138">
              <a:defRPr/>
            </a:pPr>
            <a:endParaRPr lang="en-US" sz="2800" b="0" dirty="0" smtClean="0"/>
          </a:p>
          <a:p>
            <a:pPr indent="-338138">
              <a:defRPr/>
            </a:pPr>
            <a:r>
              <a:rPr lang="en-US" sz="2800" b="0" dirty="0" smtClean="0"/>
              <a:t>What have you learned?</a:t>
            </a:r>
          </a:p>
          <a:p>
            <a:pPr indent="-338138">
              <a:defRPr/>
            </a:pPr>
            <a:endParaRPr lang="en-US" sz="2800" b="0" dirty="0" smtClean="0"/>
          </a:p>
          <a:p>
            <a:pPr indent="-338138">
              <a:defRPr/>
            </a:pPr>
            <a:r>
              <a:rPr lang="en-US" sz="2800" b="0" dirty="0" smtClean="0"/>
              <a:t>How would you evaluate the training?</a:t>
            </a:r>
          </a:p>
          <a:p>
            <a:pPr eaLnBrk="1" hangingPunct="1">
              <a:defRPr/>
            </a:pPr>
            <a:endParaRPr lang="en-US" sz="2800" b="0" dirty="0" smtClean="0">
              <a:ea typeface="Geneva" pitchFamily="34" charset="0"/>
              <a:cs typeface="Arial" pitchFamily="34" charset="0"/>
            </a:endParaRPr>
          </a:p>
        </p:txBody>
      </p:sp>
      <p:pic>
        <p:nvPicPr>
          <p:cNvPr id="75779" name="Picture 7" descr="Clipboard and pencil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16" y="1435796"/>
            <a:ext cx="6777487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b="0" dirty="0" smtClean="0"/>
              <a:t>Locate the Pre- and Post-Test </a:t>
            </a:r>
            <a:r>
              <a:rPr lang="en-US" sz="2800" b="0" dirty="0"/>
              <a:t>F</a:t>
            </a:r>
            <a:r>
              <a:rPr lang="en-US" sz="2800" b="0" dirty="0" smtClean="0"/>
              <a:t>orm at the back of your workbook.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Complete the BEFORE Training column to assess your knowledge on this topic </a:t>
            </a:r>
            <a:r>
              <a:rPr lang="en-US" sz="2800" b="0" i="1" dirty="0" smtClean="0"/>
              <a:t>before</a:t>
            </a:r>
            <a:r>
              <a:rPr lang="en-US" sz="2800" b="0" dirty="0" smtClean="0"/>
              <a:t> participating in this class.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0" t="11119" r="13158" b="9478"/>
          <a:stretch/>
        </p:blipFill>
        <p:spPr>
          <a:xfrm>
            <a:off x="6944058" y="2554025"/>
            <a:ext cx="2019869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196296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In your workbook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221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Conclusion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13"/>
          <a:stretch/>
        </p:blipFill>
        <p:spPr bwMode="auto">
          <a:xfrm>
            <a:off x="5878285" y="2236706"/>
            <a:ext cx="2847099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5878285" y="713501"/>
            <a:ext cx="3066025" cy="153188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I think I’m a GOOD FIT!! 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372566"/>
            <a:ext cx="5378633" cy="4460983"/>
          </a:xfrm>
        </p:spPr>
        <p:txBody>
          <a:bodyPr anchor="ctr"/>
          <a:lstStyle/>
          <a:p>
            <a:r>
              <a:rPr lang="en-US" sz="2400" b="0" dirty="0" smtClean="0"/>
              <a:t>Marlena is ready to move to the next stage of small business ownership—</a:t>
            </a:r>
            <a:r>
              <a:rPr lang="en-US" sz="2400" b="0" i="1" dirty="0" smtClean="0"/>
              <a:t>planning</a:t>
            </a:r>
            <a:r>
              <a:rPr lang="en-US" sz="2400" b="0" dirty="0" smtClean="0"/>
              <a:t>.</a:t>
            </a:r>
          </a:p>
          <a:p>
            <a:r>
              <a:rPr lang="en-US" sz="2400" b="0" dirty="0" smtClean="0"/>
              <a:t>She knows she cannot do it alone. She is open to a partnership with someone who has the skills she lacks.</a:t>
            </a:r>
          </a:p>
          <a:p>
            <a:r>
              <a:rPr lang="en-US" sz="2400" b="0" dirty="0" smtClean="0"/>
              <a:t>She needs to do more homework before she can make a well-informed decision.</a:t>
            </a:r>
            <a:endParaRPr lang="en-US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Pre-Post Test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14" y="1435796"/>
            <a:ext cx="6535440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700" b="0" dirty="0" smtClean="0"/>
              <a:t>If you have not already done so, assess what your knowledge on this topic was </a:t>
            </a:r>
            <a:r>
              <a:rPr lang="en-US" sz="2700" b="0" i="1" dirty="0" smtClean="0"/>
              <a:t>before</a:t>
            </a:r>
            <a:r>
              <a:rPr lang="en-US" sz="2700" b="0" dirty="0" smtClean="0"/>
              <a:t> </a:t>
            </a:r>
            <a:r>
              <a:rPr lang="en-US" sz="2700" b="0" dirty="0"/>
              <a:t>you participated </a:t>
            </a:r>
            <a:r>
              <a:rPr lang="en-US" sz="2700" b="0" dirty="0" smtClean="0"/>
              <a:t>in this class.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Assess your knowledge on this topic </a:t>
            </a:r>
            <a:r>
              <a:rPr lang="en-US" sz="2700" b="0" i="1" dirty="0" smtClean="0"/>
              <a:t>after</a:t>
            </a:r>
            <a:r>
              <a:rPr lang="en-US" sz="2700" b="0" dirty="0" smtClean="0"/>
              <a:t> taking this class.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Complete the Evaluation Form. Your feedback is helpful!</a:t>
            </a:r>
          </a:p>
          <a:p>
            <a:pPr>
              <a:spcBef>
                <a:spcPts val="0"/>
              </a:spcBef>
            </a:pPr>
            <a:r>
              <a:rPr lang="en-US" sz="2700" b="0" dirty="0" smtClean="0"/>
              <a:t>Return both forms to the instructor before you leave. Thank you!</a:t>
            </a:r>
            <a:endParaRPr lang="en-US" sz="27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0" t="11119" r="13158" b="9478"/>
          <a:stretch/>
        </p:blipFill>
        <p:spPr>
          <a:xfrm>
            <a:off x="6978791" y="2704646"/>
            <a:ext cx="2019869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405459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In your workbook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224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Agenda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24599360"/>
              </p:ext>
            </p:extLst>
          </p:nvPr>
        </p:nvGraphicFramePr>
        <p:xfrm>
          <a:off x="331443" y="1423988"/>
          <a:ext cx="841248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2480"/>
              </a:tblGrid>
              <a:tr h="0">
                <a:tc>
                  <a:txBody>
                    <a:bodyPr/>
                    <a:lstStyle/>
                    <a:p>
                      <a:pPr marL="342900" indent="-342900" algn="l" rtl="0" eaLnBrk="0" fontAlgn="base" hangingPunc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b="0" kern="1200" dirty="0" smtClean="0">
                          <a:solidFill>
                            <a:srgbClr val="132F5A"/>
                          </a:solidFill>
                          <a:latin typeface="Helvetica Neue"/>
                          <a:ea typeface="Geneva" pitchFamily="-110" charset="-128"/>
                          <a:cs typeface="Helvetica Neue"/>
                        </a:rPr>
                        <a:t>Welcome, Pre-Test, Agenda, and Learning Objectives</a:t>
                      </a:r>
                      <a:endParaRPr lang="en-US" sz="2800" b="0" kern="1200" dirty="0">
                        <a:solidFill>
                          <a:srgbClr val="132F5A"/>
                        </a:solidFill>
                        <a:latin typeface="Helvetica Neue"/>
                        <a:ea typeface="Geneva" pitchFamily="-110" charset="-128"/>
                        <a:cs typeface="Helvetica Neue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l" rtl="0" eaLnBrk="0" fontAlgn="base" hangingPunc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b="0" kern="1200" dirty="0" smtClean="0">
                          <a:solidFill>
                            <a:srgbClr val="132F5A"/>
                          </a:solidFill>
                          <a:latin typeface="Helvetica Neue"/>
                          <a:ea typeface="Geneva" pitchFamily="-110" charset="-128"/>
                          <a:cs typeface="Helvetica Neue"/>
                        </a:rPr>
                        <a:t>Introductions: What Is YOUR Motivation?</a:t>
                      </a:r>
                    </a:p>
                    <a:p>
                      <a:pPr marL="342900" indent="-342900" algn="l" rtl="0" eaLnBrk="0" fontAlgn="base" hangingPunc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b="0" kern="1200" dirty="0" smtClean="0">
                          <a:solidFill>
                            <a:srgbClr val="132F5A"/>
                          </a:solidFill>
                          <a:latin typeface="Helvetica Neue"/>
                          <a:ea typeface="Geneva" pitchFamily="-110" charset="-128"/>
                          <a:cs typeface="Helvetica Neue"/>
                        </a:rPr>
                        <a:t>Business Ownership Terms</a:t>
                      </a:r>
                      <a:endParaRPr lang="en-US" sz="2800" b="0" kern="1200" dirty="0">
                        <a:solidFill>
                          <a:srgbClr val="132F5A"/>
                        </a:solidFill>
                        <a:latin typeface="Helvetica Neue"/>
                        <a:ea typeface="Geneva" pitchFamily="-110" charset="-128"/>
                        <a:cs typeface="Helvetica Neue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l" rtl="0" eaLnBrk="0" fontAlgn="base" hangingPunc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b="0" kern="1200" dirty="0" smtClean="0">
                          <a:solidFill>
                            <a:srgbClr val="132F5A"/>
                          </a:solidFill>
                          <a:latin typeface="Helvetica Neue"/>
                          <a:ea typeface="Geneva" pitchFamily="-110" charset="-128"/>
                          <a:cs typeface="Helvetica Neue"/>
                        </a:rPr>
                        <a:t>Myths and Realities of Small Business Ownership</a:t>
                      </a:r>
                      <a:endParaRPr lang="en-US" sz="2800" b="0" kern="1200" dirty="0">
                        <a:solidFill>
                          <a:srgbClr val="132F5A"/>
                        </a:solidFill>
                        <a:latin typeface="Helvetica Neue"/>
                        <a:ea typeface="Geneva" pitchFamily="-110" charset="-128"/>
                        <a:cs typeface="Helvetica Neue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l" rtl="0" eaLnBrk="0" fontAlgn="base" hangingPunc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b="0" kern="1200" dirty="0" smtClean="0">
                          <a:solidFill>
                            <a:srgbClr val="132F5A"/>
                          </a:solidFill>
                          <a:latin typeface="Helvetica Neue"/>
                          <a:ea typeface="Geneva" pitchFamily="-110" charset="-128"/>
                          <a:cs typeface="Helvetica Neue"/>
                        </a:rPr>
                        <a:t>Roots of Power</a:t>
                      </a:r>
                    </a:p>
                    <a:p>
                      <a:pPr marL="342900" indent="-342900" algn="l" rtl="0" eaLnBrk="0" fontAlgn="base" hangingPunc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b="0" kern="1200" dirty="0" smtClean="0">
                          <a:solidFill>
                            <a:srgbClr val="132F5A"/>
                          </a:solidFill>
                          <a:latin typeface="Helvetica Neue"/>
                          <a:ea typeface="Geneva" pitchFamily="-110" charset="-128"/>
                          <a:cs typeface="Helvetica Neue"/>
                        </a:rPr>
                        <a:t>Start – Stop – Continue Action Planner</a:t>
                      </a: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l" rtl="0" eaLnBrk="0" fontAlgn="base" hangingPunc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b="0" kern="1200" dirty="0" smtClean="0">
                          <a:solidFill>
                            <a:srgbClr val="132F5A"/>
                          </a:solidFill>
                          <a:latin typeface="Helvetica Neue"/>
                          <a:ea typeface="Geneva" pitchFamily="-110" charset="-128"/>
                          <a:cs typeface="Helvetica Neue"/>
                        </a:rPr>
                        <a:t>Summary, Post-Test, Evaluation</a:t>
                      </a:r>
                      <a:endParaRPr lang="en-US" sz="2800" b="0" kern="1200" dirty="0">
                        <a:solidFill>
                          <a:srgbClr val="132F5A"/>
                        </a:solidFill>
                        <a:latin typeface="Helvetica Neue"/>
                        <a:ea typeface="Geneva" pitchFamily="-110" charset="-128"/>
                        <a:cs typeface="Helvetica Neue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endParaRPr lang="en-US" sz="2800" b="1" dirty="0">
                        <a:solidFill>
                          <a:srgbClr val="132F5A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Learning Objectives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4650" y="1053660"/>
            <a:ext cx="8229600" cy="4683751"/>
          </a:xfrm>
        </p:spPr>
        <p:txBody>
          <a:bodyPr/>
          <a:lstStyle/>
          <a:p>
            <a:pPr lvl="0"/>
            <a:r>
              <a:rPr lang="en-US" sz="2800" b="0" dirty="0"/>
              <a:t>Clarify some of the myths and realities of small business ownership.</a:t>
            </a:r>
          </a:p>
          <a:p>
            <a:pPr lvl="0"/>
            <a:r>
              <a:rPr lang="en-US" sz="2800" b="0" dirty="0"/>
              <a:t>Start a self-assessment to determine your readiness to become </a:t>
            </a:r>
            <a:r>
              <a:rPr lang="en-US" sz="2800" b="0" dirty="0" smtClean="0"/>
              <a:t>a small </a:t>
            </a:r>
            <a:r>
              <a:rPr lang="en-US" sz="2800" b="0" dirty="0"/>
              <a:t>business owner.</a:t>
            </a:r>
          </a:p>
          <a:p>
            <a:pPr lvl="0"/>
            <a:r>
              <a:rPr lang="en-US" sz="2800" b="0" dirty="0" smtClean="0"/>
              <a:t>Set </a:t>
            </a:r>
            <a:r>
              <a:rPr lang="en-US" sz="2800" b="0" dirty="0"/>
              <a:t>a plan of action to complete your self-assessments by seeking </a:t>
            </a:r>
            <a:r>
              <a:rPr lang="en-US" sz="2800" b="0" dirty="0" smtClean="0"/>
              <a:t>feedback </a:t>
            </a:r>
            <a:r>
              <a:rPr lang="en-US" sz="2800" b="0" dirty="0"/>
              <a:t>from </a:t>
            </a:r>
            <a:r>
              <a:rPr lang="en-US" sz="2800" b="0" dirty="0" smtClean="0"/>
              <a:t>stakeholders, </a:t>
            </a:r>
            <a:r>
              <a:rPr lang="en-US" sz="2800" b="0" dirty="0"/>
              <a:t>such as family, friends, and potential customers.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/>
          <a:lstStyle/>
          <a:p>
            <a:r>
              <a:rPr lang="en-US" dirty="0" smtClean="0"/>
              <a:t>Introducing Marlena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40" y="1232331"/>
            <a:ext cx="4734908" cy="4708094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solidFill>
                  <a:srgbClr val="C1961C"/>
                </a:solidFill>
                <a:latin typeface="Arial" charset="0"/>
                <a:ea typeface="ＭＳ Ｐゴシック"/>
                <a:cs typeface="ＭＳ Ｐゴシック"/>
              </a:rPr>
              <a:t>See page 4 in your workbook.</a:t>
            </a:r>
          </a:p>
          <a:p>
            <a:r>
              <a:rPr lang="en-US" sz="2400" b="0" dirty="0" smtClean="0"/>
              <a:t>Marlena has the potential to be a successful business owner.</a:t>
            </a:r>
          </a:p>
          <a:p>
            <a:r>
              <a:rPr lang="en-US" sz="2400" b="0" dirty="0" smtClean="0"/>
              <a:t>She also has some concerns about business ownership.</a:t>
            </a:r>
          </a:p>
          <a:p>
            <a:r>
              <a:rPr lang="en-US" sz="2400" b="0" dirty="0" smtClean="0"/>
              <a:t>As we review Marlena’s decision-making process, ask: is this role a good fit for Marlena... and for me?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1061" y="2771081"/>
            <a:ext cx="3414324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311061" y="381000"/>
            <a:ext cx="3633249" cy="2243447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Is owning a business a good fit for me?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5257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Introductions: What Is YOUR Motivation?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124911"/>
            <a:ext cx="8331363" cy="370834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C1961C"/>
                </a:solidFill>
              </a:rPr>
              <a:t>Complete the worksheet on page 5 in your workbook.</a:t>
            </a:r>
          </a:p>
          <a:p>
            <a:r>
              <a:rPr lang="en-US" sz="2800" b="0" dirty="0" smtClean="0"/>
              <a:t>Rate the list of motivations as High, Medium or Low for yourself. </a:t>
            </a:r>
          </a:p>
          <a:p>
            <a:r>
              <a:rPr lang="en-US" sz="2800" b="0" dirty="0" smtClean="0"/>
              <a:t>There are no wrong answers.</a:t>
            </a:r>
          </a:p>
          <a:p>
            <a:r>
              <a:rPr lang="en-US" sz="2800" b="0" dirty="0"/>
              <a:t>Marlena’s answers are provided as examples</a:t>
            </a:r>
            <a:r>
              <a:rPr lang="en-US" sz="2800" b="0" dirty="0" smtClean="0"/>
              <a:t>.</a:t>
            </a:r>
            <a:endParaRPr lang="en-US" sz="2800" b="0" dirty="0"/>
          </a:p>
        </p:txBody>
      </p:sp>
      <p:sp>
        <p:nvSpPr>
          <p:cNvPr id="4" name="Cloud 3"/>
          <p:cNvSpPr/>
          <p:nvPr/>
        </p:nvSpPr>
        <p:spPr>
          <a:xfrm>
            <a:off x="712506" y="4409814"/>
            <a:ext cx="2011680" cy="1005840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Money?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2717457" y="4409813"/>
            <a:ext cx="2011680" cy="1005840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Be your own boss?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4722408" y="4409812"/>
            <a:ext cx="2011680" cy="1005840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Create jobs?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Cloud 6"/>
          <p:cNvSpPr/>
          <p:nvPr/>
        </p:nvSpPr>
        <p:spPr>
          <a:xfrm>
            <a:off x="6727359" y="4409811"/>
            <a:ext cx="2011680" cy="1005840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I’m great at ____.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61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Ownership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176867"/>
            <a:ext cx="6574867" cy="4631505"/>
          </a:xfrm>
        </p:spPr>
        <p:txBody>
          <a:bodyPr anchor="ctr"/>
          <a:lstStyle/>
          <a:p>
            <a:pPr marL="0" indent="0">
              <a:buNone/>
            </a:pPr>
            <a:r>
              <a:rPr lang="en-US" sz="2000" dirty="0">
                <a:solidFill>
                  <a:srgbClr val="C1961C"/>
                </a:solidFill>
              </a:rPr>
              <a:t>See page 6 in your workbook. </a:t>
            </a:r>
          </a:p>
          <a:p>
            <a:r>
              <a:rPr lang="en-US" sz="2800" b="0" dirty="0" smtClean="0"/>
              <a:t>Sole ownership or proprietorship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Partnership</a:t>
            </a:r>
          </a:p>
          <a:p>
            <a:pPr>
              <a:spcBef>
                <a:spcPts val="0"/>
              </a:spcBef>
            </a:pPr>
            <a:r>
              <a:rPr lang="en-US" sz="2800" b="0" dirty="0"/>
              <a:t>Franchise 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Home-based 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Start-up or high-growth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Brick-and-mortar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Online</a:t>
            </a:r>
          </a:p>
          <a:p>
            <a:pPr>
              <a:spcBef>
                <a:spcPts val="0"/>
              </a:spcBef>
            </a:pPr>
            <a:r>
              <a:rPr lang="en-US" sz="2800" b="0" dirty="0" smtClean="0"/>
              <a:t>Existing business</a:t>
            </a:r>
            <a:endParaRPr lang="en-US" sz="2800" b="0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Deborah\AppData\Local\Microsoft\Windows\Temporary Internet Files\Content.IE5\QU890GDZ\MP90042305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517" y="2593623"/>
            <a:ext cx="173736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borah\AppData\Local\Microsoft\Windows\Temporary Internet Files\Content.IE5\40YA8CU1\MP900422348[1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28" b="23094"/>
          <a:stretch/>
        </p:blipFill>
        <p:spPr bwMode="auto">
          <a:xfrm>
            <a:off x="6981719" y="4411132"/>
            <a:ext cx="1737360" cy="172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borah\AppData\Local\Microsoft\Windows\Temporary Internet Files\Content.IE5\53TKV0ZK\MP900422366[1]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20" t="28747" r="9279" b="10370"/>
          <a:stretch/>
        </p:blipFill>
        <p:spPr bwMode="auto">
          <a:xfrm>
            <a:off x="6979517" y="565579"/>
            <a:ext cx="1737360" cy="196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18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5927" y="2936731"/>
            <a:ext cx="3766617" cy="29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a typeface="Helvetica Neue"/>
              </a:rPr>
              <a:t>Myths and Realities of Business Ownership</a:t>
            </a:r>
            <a:br>
              <a:rPr lang="en-US" sz="3200" dirty="0">
                <a:ea typeface="Helvetica Neue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636345"/>
            <a:ext cx="8331363" cy="370834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C1961C"/>
                </a:solidFill>
              </a:rPr>
              <a:t>Complete the worksheet on page 7 in your workbook</a:t>
            </a:r>
            <a:r>
              <a:rPr lang="en-US" sz="2400" b="0" dirty="0" smtClean="0">
                <a:solidFill>
                  <a:srgbClr val="C1961C"/>
                </a:solidFill>
              </a:rPr>
              <a:t>.</a:t>
            </a:r>
          </a:p>
          <a:p>
            <a:pPr>
              <a:defRPr/>
            </a:pPr>
            <a:r>
              <a:rPr lang="en-US" sz="2800" b="0" dirty="0">
                <a:ea typeface="Helvetica Neue"/>
              </a:rPr>
              <a:t>What are your assumptions?</a:t>
            </a:r>
          </a:p>
          <a:p>
            <a:pPr>
              <a:defRPr/>
            </a:pPr>
            <a:r>
              <a:rPr lang="en-US" sz="2800" b="0" dirty="0">
                <a:ea typeface="Helvetica Neue"/>
              </a:rPr>
              <a:t>What do you think is true or false?</a:t>
            </a:r>
          </a:p>
        </p:txBody>
      </p:sp>
    </p:spTree>
    <p:extLst>
      <p:ext uri="{BB962C8B-B14F-4D97-AF65-F5344CB8AC3E}">
        <p14:creationId xmlns:p14="http://schemas.microsoft.com/office/powerpoint/2010/main" xmlns="" val="32383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False?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20315498"/>
              </p:ext>
            </p:extLst>
          </p:nvPr>
        </p:nvGraphicFramePr>
        <p:xfrm>
          <a:off x="394139" y="1099100"/>
          <a:ext cx="8341874" cy="484632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8341874"/>
              </a:tblGrid>
              <a:tr h="45720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/>
                      </a:pPr>
                      <a:r>
                        <a:rPr lang="en-US" sz="2400" b="0" dirty="0" smtClean="0">
                          <a:solidFill>
                            <a:srgbClr val="002060"/>
                          </a:solidFill>
                          <a:effectLst/>
                        </a:rPr>
                        <a:t>Starting </a:t>
                      </a:r>
                      <a:r>
                        <a:rPr lang="en-US" sz="2400" b="0" dirty="0">
                          <a:solidFill>
                            <a:srgbClr val="002060"/>
                          </a:solidFill>
                          <a:effectLst/>
                        </a:rPr>
                        <a:t>a new business can be a huge personal sacrifice </a:t>
                      </a:r>
                      <a:r>
                        <a:rPr lang="en-US" sz="2400" b="0" dirty="0" smtClean="0">
                          <a:solidFill>
                            <a:srgbClr val="002060"/>
                          </a:solidFill>
                          <a:effectLst/>
                        </a:rPr>
                        <a:t>for your </a:t>
                      </a:r>
                      <a:r>
                        <a:rPr lang="en-US" sz="2400" b="0" dirty="0">
                          <a:solidFill>
                            <a:srgbClr val="002060"/>
                          </a:solidFill>
                          <a:effectLst/>
                        </a:rPr>
                        <a:t>family</a:t>
                      </a:r>
                      <a:r>
                        <a:rPr lang="en-US" sz="2400" b="0" dirty="0" smtClean="0">
                          <a:solidFill>
                            <a:srgbClr val="002060"/>
                          </a:solidFill>
                          <a:effectLst/>
                        </a:rPr>
                        <a:t>. </a:t>
                      </a:r>
                      <a:endParaRPr lang="en-US" sz="2400" b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2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a lot of emotional ups and downs.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3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to “get it right” every time. 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4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do not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 a big cash reserve to be successful.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5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a </a:t>
                      </a: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year,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can relax and enjoy the profits.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6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easy to get loans for a great idea. 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7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Successful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entrepreneurs do it all themselves.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8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will not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a boss.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9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have more freedom, </a:t>
                      </a: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control,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work–life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balance.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10"/>
                      </a:pPr>
                      <a:r>
                        <a:rPr lang="en-US" sz="2400" b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Starting </a:t>
                      </a:r>
                      <a:r>
                        <a:rPr lang="en-US" sz="2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business is risky.</a:t>
                      </a: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570413" y="499353"/>
            <a:ext cx="3802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C1961C"/>
                </a:solidFill>
              </a:rPr>
              <a:t>See page </a:t>
            </a:r>
            <a:r>
              <a:rPr lang="en-US" sz="2000" b="1" dirty="0" smtClean="0">
                <a:solidFill>
                  <a:srgbClr val="C1961C"/>
                </a:solidFill>
              </a:rPr>
              <a:t>7 in </a:t>
            </a:r>
            <a:r>
              <a:rPr lang="en-US" sz="2000" b="1" dirty="0">
                <a:solidFill>
                  <a:srgbClr val="C1961C"/>
                </a:solidFill>
              </a:rPr>
              <a:t>your workbook.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230846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B97CAD3D49634BECB254722C354D7C37008FEABD6F9D4CF04C91B009375C867A56" ma:contentTypeVersion="3" ma:contentTypeDescription="Create a new document." ma:contentTypeScope="" ma:versionID="a766e3e382edcc5b931fc2d1e2d2326f">
  <xsd:schema xmlns:xsd="http://www.w3.org/2001/XMLSchema" xmlns:p="http://schemas.microsoft.com/office/2006/metadata/properties" xmlns:ns1="http://schemas.microsoft.com/sharepoint/v3" xmlns:ns2="EC068496-1DB6-4D20-B837-B04B199985E5" targetNamespace="http://schemas.microsoft.com/office/2006/metadata/properties" ma:root="true" ma:fieldsID="ce3bd1c53d1ed47b2cf110ed00a06db0" ns1:_="" ns2:_="">
    <xsd:import namespace="http://schemas.microsoft.com/sharepoint/v3"/>
    <xsd:import namespace="EC068496-1DB6-4D20-B837-B04B199985E5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Editor" minOccurs="0"/>
                <xsd:element ref="ns1:CheckoutUser" minOccurs="0"/>
                <xsd:element ref="ns1:Autho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ditor" ma:index="10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2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EC068496-1DB6-4D20-B837-B04B199985E5" elementFormDefault="qualified">
    <xsd:import namespace="http://schemas.microsoft.com/office/2006/documentManagement/types"/>
    <xsd:element name="Sensitivity" ma:index="8" ma:displayName="Sensitivity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sitivity xmlns="EC068496-1DB6-4D20-B837-B04B199985E5">Non-Sensitive Data</Sensitivity>
  </documentManagement>
</p:properties>
</file>

<file path=customXml/itemProps1.xml><?xml version="1.0" encoding="utf-8"?>
<ds:datastoreItem xmlns:ds="http://schemas.openxmlformats.org/officeDocument/2006/customXml" ds:itemID="{45C03054-7ED3-460A-A1F7-2CEACFB529B7}"/>
</file>

<file path=customXml/itemProps2.xml><?xml version="1.0" encoding="utf-8"?>
<ds:datastoreItem xmlns:ds="http://schemas.openxmlformats.org/officeDocument/2006/customXml" ds:itemID="{5312325A-14E3-49FC-B8FC-1640C54744C4}"/>
</file>

<file path=customXml/itemProps3.xml><?xml version="1.0" encoding="utf-8"?>
<ds:datastoreItem xmlns:ds="http://schemas.openxmlformats.org/officeDocument/2006/customXml" ds:itemID="{887E1D4E-A616-46F6-A4F2-20EDCC874AF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1154</Words>
  <Application>Microsoft Office PowerPoint</Application>
  <PresentationFormat>On-screen Show (4:3)</PresentationFormat>
  <Paragraphs>182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Pre-Test</vt:lpstr>
      <vt:lpstr>Agenda</vt:lpstr>
      <vt:lpstr>Learning Objectives</vt:lpstr>
      <vt:lpstr>Introducing Marlena</vt:lpstr>
      <vt:lpstr>Introductions: What Is YOUR Motivation?</vt:lpstr>
      <vt:lpstr>Business Ownership Terms</vt:lpstr>
      <vt:lpstr>Myths and Realities of Business Ownership </vt:lpstr>
      <vt:lpstr>True or False? </vt:lpstr>
      <vt:lpstr>True or False? Answers</vt:lpstr>
      <vt:lpstr>Roots of Power</vt:lpstr>
      <vt:lpstr>Marlena’s Roots of People Power</vt:lpstr>
      <vt:lpstr>What Are YOUR Roots of Power?</vt:lpstr>
      <vt:lpstr>It Is Professional to Ask for Help</vt:lpstr>
      <vt:lpstr>Start–Stop–Continue Action Planner</vt:lpstr>
      <vt:lpstr>Industry-Specific Self-Assessments</vt:lpstr>
      <vt:lpstr>Key Points to Remember</vt:lpstr>
      <vt:lpstr>Roots of Power</vt:lpstr>
      <vt:lpstr>Summary</vt:lpstr>
      <vt:lpstr>Conclusion</vt:lpstr>
      <vt:lpstr>Pre-Post Test and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2012-03-28T14:26:49Z</dcterms:created>
  <dcterms:modified xsi:type="dcterms:W3CDTF">2015-07-23T15:04:29Z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0x0101B97CAD3D49634BECB254722C354D7C37008FEABD6F9D4CF04C91B009375C867A56</vt:lpwstr>
  </property>
  <property fmtid="{D5CDD505-2E9C-101B-9397-08002B2CF9AE}" pid="3" name="Order">
    <vt:r8>91100</vt:r8>
  </property>
</Properties>
</file>