
<file path=[Content_Types].xml><?xml version="1.0" encoding="utf-8"?>
<Types xmlns="http://schemas.openxmlformats.org/package/2006/content-types">
  <Default Extension="pdf" ContentType="application/pdf"/>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customXml/itemProps1.xml" ContentType="application/vnd.openxmlformats-officedocument.customXmlProperties+xml"/>
  <Default Extension="mov" ContentType="application/movie"/>
  <Override PartName="/ppt/theme/theme1.xml" ContentType="application/vnd.openxmlformats-officedocument.theme+xml"/>
  <Override PartName="/ppt/slides/slide25.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notesMasters/notesMaster1.xml" ContentType="application/vnd.openxmlformats-officedocument.presentationml.notesMaster+xml"/>
  <Override PartName="/ppt/slides/slide14.xml" ContentType="application/vnd.openxmlformats-officedocument.presentationml.slide+xml"/>
  <Override PartName="/ppt/slides/slide32.xml" ContentType="application/vnd.openxmlformats-officedocument.presentationml.slide+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tableStyles.xml" ContentType="application/vnd.openxmlformats-officedocument.presentationml.tableStyles+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media/image7.jpeg" ContentType="image/jpeg"/>
  <Override PartName="/ppt/notesSlides/notesSlide30.xml" ContentType="application/vnd.openxmlformats-officedocument.presentationml.notesSlide+xml"/>
  <Default Extension="xlsx" ContentType="application/vnd.openxmlformats-officedocument.spreadsheetml.sheet"/>
  <Override PartName="/ppt/media/image3.jpeg" ContentType="image/jpeg"/>
  <Override PartName="/ppt/notesSlides/notesSlide7.xml" ContentType="application/vnd.openxmlformats-officedocument.presentationml.notesSlide+xml"/>
  <Override PartName="/ppt/viewProps.xml" ContentType="application/vnd.openxmlformats-officedocument.presentationml.viewProps+xml"/>
  <Override PartName="/ppt/slides/slide9.xml" ContentType="application/vnd.openxmlformats-officedocument.presentationml.slide+xml"/>
  <Default Extension="png" ContentType="image/png"/>
  <Default Extension="bmp" ContentType="image/bmp"/>
  <Override PartName="/ppt/slides/slide5.xml" ContentType="application/vnd.openxmlformats-officedocument.presentationml.slide+xml"/>
  <Override PartName="/ppt/slides/slide19.xml" ContentType="application/vnd.openxmlformats-officedocument.presentationml.slide+xml"/>
  <Override PartName="/ppt/notesSlides/notesSlide3.xml" ContentType="application/vnd.openxmlformats-officedocument.presentationml.notesSlide+xml"/>
  <Override PartName="/customXml/itemProps2.xml" ContentType="application/vnd.openxmlformats-officedocument.customXmlProperties+xml"/>
  <Override PartName="/ppt/presProps.xml" ContentType="application/vnd.openxmlformats-officedocument.presentationml.presProps+xml"/>
  <Override PartName="/ppt/slides/slide26.xml" ContentType="application/vnd.openxmlformats-officedocument.presentationml.slide+xml"/>
  <Override PartName="/ppt/slides/slide37.xml" ContentType="application/vnd.openxmlformats-officedocument.presentationml.slide+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notesSlides/notesSlide17.xml" ContentType="application/vnd.openxmlformats-officedocument.presentationml.notesSlide+xml"/>
  <Override PartName="/ppt/notesSlides/notesSlide28.xml" ContentType="application/vnd.openxmlformats-officedocument.presentationml.notesSlide+xml"/>
  <Override PartName="/docProps/app.xml" ContentType="application/vnd.openxmlformats-officedocument.extended-properties+xml"/>
  <Override PartName="/ppt/presentation.xml" ContentType="application/vnd.openxmlformats-officedocument.presentationml.presentation.main+xml"/>
  <Override PartName="/ppt/slides/slide22.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slides/slide11.xml" ContentType="application/vnd.openxmlformats-officedocument.presentationml.slide+xml"/>
  <Override PartName="/ppt/notesSlides/notesSlide13.xml" ContentType="application/vnd.openxmlformats-officedocument.presentationml.notesSlide+xml"/>
  <Default Extension="gif" ContentType="image/gif"/>
  <Default Extension="tif" ContentType="image/tif"/>
  <Default Extension="vml" ContentType="application/vnd.openxmlformats-officedocument.vmlDrawing"/>
  <Override PartName="/ppt/media/image4.jpeg" ContentType="image/jpeg"/>
  <Override PartName="/ppt/notesSlides/notesSlide8.xml" ContentType="application/vnd.openxmlformats-officedocument.presentationml.notesSlide+xml"/>
  <Override PartName="/ppt/notesSlides/notesSlide11.xml" ContentType="application/vnd.openxmlformats-officedocument.presentationml.notesSlide+xml"/>
  <Override PartName="/ppt/media/image6.jpeg" ContentType="image/jpeg"/>
  <Override PartName="/ppt/notesSlides/notesSlide20.xml" ContentType="application/vnd.openxmlformats-officedocument.presentationml.notesSlide+xml"/>
  <Override PartName="/ppt/notesSlides/notesSlide31.xml" ContentType="application/vnd.openxmlformats-officedocument.presentationml.notesSlide+xml"/>
  <Override PartName="/ppt/media/image2.jpeg" ContentType="image/jpeg"/>
  <Override PartName="/ppt/notesSlides/notesSlide6.xml" ContentType="application/vnd.openxmlformats-officedocument.presentationml.notesSlide+xml"/>
  <Override PartName="/ppt/media/image11.jpeg" ContentType="image/jpeg"/>
  <Override PartName="/docProps/core.xml" ContentType="application/vnd.openxmlformats-package.core-properties+xml"/>
  <Override PartName="/ppt/slides/slide8.xml" ContentType="application/vnd.openxmlformats-officedocument.presentationml.slide+xml"/>
  <Override PartName="/ppt/notesSlides/notesSlide4.xml" ContentType="application/vnd.openxmlformats-officedocument.presentationml.notesSlide+xml"/>
  <Override PartName="/ppt/slides/slide6.xml" ContentType="application/vnd.openxmlformats-officedocument.presentationml.slide+xml"/>
  <Override PartName="/ppt/slides/slide38.xml" ContentType="application/vnd.openxmlformats-officedocument.presentationml.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27.xml" ContentType="application/vnd.openxmlformats-officedocument.presentationml.slide+xml"/>
  <Override PartName="/ppt/notesSlides/notesSlide29.xml" ContentType="application/vnd.openxmlformats-officedocument.presentationml.notesSlide+xml"/>
  <Default Extension="rels" ContentType="application/vnd.openxmlformats-package.relationships+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slides/slide23.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media/image9.jpeg" ContentType="image/jpeg"/>
  <Override PartName="/ppt/notesSlides/notesSlide32.xml" ContentType="application/vnd.openxmlformats-officedocument.presentationml.notesSlide+xml"/>
  <Override PartName="/ppt/commentAuthors.xml" ContentType="application/vnd.openxmlformats-officedocument.presentationml.commentAuthors+xml"/>
  <Override PartName="/ppt/media/image5.jpeg" ContentType="image/jpeg"/>
  <Override PartName="/ppt/notesSlides/notesSlide9.xml" ContentType="application/vnd.openxmlformats-officedocument.presentationml.notesSlide+xml"/>
  <Override PartName="/ppt/notesSlides/notesSlide21.xml" ContentType="application/vnd.openxmlformats-officedocument.presentationml.notesSlide+xml"/>
  <Override PartName="/ppt/media/image1.jpeg" ContentType="image/jpeg"/>
  <Override PartName="/ppt/notesSlides/notesSlide10.xml" ContentType="application/vnd.openxmlformats-officedocument.presentationml.notesSlide+xml"/>
  <Override PartName="/ppt/media/image10.jpeg" ContentType="image/jpeg"/>
  <Override PartName="/ppt/slides/slide7.xml" ContentType="application/vnd.openxmlformats-officedocument.presentationml.slide+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notesSlides/notesSlide19.xml" ContentType="application/vnd.openxmlformats-officedocument.presentationml.notesSlide+xml"/>
  <Default Extension="jpeg" ContentType="image/jpg"/>
  <Override PartName="/ppt/slides/slide24.xml" ContentType="application/vnd.openxmlformats-officedocument.presentationml.slide+xml"/>
  <Override PartName="/ppt/slides/slide35.xml" ContentType="application/vnd.openxmlformats-officedocument.presentationml.slide+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s/slide20.xml" ContentType="application/vnd.openxmlformats-officedocument.presentationml.slide+xml"/>
  <Override PartName="/ppt/media/image8.jpeg" ContentType="image/jpeg"/>
  <Override PartName="/ppt/notesSlides/notesSlide22.xml" ContentType="application/vnd.openxmlformats-officedocument.presentationml.notesSlide+xml"/>
  <Override PartName="/ppt/notesSlides/notesSlide3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officeDocument" Target="ppt/presentation.xml"/><Relationship Id="rId2" Type="http://schemas.openxmlformats.org/officeDocument/2006/relationships/extended-properties" Target="docProps/app.xml"/><Relationship Id="rId1"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Lst>
  <p:sldSz cx="9144000" cy="6858000"/>
  <p:notesSz cx="6858000" cy="9144000"/>
  <p:defaultTextStyle>
    <a:lvl1pPr>
      <a:defRPr>
        <a:latin typeface="Calibri"/>
        <a:ea typeface="Calibri"/>
        <a:cs typeface="Calibri"/>
        <a:sym typeface="Calibri"/>
      </a:defRPr>
    </a:lvl1pPr>
    <a:lvl2pPr indent="457200">
      <a:defRPr>
        <a:latin typeface="Calibri"/>
        <a:ea typeface="Calibri"/>
        <a:cs typeface="Calibri"/>
        <a:sym typeface="Calibri"/>
      </a:defRPr>
    </a:lvl2pPr>
    <a:lvl3pPr indent="914400">
      <a:defRPr>
        <a:latin typeface="Calibri"/>
        <a:ea typeface="Calibri"/>
        <a:cs typeface="Calibri"/>
        <a:sym typeface="Calibri"/>
      </a:defRPr>
    </a:lvl3pPr>
    <a:lvl4pPr indent="1371600">
      <a:defRPr>
        <a:latin typeface="Calibri"/>
        <a:ea typeface="Calibri"/>
        <a:cs typeface="Calibri"/>
        <a:sym typeface="Calibri"/>
      </a:defRPr>
    </a:lvl4pPr>
    <a:lvl5pPr indent="1828800">
      <a:defRPr>
        <a:latin typeface="Calibri"/>
        <a:ea typeface="Calibri"/>
        <a:cs typeface="Calibri"/>
        <a:sym typeface="Calibri"/>
      </a:defRPr>
    </a:lvl5pPr>
    <a:lvl6pPr indent="2286000">
      <a:defRPr>
        <a:latin typeface="Calibri"/>
        <a:ea typeface="Calibri"/>
        <a:cs typeface="Calibri"/>
        <a:sym typeface="Calibri"/>
      </a:defRPr>
    </a:lvl6pPr>
    <a:lvl7pPr indent="2743200">
      <a:defRPr>
        <a:latin typeface="Calibri"/>
        <a:ea typeface="Calibri"/>
        <a:cs typeface="Calibri"/>
        <a:sym typeface="Calibri"/>
      </a:defRPr>
    </a:lvl7pPr>
    <a:lvl8pPr indent="3200400">
      <a:defRPr>
        <a:latin typeface="Calibri"/>
        <a:ea typeface="Calibri"/>
        <a:cs typeface="Calibri"/>
        <a:sym typeface="Calibri"/>
      </a:defRPr>
    </a:lvl8pPr>
    <a:lvl9pPr indent="3657600">
      <a:defRPr>
        <a:latin typeface="Calibri"/>
        <a:ea typeface="Calibri"/>
        <a:cs typeface="Calibri"/>
        <a:sym typeface="Calibri"/>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FD7E7"/>
          </a:solidFill>
        </a:fill>
      </a:tcStyle>
    </a:wholeTbl>
    <a:band2H>
      <a:tcTxStyle b="def" i="def"/>
      <a:tcStyle>
        <a:tcBdr/>
        <a:fill>
          <a:solidFill>
            <a:srgbClr val="E8ECF4"/>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Row>
  </a:tblStyle>
  <a:tblStyle styleId="{C7B018BB-80A7-4F77-B60F-C8B233D01FF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EE7D0"/>
          </a:solidFill>
        </a:fill>
      </a:tcStyle>
    </a:wholeTbl>
    <a:band2H>
      <a:tcTxStyle b="def" i="def"/>
      <a:tcStyle>
        <a:tcBdr/>
        <a:fill>
          <a:solidFill>
            <a:srgbClr val="EFF3E9"/>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Row>
  </a:tblStyle>
  <a:tblStyle styleId="{EEE7283C-3CF3-47DC-8721-378D4A62B22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CDCCE"/>
          </a:solidFill>
        </a:fill>
      </a:tcStyle>
    </a:wholeTbl>
    <a:band2H>
      <a:tcTxStyle b="def" i="def"/>
      <a:tcStyle>
        <a:tcBdr/>
        <a:fill>
          <a:solidFill>
            <a:srgbClr val="FDEEE8"/>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Row>
  </a:tblStyle>
  <a:tblStyle styleId="{CF821DB8-F4EB-4A41-A1BA-3FCAFE7338EE}" styleName="">
    <a:tblBg/>
    <a:wholeTbl>
      <a:tcTxStyle b="on" i="on">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F81BD"/>
          </a:solidFill>
        </a:fill>
      </a:tcStyle>
    </a:firstCol>
    <a:lastRow>
      <a:tcTxStyle b="on" i="on">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4F81BD"/>
          </a:solidFill>
        </a:fill>
      </a:tcStyle>
    </a:firstRow>
  </a:tblStyle>
  <a:tblStyle styleId="{33BA23B1-9221-436E-865A-0063620EA4FD}"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b="def" i="def"/>
      <a:tcStyle>
        <a:tcBdr/>
        <a:fill>
          <a:solidFill>
            <a:srgbClr val="FFFFFF"/>
          </a:solidFill>
        </a:fill>
      </a:tcStyle>
    </a:band2H>
    <a:firstCo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customXml" Target="../customXml/item1.xml"/><Relationship Id="rId7" Type="http://schemas.openxmlformats.org/officeDocument/2006/relationships/notesMaster" Target="notesMasters/notesMaster1.xml"/><Relationship Id="rId2" Type="http://schemas.openxmlformats.org/officeDocument/2006/relationships/viewProps" Target="viewProps.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customXml" Target="../customXml/item3.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4" Type="http://schemas.openxmlformats.org/officeDocument/2006/relationships/tableStyles" Target="tableStyles.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customXml" Target="../customXml/item2.xml"/><Relationship Id="rId8" Type="http://schemas.openxmlformats.org/officeDocument/2006/relationships/slide" Target="slides/slide1.xml"/><Relationship Id="rId3" Type="http://schemas.openxmlformats.org/officeDocument/2006/relationships/commentAuthors" Target="commentAuthors.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20" Type="http://schemas.openxmlformats.org/officeDocument/2006/relationships/slide" Target="slides/slide13.xml"/><Relationship Id="rId41" Type="http://schemas.openxmlformats.org/officeDocument/2006/relationships/slide" Target="slides/slide34.xml"/><Relationship Id="rId1" Type="http://schemas.openxmlformats.org/officeDocument/2006/relationships/presProps" Target="presProps.xml"/><Relationship Id="rId6" Type="http://schemas.openxmlformats.org/officeDocument/2006/relationships/theme" Target="theme/theme1.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hape 16"/>
          <p:cNvSpPr/>
          <p:nvPr>
            <p:ph type="sldImg"/>
          </p:nvPr>
        </p:nvSpPr>
        <p:spPr>
          <a:xfrm>
            <a:off x="1143000" y="685800"/>
            <a:ext cx="4572000" cy="3429000"/>
          </a:xfrm>
          <a:prstGeom prst="rect">
            <a:avLst/>
          </a:prstGeom>
        </p:spPr>
        <p:txBody>
          <a:bodyPr/>
          <a:lstStyle/>
          <a:p>
            <a:pPr lvl="0"/>
          </a:p>
        </p:txBody>
      </p:sp>
      <p:sp>
        <p:nvSpPr>
          <p:cNvPr id="17" name="Shape 17"/>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17999"/>
      </a:lnSpc>
      <a:defRPr sz="2200">
        <a:latin typeface="+mj-lt"/>
        <a:ea typeface="+mj-ea"/>
        <a:cs typeface="+mj-cs"/>
        <a:sym typeface="Helvetica Neue"/>
      </a:defRPr>
    </a:lvl1pPr>
    <a:lvl2pPr indent="228600" defTabSz="457200">
      <a:lnSpc>
        <a:spcPct val="117999"/>
      </a:lnSpc>
      <a:defRPr sz="2200">
        <a:latin typeface="+mj-lt"/>
        <a:ea typeface="+mj-ea"/>
        <a:cs typeface="+mj-cs"/>
        <a:sym typeface="Helvetica Neue"/>
      </a:defRPr>
    </a:lvl2pPr>
    <a:lvl3pPr indent="457200" defTabSz="457200">
      <a:lnSpc>
        <a:spcPct val="117999"/>
      </a:lnSpc>
      <a:defRPr sz="2200">
        <a:latin typeface="+mj-lt"/>
        <a:ea typeface="+mj-ea"/>
        <a:cs typeface="+mj-cs"/>
        <a:sym typeface="Helvetica Neue"/>
      </a:defRPr>
    </a:lvl3pPr>
    <a:lvl4pPr indent="685800" defTabSz="457200">
      <a:lnSpc>
        <a:spcPct val="117999"/>
      </a:lnSpc>
      <a:defRPr sz="2200">
        <a:latin typeface="+mj-lt"/>
        <a:ea typeface="+mj-ea"/>
        <a:cs typeface="+mj-cs"/>
        <a:sym typeface="Helvetica Neue"/>
      </a:defRPr>
    </a:lvl4pPr>
    <a:lvl5pPr indent="914400" defTabSz="457200">
      <a:lnSpc>
        <a:spcPct val="117999"/>
      </a:lnSpc>
      <a:defRPr sz="2200">
        <a:latin typeface="+mj-lt"/>
        <a:ea typeface="+mj-ea"/>
        <a:cs typeface="+mj-cs"/>
        <a:sym typeface="Helvetica Neue"/>
      </a:defRPr>
    </a:lvl5pPr>
    <a:lvl6pPr indent="1143000" defTabSz="457200">
      <a:lnSpc>
        <a:spcPct val="117999"/>
      </a:lnSpc>
      <a:defRPr sz="2200">
        <a:latin typeface="+mj-lt"/>
        <a:ea typeface="+mj-ea"/>
        <a:cs typeface="+mj-cs"/>
        <a:sym typeface="Helvetica Neue"/>
      </a:defRPr>
    </a:lvl6pPr>
    <a:lvl7pPr indent="1371600" defTabSz="457200">
      <a:lnSpc>
        <a:spcPct val="117999"/>
      </a:lnSpc>
      <a:defRPr sz="2200">
        <a:latin typeface="+mj-lt"/>
        <a:ea typeface="+mj-ea"/>
        <a:cs typeface="+mj-cs"/>
        <a:sym typeface="Helvetica Neue"/>
      </a:defRPr>
    </a:lvl7pPr>
    <a:lvl8pPr indent="1600200" defTabSz="457200">
      <a:lnSpc>
        <a:spcPct val="117999"/>
      </a:lnSpc>
      <a:defRPr sz="2200">
        <a:latin typeface="+mj-lt"/>
        <a:ea typeface="+mj-ea"/>
        <a:cs typeface="+mj-cs"/>
        <a:sym typeface="Helvetica Neue"/>
      </a:defRPr>
    </a:lvl8pPr>
    <a:lvl9pPr indent="1828800" defTabSz="457200">
      <a:lnSpc>
        <a:spcPct val="117999"/>
      </a:lnSpc>
      <a:defRPr sz="2200">
        <a:latin typeface="+mj-lt"/>
        <a:ea typeface="+mj-ea"/>
        <a:cs typeface="+mj-cs"/>
        <a:sym typeface="Helvetica Neue"/>
      </a:defRPr>
    </a:lvl9pPr>
  </p:notesStyle>
</p:notesMaster>
</file>

<file path=ppt/notesSlides/_rels/notesSlide1.xml.rels><?xml version="1.0" encoding="UTF-8" standalone="yes"?><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10.xml.rels><?xml version="1.0" encoding="UTF-8" standalone="yes"?><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11.xml.rels><?xml version="1.0" encoding="UTF-8" standalone="yes"?><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_rels/notesSlide12.xml.rels><?xml version="1.0" encoding="UTF-8" standalone="yes"?><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_rels/notesSlide13.xml.rels><?xml version="1.0" encoding="UTF-8" standalone="yes"?><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Relationships>

</file>

<file path=ppt/notesSlides/_rels/notesSlide14.xml.rels><?xml version="1.0" encoding="UTF-8" standalone="yes"?><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Relationships>

</file>

<file path=ppt/notesSlides/_rels/notesSlide15.xml.rels><?xml version="1.0" encoding="UTF-8" standalone="yes"?><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Relationships>

</file>

<file path=ppt/notesSlides/_rels/notesSlide16.xml.rels><?xml version="1.0" encoding="UTF-8" standalone="yes"?><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Relationships>

</file>

<file path=ppt/notesSlides/_rels/notesSlide17.xml.rels><?xml version="1.0" encoding="UTF-8" standalone="yes"?><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Relationships>

</file>

<file path=ppt/notesSlides/_rels/notesSlide18.xml.rels><?xml version="1.0" encoding="UTF-8" standalone="yes"?><Relationships xmlns="http://schemas.openxmlformats.org/package/2006/relationships"><Relationship Id="rId1" Type="http://schemas.openxmlformats.org/officeDocument/2006/relationships/slide" Target="../slides/slide20.xml"/><Relationship Id="rId2" Type="http://schemas.openxmlformats.org/officeDocument/2006/relationships/notesMaster" Target="../notesMasters/notesMaster1.xml"/></Relationships>

</file>

<file path=ppt/notesSlides/_rels/notesSlide19.xml.rels><?xml version="1.0" encoding="UTF-8" standalone="yes"?><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Relationships>

</file>

<file path=ppt/notesSlides/_rels/notesSlide2.xml.rels><?xml version="1.0" encoding="UTF-8" standalone="yes"?><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20.xml.rels><?xml version="1.0" encoding="UTF-8" standalone="yes"?><Relationships xmlns="http://schemas.openxmlformats.org/package/2006/relationships"><Relationship Id="rId1" Type="http://schemas.openxmlformats.org/officeDocument/2006/relationships/slide" Target="../slides/slide22.xml"/><Relationship Id="rId2" Type="http://schemas.openxmlformats.org/officeDocument/2006/relationships/notesMaster" Target="../notesMasters/notesMaster1.xml"/></Relationships>

</file>

<file path=ppt/notesSlides/_rels/notesSlide21.xml.rels><?xml version="1.0" encoding="UTF-8" standalone="yes"?><Relationships xmlns="http://schemas.openxmlformats.org/package/2006/relationships"><Relationship Id="rId1" Type="http://schemas.openxmlformats.org/officeDocument/2006/relationships/slide" Target="../slides/slide23.xml"/><Relationship Id="rId2" Type="http://schemas.openxmlformats.org/officeDocument/2006/relationships/notesMaster" Target="../notesMasters/notesMaster1.xml"/></Relationships>

</file>

<file path=ppt/notesSlides/_rels/notesSlide22.xml.rels><?xml version="1.0" encoding="UTF-8" standalone="yes"?><Relationships xmlns="http://schemas.openxmlformats.org/package/2006/relationships"><Relationship Id="rId1" Type="http://schemas.openxmlformats.org/officeDocument/2006/relationships/slide" Target="../slides/slide24.xml"/><Relationship Id="rId2" Type="http://schemas.openxmlformats.org/officeDocument/2006/relationships/notesMaster" Target="../notesMasters/notesMaster1.xml"/><Relationship Id="rId3" Type="http://schemas.openxmlformats.org/officeDocument/2006/relationships/hyperlink" Target="http://www.ftc.gov/os/statutes/fcradoc.pdf" TargetMode="External"/></Relationships>

</file>

<file path=ppt/notesSlides/_rels/notesSlide23.xml.rels><?xml version="1.0" encoding="UTF-8" standalone="yes"?><Relationships xmlns="http://schemas.openxmlformats.org/package/2006/relationships"><Relationship Id="rId1" Type="http://schemas.openxmlformats.org/officeDocument/2006/relationships/slide" Target="../slides/slide25.xml"/><Relationship Id="rId2" Type="http://schemas.openxmlformats.org/officeDocument/2006/relationships/notesMaster" Target="../notesMasters/notesMaster1.xml"/></Relationships>

</file>

<file path=ppt/notesSlides/_rels/notesSlide24.xml.rels><?xml version="1.0" encoding="UTF-8" standalone="yes"?><Relationships xmlns="http://schemas.openxmlformats.org/package/2006/relationships"><Relationship Id="rId1" Type="http://schemas.openxmlformats.org/officeDocument/2006/relationships/slide" Target="../slides/slide26.xml"/><Relationship Id="rId2" Type="http://schemas.openxmlformats.org/officeDocument/2006/relationships/notesMaster" Target="../notesMasters/notesMaster1.xml"/></Relationships>

</file>

<file path=ppt/notesSlides/_rels/notesSlide25.xml.rels><?xml version="1.0" encoding="UTF-8" standalone="yes"?><Relationships xmlns="http://schemas.openxmlformats.org/package/2006/relationships"><Relationship Id="rId1" Type="http://schemas.openxmlformats.org/officeDocument/2006/relationships/slide" Target="../slides/slide27.xml"/><Relationship Id="rId2" Type="http://schemas.openxmlformats.org/officeDocument/2006/relationships/notesMaster" Target="../notesMasters/notesMaster1.xml"/></Relationships>

</file>

<file path=ppt/notesSlides/_rels/notesSlide26.xml.rels><?xml version="1.0" encoding="UTF-8" standalone="yes"?><Relationships xmlns="http://schemas.openxmlformats.org/package/2006/relationships"><Relationship Id="rId1" Type="http://schemas.openxmlformats.org/officeDocument/2006/relationships/slide" Target="../slides/slide28.xml"/><Relationship Id="rId2" Type="http://schemas.openxmlformats.org/officeDocument/2006/relationships/notesMaster" Target="../notesMasters/notesMaster1.xml"/></Relationships>

</file>

<file path=ppt/notesSlides/_rels/notesSlide27.xml.rels><?xml version="1.0" encoding="UTF-8" standalone="yes"?><Relationships xmlns="http://schemas.openxmlformats.org/package/2006/relationships"><Relationship Id="rId1" Type="http://schemas.openxmlformats.org/officeDocument/2006/relationships/slide" Target="../slides/slide29.xml"/><Relationship Id="rId2" Type="http://schemas.openxmlformats.org/officeDocument/2006/relationships/notesMaster" Target="../notesMasters/notesMaster1.xml"/><Relationship Id="rId3" Type="http://schemas.openxmlformats.org/officeDocument/2006/relationships/hyperlink" Target="http://www.annualcreditreport.com/" TargetMode="External"/></Relationships>

</file>

<file path=ppt/notesSlides/_rels/notesSlide28.xml.rels><?xml version="1.0" encoding="UTF-8" standalone="yes"?><Relationships xmlns="http://schemas.openxmlformats.org/package/2006/relationships"><Relationship Id="rId1" Type="http://schemas.openxmlformats.org/officeDocument/2006/relationships/slide" Target="../slides/slide30.xml"/><Relationship Id="rId2" Type="http://schemas.openxmlformats.org/officeDocument/2006/relationships/notesMaster" Target="../notesMasters/notesMaster1.xml"/></Relationships>

</file>

<file path=ppt/notesSlides/_rels/notesSlide29.xml.rels><?xml version="1.0" encoding="UTF-8" standalone="yes"?><Relationships xmlns="http://schemas.openxmlformats.org/package/2006/relationships"><Relationship Id="rId1" Type="http://schemas.openxmlformats.org/officeDocument/2006/relationships/slide" Target="../slides/slide31.xml"/><Relationship Id="rId2" Type="http://schemas.openxmlformats.org/officeDocument/2006/relationships/notesMaster" Target="../notesMasters/notesMaster1.xml"/></Relationships>

</file>

<file path=ppt/notesSlides/_rels/notesSlide3.xml.rels><?xml version="1.0" encoding="UTF-8" standalone="yes"?><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30.xml.rels><?xml version="1.0" encoding="UTF-8" standalone="yes"?><Relationships xmlns="http://schemas.openxmlformats.org/package/2006/relationships"><Relationship Id="rId1" Type="http://schemas.openxmlformats.org/officeDocument/2006/relationships/slide" Target="../slides/slide32.xml"/><Relationship Id="rId2" Type="http://schemas.openxmlformats.org/officeDocument/2006/relationships/notesMaster" Target="../notesMasters/notesMaster1.xml"/><Relationship Id="rId3" Type="http://schemas.openxmlformats.org/officeDocument/2006/relationships/hyperlink" Target="http://www.fdic.gov/consumer" TargetMode="External"/></Relationships>

</file>

<file path=ppt/notesSlides/_rels/notesSlide31.xml.rels><?xml version="1.0" encoding="UTF-8" standalone="yes"?><Relationships xmlns="http://schemas.openxmlformats.org/package/2006/relationships"><Relationship Id="rId1" Type="http://schemas.openxmlformats.org/officeDocument/2006/relationships/slide" Target="../slides/slide33.xml"/><Relationship Id="rId2" Type="http://schemas.openxmlformats.org/officeDocument/2006/relationships/notesMaster" Target="../notesMasters/notesMaster1.xml"/></Relationships>

</file>

<file path=ppt/notesSlides/_rels/notesSlide32.xml.rels><?xml version="1.0" encoding="UTF-8" standalone="yes"?><Relationships xmlns="http://schemas.openxmlformats.org/package/2006/relationships"><Relationship Id="rId1" Type="http://schemas.openxmlformats.org/officeDocument/2006/relationships/slide" Target="../slides/slide34.xml"/><Relationship Id="rId2" Type="http://schemas.openxmlformats.org/officeDocument/2006/relationships/notesMaster" Target="../notesMasters/notesMaster1.xml"/></Relationships>

</file>

<file path=ppt/notesSlides/_rels/notesSlide33.xml.rels><?xml version="1.0" encoding="UTF-8" standalone="yes"?><Relationships xmlns="http://schemas.openxmlformats.org/package/2006/relationships"><Relationship Id="rId1" Type="http://schemas.openxmlformats.org/officeDocument/2006/relationships/slide" Target="../slides/slide35.xml"/><Relationship Id="rId2" Type="http://schemas.openxmlformats.org/officeDocument/2006/relationships/notesMaster" Target="../notesMasters/notesMaster1.xml"/><Relationship Id="rId3" Type="http://schemas.openxmlformats.org/officeDocument/2006/relationships/hyperlink" Target="http://www.annualcreditreport.com/" TargetMode="External"/></Relationships>

</file>

<file path=ppt/notesSlides/_rels/notesSlide34.xml.rels><?xml version="1.0" encoding="UTF-8" standalone="yes"?><Relationships xmlns="http://schemas.openxmlformats.org/package/2006/relationships"><Relationship Id="rId1" Type="http://schemas.openxmlformats.org/officeDocument/2006/relationships/slide" Target="../slides/slide36.xml"/><Relationship Id="rId2" Type="http://schemas.openxmlformats.org/officeDocument/2006/relationships/notesMaster" Target="../notesMasters/notesMaster1.xml"/></Relationships>

</file>

<file path=ppt/notesSlides/_rels/notesSlide35.xml.rels><?xml version="1.0" encoding="UTF-8" standalone="yes"?><Relationships xmlns="http://schemas.openxmlformats.org/package/2006/relationships"><Relationship Id="rId1" Type="http://schemas.openxmlformats.org/officeDocument/2006/relationships/slide" Target="../slides/slide38.xml"/><Relationship Id="rId2" Type="http://schemas.openxmlformats.org/officeDocument/2006/relationships/notesMaster" Target="../notesMasters/notesMaster1.xml"/></Relationships>

</file>

<file path=ppt/notesSlides/_rels/notesSlide4.xml.rels><?xml version="1.0" encoding="UTF-8" standalone="yes"?><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5.xml.rels><?xml version="1.0" encoding="UTF-8" standalone="yes"?><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6.xml.rels><?xml version="1.0" encoding="UTF-8" standalone="yes"?><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7.xml.rels><?xml version="1.0" encoding="UTF-8" standalone="yes"?><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_rels/notesSlide8.xml.rels><?xml version="1.0" encoding="UTF-8" standalone="yes"?><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 Id="rId3" Type="http://schemas.openxmlformats.org/officeDocument/2006/relationships/hyperlink" Target="http://www.dnb.com/" TargetMode="External"/></Relationships>

</file>

<file path=ppt/notesSlides/_rels/notesSlide9.xml.rels><?xml version="1.0" encoding="UTF-8" standalone="yes"?><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 name="Shape 28"/>
          <p:cNvSpPr/>
          <p:nvPr>
            <p:ph type="sldImg"/>
          </p:nvPr>
        </p:nvSpPr>
        <p:spPr>
          <a:prstGeom prst="rect">
            <a:avLst/>
          </a:prstGeom>
        </p:spPr>
        <p:txBody>
          <a:bodyPr/>
          <a:lstStyle/>
          <a:p>
            <a:pPr lvl="0"/>
          </a:p>
        </p:txBody>
      </p:sp>
      <p:sp>
        <p:nvSpPr>
          <p:cNvPr id="29" name="Shape 29"/>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Welcome the students, go over the agenda for the class, ground rules, introduce yourself, and have the students introduce themselves.</a:t>
            </a:r>
            <a:endParaRPr sz="1200">
              <a:latin typeface="Calibri"/>
              <a:ea typeface="Calibri"/>
              <a:cs typeface="Calibri"/>
              <a:sym typeface="Calibri"/>
            </a:endParaRPr>
          </a:p>
          <a:p>
            <a:pPr lvl="0" defTabSz="914400">
              <a:lnSpc>
                <a:spcPct val="100000"/>
              </a:lnSpc>
              <a:spcBef>
                <a:spcPts val="400"/>
              </a:spcBef>
              <a:defRPr sz="1800"/>
            </a:pPr>
            <a:endParaRPr sz="1200">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9" name="Shape 79"/>
          <p:cNvSpPr/>
          <p:nvPr>
            <p:ph type="sldImg"/>
          </p:nvPr>
        </p:nvSpPr>
        <p:spPr>
          <a:prstGeom prst="rect">
            <a:avLst/>
          </a:prstGeom>
        </p:spPr>
        <p:txBody>
          <a:bodyPr/>
          <a:lstStyle/>
          <a:p>
            <a:pPr lvl="0"/>
          </a:p>
        </p:txBody>
      </p:sp>
      <p:sp>
        <p:nvSpPr>
          <p:cNvPr id="80" name="Shape 80"/>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A business credit report includes information such as: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Commercial credit risk score</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Potential for business failure indicators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Credit filings in existence for secured property</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Business ownership information</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Other businesses owned by the same organization</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Public records of security interest filings (which provides notice to other creditors that property cannot be used as collateral for another loan)</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Each reporting agency usually provides a free business credit report and for a fee may provide additional information such as: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Agency summary of financial and nonfinancial accounts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Public records of any secretary of state business registration</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Scores from another reporting agency</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Payment trend and payment index comparisons to the industry norm over a 12-month period</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4" name="Shape 84"/>
          <p:cNvSpPr/>
          <p:nvPr>
            <p:ph type="sldImg"/>
          </p:nvPr>
        </p:nvSpPr>
        <p:spPr>
          <a:prstGeom prst="rect">
            <a:avLst/>
          </a:prstGeom>
        </p:spPr>
        <p:txBody>
          <a:bodyPr/>
          <a:lstStyle/>
          <a:p>
            <a:pPr lvl="0"/>
          </a:p>
        </p:txBody>
      </p:sp>
      <p:sp>
        <p:nvSpPr>
          <p:cNvPr id="85" name="Shape 85"/>
          <p:cNvSpPr/>
          <p:nvPr>
            <p:ph type="body" sz="quarter" idx="1"/>
          </p:nvPr>
        </p:nvSpPr>
        <p:spPr>
          <a:prstGeom prst="rect">
            <a:avLst/>
          </a:prstGeom>
        </p:spPr>
        <p:txBody>
          <a:bodyPr/>
          <a:lstStyle>
            <a:lvl1pPr defTabSz="914400">
              <a:lnSpc>
                <a:spcPct val="100000"/>
              </a:lnSpc>
              <a:spcBef>
                <a:spcPts val="300"/>
              </a:spcBef>
              <a:defRPr sz="1100">
                <a:latin typeface="Calibri"/>
                <a:ea typeface="Calibri"/>
                <a:cs typeface="Calibri"/>
                <a:sym typeface="Calibri"/>
              </a:defRPr>
            </a:lvl1pPr>
          </a:lstStyle>
          <a:p>
            <a:pPr lvl="0">
              <a:defRPr sz="1800"/>
            </a:pPr>
            <a:r>
              <a:rPr sz="1100"/>
              <a:t>The three key business reporting agencies are: Dun and Bradstreet, Experian Business, and Equifax Business. Each of these agencies has extensive information on their web sites regarding their services. You can speak with a sales consultant about pricing on additional services.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1" name="Shape 91"/>
          <p:cNvSpPr/>
          <p:nvPr>
            <p:ph type="sldImg"/>
          </p:nvPr>
        </p:nvSpPr>
        <p:spPr>
          <a:prstGeom prst="rect">
            <a:avLst/>
          </a:prstGeom>
        </p:spPr>
        <p:txBody>
          <a:bodyPr/>
          <a:lstStyle/>
          <a:p>
            <a:pPr lvl="0"/>
          </a:p>
        </p:txBody>
      </p:sp>
      <p:sp>
        <p:nvSpPr>
          <p:cNvPr id="92" name="Shape 92"/>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A consumer reporting agency is any person or business that assembles or evaluates credit information on consumers, for fees or dues, and furnishes these reports to third parties. For consumers, there are three major credit reporting agencies: Experian, Equifax, and TransUnion.</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As a small business, if you have a permissible purpose to obtain a credit report on a consumer, you can access the information gathered through these three key reporting agencies either directly from them or indirectly through one of the many other consumer reporting agencies. You can find some of these additional agencies by searching the Internet. If you obtain a credit report, use it solely for the purpose intended, such as to make a decision whether to extend credit to a customer. Do not pass the credit report on to a third party; doing so can result in your firm being considered a consumer reporting agency causing additional legal liabilities.</a:t>
            </a:r>
            <a:endParaRPr sz="1200">
              <a:latin typeface="Calibri"/>
              <a:ea typeface="Calibri"/>
              <a:cs typeface="Calibri"/>
              <a:sym typeface="Calibri"/>
            </a:endParaRPr>
          </a:p>
          <a:p>
            <a:pPr lvl="0" defTabSz="914400">
              <a:lnSpc>
                <a:spcPct val="100000"/>
              </a:lnSpc>
              <a:spcBef>
                <a:spcPts val="400"/>
              </a:spcBef>
              <a:defRPr sz="1800"/>
            </a:pP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Knowing the legal standards and regulations you must follow when requesting and using a credit report or reporting to a consumer reporting agency is important. If your business has a reporting relationship or the ability to pull credit reports, be sure to train all of your staff and any others who have access to credit reports on how to comply with legal and industry expectations and minimize risks.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7" name="Shape 97"/>
          <p:cNvSpPr/>
          <p:nvPr>
            <p:ph type="sldImg"/>
          </p:nvPr>
        </p:nvSpPr>
        <p:spPr>
          <a:prstGeom prst="rect">
            <a:avLst/>
          </a:prstGeom>
        </p:spPr>
        <p:txBody>
          <a:bodyPr/>
          <a:lstStyle/>
          <a:p>
            <a:pPr lvl="0"/>
          </a:p>
        </p:txBody>
      </p:sp>
      <p:sp>
        <p:nvSpPr>
          <p:cNvPr id="98" name="Shape 98"/>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What are some of the reasons a business owner may have for reporting consumer credit information to a consumer reporting agency?</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2" name="Shape 102"/>
          <p:cNvSpPr/>
          <p:nvPr>
            <p:ph type="sldImg"/>
          </p:nvPr>
        </p:nvSpPr>
        <p:spPr>
          <a:prstGeom prst="rect">
            <a:avLst/>
          </a:prstGeom>
        </p:spPr>
        <p:txBody>
          <a:bodyPr/>
          <a:lstStyle/>
          <a:p>
            <a:pPr lvl="0"/>
          </a:p>
        </p:txBody>
      </p:sp>
      <p:sp>
        <p:nvSpPr>
          <p:cNvPr id="103" name="Shape 103"/>
          <p:cNvSpPr/>
          <p:nvPr>
            <p:ph type="body" sz="quarter" idx="1"/>
          </p:nvPr>
        </p:nvSpPr>
        <p:spPr>
          <a:prstGeom prst="rect">
            <a:avLst/>
          </a:prstGeom>
        </p:spPr>
        <p:txBody>
          <a:bodyPr/>
          <a:lstStyle/>
          <a:p>
            <a:pPr lvl="0" defTabSz="914400">
              <a:lnSpc>
                <a:spcPct val="90000"/>
              </a:lnSpc>
              <a:spcBef>
                <a:spcPts val="300"/>
              </a:spcBef>
              <a:defRPr sz="1800"/>
            </a:pPr>
            <a:r>
              <a:rPr sz="1100">
                <a:latin typeface="Calibri"/>
                <a:ea typeface="Calibri"/>
                <a:cs typeface="Calibri"/>
                <a:sym typeface="Calibri"/>
              </a:rPr>
              <a:t>Reporting your transactional history with a consumer to a credit agency gives other creditors notice of debts owed to your business. It allows other firms to know a consumer’s total existing debt. Dividing monthly debt by the income for the month is referred to as the debt-to-income ratio. Many issuers of credit expect around 45 percent as an acceptable amount of debt-to-income, depending on other monthly expenses. Consumers who are credit conscious are more likely to pay on your accounts, if they know that you will report their payment history to credit agencies. </a:t>
            </a:r>
            <a:endParaRPr sz="1100">
              <a:latin typeface="Calibri"/>
              <a:ea typeface="Calibri"/>
              <a:cs typeface="Calibri"/>
              <a:sym typeface="Calibri"/>
            </a:endParaRPr>
          </a:p>
          <a:p>
            <a:pPr lvl="0" defTabSz="914400">
              <a:lnSpc>
                <a:spcPct val="90000"/>
              </a:lnSpc>
              <a:spcBef>
                <a:spcPts val="300"/>
              </a:spcBef>
              <a:defRPr sz="1800"/>
            </a:pPr>
            <a:r>
              <a:rPr sz="1100">
                <a:latin typeface="Calibri"/>
                <a:ea typeface="Calibri"/>
                <a:cs typeface="Calibri"/>
                <a:sym typeface="Calibri"/>
              </a:rPr>
              <a:t> </a:t>
            </a:r>
            <a:endParaRPr sz="1100">
              <a:latin typeface="Calibri"/>
              <a:ea typeface="Calibri"/>
              <a:cs typeface="Calibri"/>
              <a:sym typeface="Calibri"/>
            </a:endParaRPr>
          </a:p>
          <a:p>
            <a:pPr lvl="0" defTabSz="914400">
              <a:lnSpc>
                <a:spcPct val="90000"/>
              </a:lnSpc>
              <a:spcBef>
                <a:spcPts val="300"/>
              </a:spcBef>
              <a:defRPr sz="1800"/>
            </a:pPr>
            <a:r>
              <a:rPr sz="1100">
                <a:latin typeface="Calibri"/>
                <a:ea typeface="Calibri"/>
                <a:cs typeface="Calibri"/>
                <a:sym typeface="Calibri"/>
              </a:rPr>
              <a:t>Overall debt recovery increases with account reporting. Collection agencies require accurate records and current reporting in order to save lost income for the small business owner. By reporting late payments, you begin the notification process. Current reporting also helps to locate debtors by providing updated addresses.</a:t>
            </a:r>
            <a:endParaRPr sz="1100">
              <a:latin typeface="Calibri"/>
              <a:ea typeface="Calibri"/>
              <a:cs typeface="Calibri"/>
              <a:sym typeface="Calibri"/>
            </a:endParaRPr>
          </a:p>
          <a:p>
            <a:pPr lvl="0" defTabSz="914400">
              <a:lnSpc>
                <a:spcPct val="90000"/>
              </a:lnSpc>
              <a:spcBef>
                <a:spcPts val="300"/>
              </a:spcBef>
              <a:defRPr sz="1800"/>
            </a:pPr>
            <a:r>
              <a:rPr sz="1100">
                <a:latin typeface="Calibri"/>
                <a:ea typeface="Calibri"/>
                <a:cs typeface="Calibri"/>
                <a:sym typeface="Calibri"/>
              </a:rPr>
              <a:t> </a:t>
            </a:r>
            <a:endParaRPr sz="1100">
              <a:latin typeface="Calibri"/>
              <a:ea typeface="Calibri"/>
              <a:cs typeface="Calibri"/>
              <a:sym typeface="Calibri"/>
            </a:endParaRPr>
          </a:p>
          <a:p>
            <a:pPr lvl="0" defTabSz="914400">
              <a:lnSpc>
                <a:spcPct val="90000"/>
              </a:lnSpc>
              <a:spcBef>
                <a:spcPts val="300"/>
              </a:spcBef>
              <a:defRPr sz="1800"/>
            </a:pPr>
            <a:r>
              <a:rPr sz="1100">
                <a:latin typeface="Calibri"/>
                <a:ea typeface="Calibri"/>
                <a:cs typeface="Calibri"/>
                <a:sym typeface="Calibri"/>
              </a:rPr>
              <a:t>Consumers who review their reports will uncover fraud or identity theft attempts when an account is issued by a creditor that the consumer never opened. The consumer can then contact the repositories to put an alert on any reports already issued or block reports from being issued without the consumer’s consent. As a business owner, if you obtain a report with an alert, be sure to contact the applicant—perhaps using the last known address on the credit report—to validate the person’s identity and be certain you are not dealing with a case of identity theft.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8" name="Shape 108"/>
          <p:cNvSpPr/>
          <p:nvPr>
            <p:ph type="sldImg"/>
          </p:nvPr>
        </p:nvSpPr>
        <p:spPr>
          <a:prstGeom prst="rect">
            <a:avLst/>
          </a:prstGeom>
        </p:spPr>
        <p:txBody>
          <a:bodyPr/>
          <a:lstStyle/>
          <a:p>
            <a:pPr lvl="0"/>
          </a:p>
        </p:txBody>
      </p:sp>
      <p:sp>
        <p:nvSpPr>
          <p:cNvPr id="109" name="Shape 109"/>
          <p:cNvSpPr/>
          <p:nvPr>
            <p:ph type="body" sz="quarter" idx="1"/>
          </p:nvPr>
        </p:nvSpPr>
        <p:spPr>
          <a:prstGeom prst="rect">
            <a:avLst/>
          </a:prstGeom>
        </p:spPr>
        <p:txBody>
          <a:bodyPr/>
          <a:lstStyle/>
          <a:p>
            <a:pPr lvl="0" defTabSz="914400">
              <a:lnSpc>
                <a:spcPct val="90000"/>
              </a:lnSpc>
              <a:spcBef>
                <a:spcPts val="300"/>
              </a:spcBef>
              <a:defRPr sz="1800"/>
            </a:pPr>
            <a:r>
              <a:rPr sz="1100">
                <a:latin typeface="Calibri"/>
                <a:ea typeface="Calibri"/>
                <a:cs typeface="Calibri"/>
                <a:sym typeface="Calibri"/>
              </a:rPr>
              <a:t>A business can report consumer information directly to one of the three major credit agencies or through a third party. Representatives of the credit agency will guide you through the credit reporting process. However, before participating in credit reporting, consider the requirements and costs in relation to your business needs. Decide which type of service to use and whether to establish a direct relationship with one of the three main repositories. The credit agency should also offer training to help your business comply with laws and regulations relating to the reporting of information.</a:t>
            </a:r>
            <a:endParaRPr sz="1100">
              <a:latin typeface="Calibri"/>
              <a:ea typeface="Calibri"/>
              <a:cs typeface="Calibri"/>
              <a:sym typeface="Calibri"/>
            </a:endParaRPr>
          </a:p>
          <a:p>
            <a:pPr lvl="0" defTabSz="914400">
              <a:lnSpc>
                <a:spcPct val="90000"/>
              </a:lnSpc>
              <a:spcBef>
                <a:spcPts val="300"/>
              </a:spcBef>
              <a:defRPr sz="1800"/>
            </a:pPr>
            <a:r>
              <a:rPr sz="1100">
                <a:latin typeface="Calibri"/>
                <a:ea typeface="Calibri"/>
                <a:cs typeface="Calibri"/>
                <a:sym typeface="Calibri"/>
              </a:rPr>
              <a:t> </a:t>
            </a:r>
            <a:endParaRPr sz="1100">
              <a:latin typeface="Calibri"/>
              <a:ea typeface="Calibri"/>
              <a:cs typeface="Calibri"/>
              <a:sym typeface="Calibri"/>
            </a:endParaRPr>
          </a:p>
          <a:p>
            <a:pPr lvl="0" defTabSz="914400">
              <a:lnSpc>
                <a:spcPct val="90000"/>
              </a:lnSpc>
              <a:spcBef>
                <a:spcPts val="300"/>
              </a:spcBef>
              <a:defRPr sz="1800"/>
            </a:pPr>
            <a:r>
              <a:rPr sz="1100">
                <a:latin typeface="Calibri"/>
                <a:ea typeface="Calibri"/>
                <a:cs typeface="Calibri"/>
                <a:sym typeface="Calibri"/>
              </a:rPr>
              <a:t>All agencies and businesses must follow state and federal laws with regard to reporting credit. Many of these third party agencies have guidelines or templates to aid your business in complying with these laws. Compare agencies by checking their fees and asking for all requirements.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3" name="Shape 113"/>
          <p:cNvSpPr/>
          <p:nvPr>
            <p:ph type="sldImg"/>
          </p:nvPr>
        </p:nvSpPr>
        <p:spPr>
          <a:prstGeom prst="rect">
            <a:avLst/>
          </a:prstGeom>
        </p:spPr>
        <p:txBody>
          <a:bodyPr/>
          <a:lstStyle/>
          <a:p>
            <a:pPr lvl="0"/>
          </a:p>
        </p:txBody>
      </p:sp>
      <p:sp>
        <p:nvSpPr>
          <p:cNvPr id="114" name="Shape 114"/>
          <p:cNvSpPr/>
          <p:nvPr>
            <p:ph type="body" sz="quarter" idx="1"/>
          </p:nvPr>
        </p:nvSpPr>
        <p:spPr>
          <a:prstGeom prst="rect">
            <a:avLst/>
          </a:prstGeom>
        </p:spPr>
        <p:txBody>
          <a:bodyPr/>
          <a:lstStyle/>
          <a:p>
            <a:pPr lvl="0" defTabSz="914400">
              <a:lnSpc>
                <a:spcPct val="90000"/>
              </a:lnSpc>
              <a:spcBef>
                <a:spcPts val="300"/>
              </a:spcBef>
              <a:defRPr sz="1800"/>
            </a:pPr>
            <a:r>
              <a:rPr sz="1100">
                <a:latin typeface="Calibri"/>
                <a:ea typeface="Calibri"/>
                <a:cs typeface="Calibri"/>
                <a:sym typeface="Calibri"/>
              </a:rPr>
              <a:t>Small businesses are required to have a retail location to work directly with one of the three credit agencies. For example, landlords or home-based businesses are generally excluded from directly using the three main credit agencies because of this need for a secured retail location. The three credit agencies have specific requirements about a facility using their services. To ensure data and reports are protected and information is not compromised, a retail location is required to undergo an inspection to check for the following:</a:t>
            </a:r>
            <a:endParaRPr sz="1100">
              <a:latin typeface="Calibri"/>
              <a:ea typeface="Calibri"/>
              <a:cs typeface="Calibri"/>
              <a:sym typeface="Calibri"/>
            </a:endParaRPr>
          </a:p>
          <a:p>
            <a:pPr lvl="0" marL="171450" indent="-171450" defTabSz="914400">
              <a:lnSpc>
                <a:spcPct val="90000"/>
              </a:lnSpc>
              <a:spcBef>
                <a:spcPts val="300"/>
              </a:spcBef>
              <a:buSzPct val="100000"/>
              <a:buFont typeface="Arial"/>
              <a:buChar char="•"/>
              <a:defRPr sz="1800"/>
            </a:pPr>
            <a:r>
              <a:rPr sz="1100">
                <a:latin typeface="Calibri"/>
                <a:ea typeface="Calibri"/>
                <a:cs typeface="Calibri"/>
                <a:sym typeface="Calibri"/>
              </a:rPr>
              <a:t>Legitimate business location with secure locks</a:t>
            </a:r>
            <a:endParaRPr sz="1100">
              <a:latin typeface="Calibri"/>
              <a:ea typeface="Calibri"/>
              <a:cs typeface="Calibri"/>
              <a:sym typeface="Calibri"/>
            </a:endParaRPr>
          </a:p>
          <a:p>
            <a:pPr lvl="0" marL="171450" indent="-171450" defTabSz="914400">
              <a:lnSpc>
                <a:spcPct val="90000"/>
              </a:lnSpc>
              <a:spcBef>
                <a:spcPts val="300"/>
              </a:spcBef>
              <a:buSzPct val="100000"/>
              <a:buFont typeface="Arial"/>
              <a:buChar char="•"/>
              <a:defRPr sz="1800"/>
            </a:pPr>
            <a:r>
              <a:rPr sz="1100">
                <a:latin typeface="Calibri"/>
                <a:ea typeface="Calibri"/>
                <a:cs typeface="Calibri"/>
                <a:sym typeface="Calibri"/>
              </a:rPr>
              <a:t>Separate office rooms with secured filing systems</a:t>
            </a:r>
            <a:endParaRPr sz="1100">
              <a:latin typeface="Calibri"/>
              <a:ea typeface="Calibri"/>
              <a:cs typeface="Calibri"/>
              <a:sym typeface="Calibri"/>
            </a:endParaRPr>
          </a:p>
          <a:p>
            <a:pPr lvl="0" marL="171450" indent="-171450" defTabSz="914400">
              <a:lnSpc>
                <a:spcPct val="90000"/>
              </a:lnSpc>
              <a:spcBef>
                <a:spcPts val="300"/>
              </a:spcBef>
              <a:buSzPct val="100000"/>
              <a:buFont typeface="Arial"/>
              <a:buChar char="•"/>
              <a:defRPr sz="1800"/>
            </a:pPr>
            <a:r>
              <a:rPr sz="1100">
                <a:latin typeface="Calibri"/>
                <a:ea typeface="Calibri"/>
                <a:cs typeface="Calibri"/>
                <a:sym typeface="Calibri"/>
              </a:rPr>
              <a:t>Secure computers</a:t>
            </a:r>
            <a:endParaRPr sz="1100">
              <a:latin typeface="Calibri"/>
              <a:ea typeface="Calibri"/>
              <a:cs typeface="Calibri"/>
              <a:sym typeface="Calibri"/>
            </a:endParaRPr>
          </a:p>
          <a:p>
            <a:pPr lvl="0" marL="171450" indent="-171450" defTabSz="914400">
              <a:lnSpc>
                <a:spcPct val="90000"/>
              </a:lnSpc>
              <a:spcBef>
                <a:spcPts val="300"/>
              </a:spcBef>
              <a:buSzPct val="100000"/>
              <a:buFont typeface="Arial"/>
              <a:buChar char="•"/>
              <a:defRPr sz="1800"/>
            </a:pPr>
            <a:r>
              <a:rPr sz="1100">
                <a:latin typeface="Calibri"/>
                <a:ea typeface="Calibri"/>
                <a:cs typeface="Calibri"/>
                <a:sym typeface="Calibri"/>
              </a:rPr>
              <a:t>Security procedures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8" name="Shape 118"/>
          <p:cNvSpPr/>
          <p:nvPr>
            <p:ph type="sldImg"/>
          </p:nvPr>
        </p:nvSpPr>
        <p:spPr>
          <a:prstGeom prst="rect">
            <a:avLst/>
          </a:prstGeom>
        </p:spPr>
        <p:txBody>
          <a:bodyPr/>
          <a:lstStyle/>
          <a:p>
            <a:pPr lvl="0"/>
          </a:p>
        </p:txBody>
      </p:sp>
      <p:sp>
        <p:nvSpPr>
          <p:cNvPr id="119" name="Shape 119"/>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If your business does not meet the qualifications to report directly to one of the three main credit agencies, the business can potentially do so through a local or regional agency. Local or regional agencies serve as a “gateway” for a small business to report and obtain information from the three main agencies or repositories.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These local agencies may also act as a collection agency. Collection agency specialized services can vary widely from medical to rent recovery. For this reason, many landlords and home-based businesses use the services of a collection agency.</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3" name="Shape 123"/>
          <p:cNvSpPr/>
          <p:nvPr>
            <p:ph type="sldImg"/>
          </p:nvPr>
        </p:nvSpPr>
        <p:spPr>
          <a:prstGeom prst="rect">
            <a:avLst/>
          </a:prstGeom>
        </p:spPr>
        <p:txBody>
          <a:bodyPr/>
          <a:lstStyle/>
          <a:p>
            <a:pPr lvl="0"/>
          </a:p>
        </p:txBody>
      </p:sp>
      <p:sp>
        <p:nvSpPr>
          <p:cNvPr id="124" name="Shape 124"/>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Credit reporting service packages can be tailored to your business needs. Speak with a representative about your possible need for employment background checks, creditor information, marketing opportunities, and business risks. Agencies are required to have procedures to ensure regulation compliance that must be updated when regulations change. Ask about these procedures. Also ask about their training programs.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One service, credit collection, helps businesses take legal action on past due accounts and also helps to recover debt. In some cases, a credit collection service will buy debt from your business at less than the owed amount. The requirements and fees vary for different collection services. All collection services require their business customers to keep accurate records, but some collection services require software purchases, charge per account, and receive a percentage fee on collections. Collection services also have different late payment policies. Review agency web sites and contact their help desk or support if you have any questions about their collection services.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8" name="Shape 128"/>
          <p:cNvSpPr/>
          <p:nvPr>
            <p:ph type="sldImg"/>
          </p:nvPr>
        </p:nvSpPr>
        <p:spPr>
          <a:prstGeom prst="rect">
            <a:avLst/>
          </a:prstGeom>
        </p:spPr>
        <p:txBody>
          <a:bodyPr/>
          <a:lstStyle/>
          <a:p>
            <a:pPr lvl="0"/>
          </a:p>
        </p:txBody>
      </p:sp>
      <p:sp>
        <p:nvSpPr>
          <p:cNvPr id="129" name="Shape 129"/>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Pulling a credit report or reporting credit requires following the law. Providing guidance in this area is part of what an agency will provide. An agency should be knowledgeable and up-to-date. Agency models for reporting and obtaining credit are set up to conform to regulations such as those formed by the Fair Credit Reporting Act and the Fair Credit Billing Act. These agencies take a bit of the burden off you, the business owner.</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3" name="Shape 33"/>
          <p:cNvSpPr/>
          <p:nvPr>
            <p:ph type="sldImg"/>
          </p:nvPr>
        </p:nvSpPr>
        <p:spPr>
          <a:prstGeom prst="rect">
            <a:avLst/>
          </a:prstGeom>
        </p:spPr>
        <p:txBody>
          <a:bodyPr/>
          <a:lstStyle/>
          <a:p>
            <a:pPr lvl="0"/>
          </a:p>
        </p:txBody>
      </p:sp>
      <p:sp>
        <p:nvSpPr>
          <p:cNvPr id="34" name="Shape 34"/>
          <p:cNvSpPr/>
          <p:nvPr>
            <p:ph type="body" sz="quarter" idx="1"/>
          </p:nvPr>
        </p:nvSpPr>
        <p:spPr>
          <a:prstGeom prst="rect">
            <a:avLst/>
          </a:prstGeom>
        </p:spPr>
        <p:txBody>
          <a:bodyPr/>
          <a:lstStyle/>
          <a:p>
            <a:pPr lvl="0" defTabSz="914400">
              <a:lnSpc>
                <a:spcPct val="100000"/>
              </a:lnSpc>
              <a:spcBef>
                <a:spcPts val="1800"/>
              </a:spcBef>
              <a:defRPr sz="1800"/>
            </a:pPr>
            <a:r>
              <a:rPr sz="1200">
                <a:latin typeface="Calibri"/>
                <a:ea typeface="Calibri"/>
                <a:cs typeface="Calibri"/>
                <a:sym typeface="Calibri"/>
              </a:rPr>
              <a:t>Upon completion of this unit you will be able to:</a:t>
            </a:r>
            <a:endParaRPr sz="1200">
              <a:latin typeface="Calibri"/>
              <a:ea typeface="Calibri"/>
              <a:cs typeface="Calibri"/>
              <a:sym typeface="Calibri"/>
            </a:endParaRPr>
          </a:p>
          <a:p>
            <a:pPr lvl="0" defTabSz="914400">
              <a:lnSpc>
                <a:spcPct val="100000"/>
              </a:lnSpc>
              <a:spcBef>
                <a:spcPts val="1800"/>
              </a:spcBef>
              <a:defRPr sz="1800"/>
            </a:pPr>
            <a:endParaRPr sz="1200">
              <a:latin typeface="Calibri"/>
              <a:ea typeface="Calibri"/>
              <a:cs typeface="Calibri"/>
              <a:sym typeface="Calibri"/>
            </a:endParaRPr>
          </a:p>
          <a:p>
            <a:pPr lvl="0" marL="171450" indent="-171450" defTabSz="914400">
              <a:lnSpc>
                <a:spcPct val="100000"/>
              </a:lnSpc>
              <a:spcBef>
                <a:spcPts val="1800"/>
              </a:spcBef>
              <a:buSzPct val="100000"/>
              <a:buFont typeface="Arial"/>
              <a:buChar char="•"/>
              <a:defRPr sz="1800"/>
            </a:pPr>
            <a:r>
              <a:rPr sz="1200">
                <a:latin typeface="Calibri"/>
                <a:ea typeface="Calibri"/>
                <a:cs typeface="Calibri"/>
                <a:sym typeface="Calibri"/>
              </a:rPr>
              <a:t>Explain the concept of credit reporting and the impact of credit reports on the operation or growth of a small business. </a:t>
            </a:r>
            <a:endParaRPr sz="1200">
              <a:latin typeface="Calibri"/>
              <a:ea typeface="Calibri"/>
              <a:cs typeface="Calibri"/>
              <a:sym typeface="Calibri"/>
            </a:endParaRPr>
          </a:p>
          <a:p>
            <a:pPr lvl="0" defTabSz="914400">
              <a:lnSpc>
                <a:spcPct val="100000"/>
              </a:lnSpc>
              <a:spcBef>
                <a:spcPts val="1800"/>
              </a:spcBef>
              <a:defRPr sz="1800"/>
            </a:pPr>
            <a:endParaRPr sz="1200">
              <a:latin typeface="Calibri"/>
              <a:ea typeface="Calibri"/>
              <a:cs typeface="Calibri"/>
              <a:sym typeface="Calibri"/>
            </a:endParaRPr>
          </a:p>
          <a:p>
            <a:pPr lvl="0" marL="171450" indent="-171450" defTabSz="914400">
              <a:lnSpc>
                <a:spcPct val="100000"/>
              </a:lnSpc>
              <a:spcBef>
                <a:spcPts val="1800"/>
              </a:spcBef>
              <a:buSzPct val="100000"/>
              <a:buFont typeface="Arial"/>
              <a:buChar char="•"/>
              <a:defRPr sz="1800"/>
            </a:pPr>
            <a:r>
              <a:rPr sz="1200">
                <a:latin typeface="Calibri"/>
                <a:ea typeface="Calibri"/>
                <a:cs typeface="Calibri"/>
                <a:sym typeface="Calibri"/>
              </a:rPr>
              <a:t>Identify the credit reports and other reporting systems commonly used to assess the risk of extending credit to a small business.  </a:t>
            </a:r>
            <a:endParaRPr sz="1200">
              <a:latin typeface="Calibri"/>
              <a:ea typeface="Calibri"/>
              <a:cs typeface="Calibri"/>
              <a:sym typeface="Calibri"/>
            </a:endParaRPr>
          </a:p>
          <a:p>
            <a:pPr lvl="0" marL="171450" indent="-171450" defTabSz="914400">
              <a:lnSpc>
                <a:spcPct val="100000"/>
              </a:lnSpc>
              <a:spcBef>
                <a:spcPts val="1800"/>
              </a:spcBef>
              <a:buSzPct val="100000"/>
              <a:buFont typeface="Arial"/>
              <a:buChar char="•"/>
              <a:defRPr sz="1800"/>
            </a:pPr>
            <a:endParaRPr sz="1200">
              <a:latin typeface="Calibri"/>
              <a:ea typeface="Calibri"/>
              <a:cs typeface="Calibri"/>
              <a:sym typeface="Calibri"/>
            </a:endParaRPr>
          </a:p>
          <a:p>
            <a:pPr lvl="0" marL="171450" indent="-171450" defTabSz="914400">
              <a:lnSpc>
                <a:spcPct val="100000"/>
              </a:lnSpc>
              <a:spcBef>
                <a:spcPts val="1800"/>
              </a:spcBef>
              <a:buSzPct val="100000"/>
              <a:buFont typeface="Arial"/>
              <a:buChar char="•"/>
              <a:defRPr sz="1800"/>
            </a:pPr>
            <a:r>
              <a:rPr sz="1200">
                <a:latin typeface="Calibri"/>
                <a:ea typeface="Calibri"/>
                <a:cs typeface="Calibri"/>
                <a:sym typeface="Calibri"/>
              </a:rPr>
              <a:t>Explain how these credit reports work.</a:t>
            </a:r>
            <a:endParaRPr sz="1200">
              <a:latin typeface="Calibri"/>
              <a:ea typeface="Calibri"/>
              <a:cs typeface="Calibri"/>
              <a:sym typeface="Calibri"/>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3" name="Shape 133"/>
          <p:cNvSpPr/>
          <p:nvPr>
            <p:ph type="sldImg"/>
          </p:nvPr>
        </p:nvSpPr>
        <p:spPr>
          <a:prstGeom prst="rect">
            <a:avLst/>
          </a:prstGeom>
        </p:spPr>
        <p:txBody>
          <a:bodyPr/>
          <a:lstStyle/>
          <a:p>
            <a:pPr lvl="0"/>
          </a:p>
        </p:txBody>
      </p:sp>
      <p:sp>
        <p:nvSpPr>
          <p:cNvPr id="134" name="Shape 134"/>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The Fair Credit Reporting Act (FCRA) governs the collection, assembly, and use of consumer report information.  The Act sets forth legal requirements for your business in all aspects of the credit reporting process, from furnishing credit information to an agency to how to use credit reports ordered from an agency. For example, the law limits when you can request a credit report on a consumer.  It governs how you may use credit scores.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8" name="Shape 138"/>
          <p:cNvSpPr/>
          <p:nvPr>
            <p:ph type="sldImg"/>
          </p:nvPr>
        </p:nvSpPr>
        <p:spPr>
          <a:prstGeom prst="rect">
            <a:avLst/>
          </a:prstGeom>
        </p:spPr>
        <p:txBody>
          <a:bodyPr/>
          <a:lstStyle/>
          <a:p>
            <a:pPr lvl="0"/>
          </a:p>
        </p:txBody>
      </p:sp>
      <p:sp>
        <p:nvSpPr>
          <p:cNvPr id="139" name="Shape 139"/>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Consumers (you or your customers) have protections under the FCRA.  If you make a decision adverse to a consumer based on a credit report, you must provide the consumer an adverse action notice that lists the name of the credit reporting agency that provided the report you relied upon when making your decision. </a:t>
            </a:r>
            <a:endParaRPr sz="12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3" name="Shape 143"/>
          <p:cNvSpPr/>
          <p:nvPr>
            <p:ph type="sldImg"/>
          </p:nvPr>
        </p:nvSpPr>
        <p:spPr>
          <a:prstGeom prst="rect">
            <a:avLst/>
          </a:prstGeom>
        </p:spPr>
        <p:txBody>
          <a:bodyPr/>
          <a:lstStyle/>
          <a:p>
            <a:pPr lvl="0"/>
          </a:p>
        </p:txBody>
      </p:sp>
      <p:sp>
        <p:nvSpPr>
          <p:cNvPr id="144" name="Shape 144"/>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Violations of this act expose your business to significant and costly legal damages, plus potential damage to the reputation of the business. Take time to understand the requirements of the FCRA and seek legal counsel as necessary. You can learn more at </a:t>
            </a:r>
            <a:r>
              <a:rPr sz="1200">
                <a:latin typeface="Calibri"/>
                <a:ea typeface="Calibri"/>
                <a:cs typeface="Calibri"/>
                <a:sym typeface="Calibri"/>
                <a:hlinkClick r:id="rId3" invalidUrl="" action="" tgtFrame="" tooltip="" history="1" highlightClick="0" endSnd="0"/>
              </a:rPr>
              <a:t>www.ftc.gov/os/statutes/fcradoc.pdf</a:t>
            </a:r>
            <a:r>
              <a:rPr sz="1200">
                <a:latin typeface="Calibri"/>
                <a:ea typeface="Calibri"/>
                <a:cs typeface="Calibri"/>
                <a:sym typeface="Calibri"/>
              </a:rPr>
              <a:t> or elsewhere on the Federal Trade Commission web site. In addition to complying with the FCRA, be knowledgeable of state laws that apply to your business.  Responsible agencies may help guide your business in these areas, so be sure to do some research before signing up with an agency.</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9" name="Shape 149"/>
          <p:cNvSpPr/>
          <p:nvPr>
            <p:ph type="sldImg"/>
          </p:nvPr>
        </p:nvSpPr>
        <p:spPr>
          <a:prstGeom prst="rect">
            <a:avLst/>
          </a:prstGeom>
        </p:spPr>
        <p:txBody>
          <a:bodyPr/>
          <a:lstStyle/>
          <a:p>
            <a:pPr lvl="0"/>
          </a:p>
        </p:txBody>
      </p:sp>
      <p:sp>
        <p:nvSpPr>
          <p:cNvPr id="150" name="Shape 150"/>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How does the Fair Credit Reporting Act impact your business?</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4" name="Shape 154"/>
          <p:cNvSpPr/>
          <p:nvPr>
            <p:ph type="sldImg"/>
          </p:nvPr>
        </p:nvSpPr>
        <p:spPr>
          <a:prstGeom prst="rect">
            <a:avLst/>
          </a:prstGeom>
        </p:spPr>
        <p:txBody>
          <a:bodyPr/>
          <a:lstStyle/>
          <a:p>
            <a:pPr lvl="0"/>
          </a:p>
        </p:txBody>
      </p:sp>
      <p:sp>
        <p:nvSpPr>
          <p:cNvPr id="155" name="Shape 155"/>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The Fair Credit Billing Act (FCBA) regulates billing practices for open-end credit (such as credit cards).  This law protects consumers from unfair practices and provides a mechanism for addressing billing errors in credit accounts. Even if your business is not billing for credit card services, you may be billing for other services or providing credit and reporting credit-related information.  Or you may have a relationship with a creditor that provides financing to customers for purchases of your products.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If you are engaged in activities covered by the Fair Credit Billing Act, certain requirements are imposed on you by law.  For example, if a consumer disputes a bill or requests proof of purchase as part of their inquiry regarding an error, you cannot take any action to collect the disputed amount during your investigation of the consumer’s complaint.  And, you must respond to the consumer’s inquiry within specific timeframes.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Also, many of your customers use credit or debit cards to make purchases. If you accept debit or credit cards, go over details with your merchant services provider on how to handle credits or returns properly. Understanding the FCBA ensures you will be compliant with the laws that affect your credit card sales.  For example, if you accept a return from a customer who made the purchase with a credit card, the FCBA requires you to promptly issue a credit for the return to the customer’s credit card.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In addition to the FCBA, understand what state laws may apply to your consumer billing and collection-related activities.</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0" name="Shape 160"/>
          <p:cNvSpPr/>
          <p:nvPr>
            <p:ph type="sldImg"/>
          </p:nvPr>
        </p:nvSpPr>
        <p:spPr>
          <a:prstGeom prst="rect">
            <a:avLst/>
          </a:prstGeom>
        </p:spPr>
        <p:txBody>
          <a:bodyPr/>
          <a:lstStyle/>
          <a:p>
            <a:pPr lvl="0"/>
          </a:p>
        </p:txBody>
      </p:sp>
      <p:sp>
        <p:nvSpPr>
          <p:cNvPr id="161" name="Shape 161"/>
          <p:cNvSpPr/>
          <p:nvPr>
            <p:ph type="body" sz="quarter" idx="1"/>
          </p:nvPr>
        </p:nvSpPr>
        <p:spPr>
          <a:prstGeom prst="rect">
            <a:avLst/>
          </a:prstGeom>
        </p:spPr>
        <p:txBody>
          <a:bodyPr/>
          <a:lstStyle/>
          <a:p>
            <a:pPr lvl="0" defTabSz="914400">
              <a:lnSpc>
                <a:spcPct val="90000"/>
              </a:lnSpc>
              <a:spcBef>
                <a:spcPts val="300"/>
              </a:spcBef>
              <a:defRPr sz="1800"/>
            </a:pPr>
            <a:r>
              <a:rPr sz="1100">
                <a:latin typeface="Calibri"/>
                <a:ea typeface="Calibri"/>
                <a:cs typeface="Calibri"/>
                <a:sym typeface="Calibri"/>
              </a:rPr>
              <a:t>Understanding the laws and risks associated with handling personal information is important. Employees should be trained on the proper procedures to ensure compliance. Negligence for noncompliance can result in fines that include liability for sums equal to damages sustained plus attorney fees, in addition to negative publicity for your firm. Obtaining information on a consumer under false pretenses may lead to a fine or imprisonment for up to two years, or both. Agencies providing information to a person not authorized to obtain the personal information may receive a similar penalty. Handle private consumer information as though it were your own to help protect against identity theft and fraud.</a:t>
            </a:r>
            <a:endParaRPr sz="1100">
              <a:latin typeface="Calibri"/>
              <a:ea typeface="Calibri"/>
              <a:cs typeface="Calibri"/>
              <a:sym typeface="Calibri"/>
            </a:endParaRPr>
          </a:p>
          <a:p>
            <a:pPr lvl="0" defTabSz="914400">
              <a:lnSpc>
                <a:spcPct val="90000"/>
              </a:lnSpc>
              <a:spcBef>
                <a:spcPts val="300"/>
              </a:spcBef>
              <a:defRPr sz="1800"/>
            </a:pPr>
            <a:r>
              <a:rPr sz="1100">
                <a:latin typeface="Calibri"/>
                <a:ea typeface="Calibri"/>
                <a:cs typeface="Calibri"/>
                <a:sym typeface="Calibri"/>
              </a:rPr>
              <a:t> </a:t>
            </a:r>
            <a:endParaRPr sz="1100">
              <a:latin typeface="Calibri"/>
              <a:ea typeface="Calibri"/>
              <a:cs typeface="Calibri"/>
              <a:sym typeface="Calibri"/>
            </a:endParaRPr>
          </a:p>
          <a:p>
            <a:pPr lvl="0" defTabSz="914400">
              <a:lnSpc>
                <a:spcPct val="90000"/>
              </a:lnSpc>
              <a:spcBef>
                <a:spcPts val="300"/>
              </a:spcBef>
              <a:defRPr sz="1800"/>
            </a:pPr>
            <a:r>
              <a:rPr sz="1100">
                <a:latin typeface="Calibri"/>
                <a:ea typeface="Calibri"/>
                <a:cs typeface="Calibri"/>
                <a:sym typeface="Calibri"/>
              </a:rPr>
              <a:t>Investigate disputes of inaccurate reporting by first discontinuing any reporting on the disputed account. Notify the consumer of your findings within 30 days of receiving the notice. Make sure you also follow the laws of your state.</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5" name="Shape 165"/>
          <p:cNvSpPr/>
          <p:nvPr>
            <p:ph type="sldImg"/>
          </p:nvPr>
        </p:nvSpPr>
        <p:spPr>
          <a:prstGeom prst="rect">
            <a:avLst/>
          </a:prstGeom>
        </p:spPr>
        <p:txBody>
          <a:bodyPr/>
          <a:lstStyle/>
          <a:p>
            <a:pPr lvl="0"/>
          </a:p>
        </p:txBody>
      </p:sp>
      <p:sp>
        <p:nvSpPr>
          <p:cNvPr id="166" name="Shape 166"/>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To make a decision on your business loan application, lenders will likely ask for your permission to review your personal credit reports and contact your bank to verify your handling of checking accounts and existing loans.  </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0" name="Shape 170"/>
          <p:cNvSpPr/>
          <p:nvPr>
            <p:ph type="sldImg"/>
          </p:nvPr>
        </p:nvSpPr>
        <p:spPr>
          <a:prstGeom prst="rect">
            <a:avLst/>
          </a:prstGeom>
        </p:spPr>
        <p:txBody>
          <a:bodyPr/>
          <a:lstStyle/>
          <a:p>
            <a:pPr lvl="0"/>
          </a:p>
        </p:txBody>
      </p:sp>
      <p:sp>
        <p:nvSpPr>
          <p:cNvPr id="171" name="Shape 171"/>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Before you apply for credit, it is a good idea to order and review your personal credit report through </a:t>
            </a:r>
            <a:r>
              <a:rPr sz="1200">
                <a:latin typeface="Calibri"/>
                <a:ea typeface="Calibri"/>
                <a:cs typeface="Calibri"/>
                <a:sym typeface="Calibri"/>
                <a:hlinkClick r:id="rId3" invalidUrl="" action="" tgtFrame="" tooltip="" history="1" highlightClick="0" endSnd="0"/>
              </a:rPr>
              <a:t>www.annualcreditreport.com</a:t>
            </a:r>
            <a:r>
              <a:rPr sz="1200">
                <a:latin typeface="Calibri"/>
                <a:ea typeface="Calibri"/>
                <a:cs typeface="Calibri"/>
                <a:sym typeface="Calibri"/>
              </a:rPr>
              <a:t> to ensure your credit report does not contain inaccurate information.  If there are errors on your report, provide copies of all documentation to support your claim when you file the dispute. Send copies of the documentation directly to the creditor that provided the inaccurate information as well as the credit bureau.  Once the error resolution process is completed, request an updated credit report from all three major national credit reporting bureaus to verify that the changes were made.</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You may be able to file disputes online. When mailing a response to a dispute request a tracking number. This tracking provides a timeline of when to expect a response. A creditor is required to respond within 30 days of receiving the notice of the dispute.</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5" name="Shape 175"/>
          <p:cNvSpPr/>
          <p:nvPr>
            <p:ph type="sldImg"/>
          </p:nvPr>
        </p:nvSpPr>
        <p:spPr>
          <a:prstGeom prst="rect">
            <a:avLst/>
          </a:prstGeom>
        </p:spPr>
        <p:txBody>
          <a:bodyPr/>
          <a:lstStyle/>
          <a:p>
            <a:pPr lvl="0"/>
          </a:p>
        </p:txBody>
      </p:sp>
      <p:sp>
        <p:nvSpPr>
          <p:cNvPr id="176" name="Shape 176"/>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For most major scoring models, whether you repay loans as agreed (on time) is generally the most significant factor influencing your score. That is why it is important to pay your bills on time. Another key component of your credit score is how much you currently owe on each account compared to its original loan amount or credit limit. Additional factors include how long you have had your current loans and credit cards, the types of credit accounts you have, and how many recent "credit inquiries" you have (these are requests by lenders for your credit report or score in response to your applications for new credit).  Contrary to common misconceptions, your credit score will not be lowered when you order your own credit report.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In addition to ensuring that your credit reports are accurate, consider the following to improve your scores: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Pay your loans and other bills on time. Even if you fell into trouble in the past, you can rebuild your credit history by beginning to make payments as agreed. Paying your debts on time will have a positive effect on your credit score and can improve your access to credit. </a:t>
            </a:r>
            <a:endParaRPr sz="1200">
              <a:latin typeface="Calibri"/>
              <a:ea typeface="Calibri"/>
              <a:cs typeface="Calibri"/>
              <a:sym typeface="Calibri"/>
            </a:endParaRPr>
          </a:p>
          <a:p>
            <a:pPr lvl="0" defTabSz="914400">
              <a:lnSpc>
                <a:spcPct val="100000"/>
              </a:lnSpc>
              <a:spcBef>
                <a:spcPts val="400"/>
              </a:spcBef>
              <a:defRPr sz="1800"/>
            </a:pP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Minimize how much you owe in relation to your credit limit to show that you are not overextending on debt. Do not automatically close accounts that have been paid in full and have not been used for a while, because that can lower your available credit and make the ratio of credit used to credit available worse. The exception is an account that continues to be assessed monthly fees even with a zero balance.</a:t>
            </a:r>
            <a:endParaRPr sz="1200">
              <a:latin typeface="Calibri"/>
              <a:ea typeface="Calibri"/>
              <a:cs typeface="Calibri"/>
              <a:sym typeface="Calibri"/>
            </a:endParaRPr>
          </a:p>
          <a:p>
            <a:pPr lvl="0" defTabSz="914400">
              <a:lnSpc>
                <a:spcPct val="100000"/>
              </a:lnSpc>
              <a:spcBef>
                <a:spcPts val="400"/>
              </a:spcBef>
              <a:defRPr sz="1800"/>
            </a:pP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Think carefully before applying for new credit, as credit inquiries can lower your score.</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0" name="Shape 180"/>
          <p:cNvSpPr/>
          <p:nvPr>
            <p:ph type="sldImg"/>
          </p:nvPr>
        </p:nvSpPr>
        <p:spPr>
          <a:prstGeom prst="rect">
            <a:avLst/>
          </a:prstGeom>
        </p:spPr>
        <p:txBody>
          <a:bodyPr/>
          <a:lstStyle/>
          <a:p>
            <a:pPr lvl="0"/>
          </a:p>
        </p:txBody>
      </p:sp>
      <p:sp>
        <p:nvSpPr>
          <p:cNvPr id="181" name="Shape 181"/>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Under certain circumstances, you may be required to personally guarantee a loan to the business. Lenders may require you to be the personal guarantor if your business is registered as a limited liability company, if the loan is part of a program provided through the Small Business Administration (SBA), or your ownership is greater than 20 percent.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Obtaining the loan may be important to the business, but naturally as a guarantor, you are personally liable to repay the loan even if the business does not perform well. These risks should be carefully reviewed before signing the loan agreement.  Consider seeking advice from an accountant and attorney before borrowing money for your business.  </a:t>
            </a:r>
            <a:endParaRPr sz="1200">
              <a:latin typeface="Calibri"/>
              <a:ea typeface="Calibri"/>
              <a:cs typeface="Calibri"/>
              <a:sym typeface="Calibri"/>
            </a:endParaRPr>
          </a:p>
          <a:p>
            <a:pPr lvl="0" defTabSz="914400">
              <a:lnSpc>
                <a:spcPct val="100000"/>
              </a:lnSpc>
              <a:spcBef>
                <a:spcPts val="400"/>
              </a:spcBef>
              <a:defRPr sz="1800"/>
            </a:pP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SBA Loan Program</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With an SBA loan, the SBA does not actually originate the loan. You work directly with your bank. The SBA assumes some of the risk involved in the making of the loan to help the bank provide lending that would otherwise not be available.</a:t>
            </a:r>
            <a:endParaRPr sz="1200">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8" name="Shape 38"/>
          <p:cNvSpPr/>
          <p:nvPr>
            <p:ph type="sldImg"/>
          </p:nvPr>
        </p:nvSpPr>
        <p:spPr>
          <a:prstGeom prst="rect">
            <a:avLst/>
          </a:prstGeom>
        </p:spPr>
        <p:txBody>
          <a:bodyPr/>
          <a:lstStyle/>
          <a:p>
            <a:pPr lvl="0"/>
          </a:p>
        </p:txBody>
      </p:sp>
      <p:sp>
        <p:nvSpPr>
          <p:cNvPr id="39" name="Shape 39"/>
          <p:cNvSpPr/>
          <p:nvPr>
            <p:ph type="body" sz="quarter" idx="1"/>
          </p:nvPr>
        </p:nvSpPr>
        <p:spPr>
          <a:prstGeom prst="rect">
            <a:avLst/>
          </a:prstGeom>
        </p:spPr>
        <p:txBody>
          <a:bodyPr/>
          <a:lstStyle/>
          <a:p>
            <a:pPr lvl="0" marL="171450" indent="-171450" defTabSz="914400">
              <a:lnSpc>
                <a:spcPct val="100000"/>
              </a:lnSpc>
              <a:spcBef>
                <a:spcPts val="1800"/>
              </a:spcBef>
              <a:buSzPct val="100000"/>
              <a:buChar char="•"/>
              <a:defRPr sz="1800"/>
            </a:pPr>
            <a:r>
              <a:rPr sz="1200">
                <a:latin typeface="Calibri"/>
                <a:ea typeface="Calibri"/>
                <a:cs typeface="Calibri"/>
                <a:sym typeface="Calibri"/>
              </a:rPr>
              <a:t>Identify the benefits a small business derives from a positive record of managing its debts and obligations.</a:t>
            </a:r>
            <a:endParaRPr sz="1200">
              <a:latin typeface="Calibri"/>
              <a:ea typeface="Calibri"/>
              <a:cs typeface="Calibri"/>
              <a:sym typeface="Calibri"/>
            </a:endParaRPr>
          </a:p>
          <a:p>
            <a:pPr lvl="0" marL="171450" indent="-171450" defTabSz="914400">
              <a:lnSpc>
                <a:spcPct val="100000"/>
              </a:lnSpc>
              <a:spcBef>
                <a:spcPts val="1800"/>
              </a:spcBef>
              <a:buSzPct val="100000"/>
              <a:buChar char="•"/>
              <a:defRPr sz="1800"/>
            </a:pPr>
            <a:endParaRPr sz="1200">
              <a:latin typeface="Calibri"/>
              <a:ea typeface="Calibri"/>
              <a:cs typeface="Calibri"/>
              <a:sym typeface="Calibri"/>
            </a:endParaRPr>
          </a:p>
          <a:p>
            <a:pPr lvl="0" marL="171450" indent="-171450" defTabSz="914400">
              <a:lnSpc>
                <a:spcPct val="100000"/>
              </a:lnSpc>
              <a:spcBef>
                <a:spcPts val="1800"/>
              </a:spcBef>
              <a:buSzPct val="100000"/>
              <a:buChar char="•"/>
              <a:defRPr sz="1800"/>
            </a:pPr>
            <a:r>
              <a:rPr sz="1200">
                <a:latin typeface="Calibri"/>
                <a:ea typeface="Calibri"/>
                <a:cs typeface="Calibri"/>
                <a:sym typeface="Calibri"/>
              </a:rPr>
              <a:t>Identify risks to a business from credit-related scams or frauds and take steps to avoid or mitigate harm caused by them. </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5" name="Shape 185"/>
          <p:cNvSpPr/>
          <p:nvPr>
            <p:ph type="sldImg"/>
          </p:nvPr>
        </p:nvSpPr>
        <p:spPr>
          <a:prstGeom prst="rect">
            <a:avLst/>
          </a:prstGeom>
        </p:spPr>
        <p:txBody>
          <a:bodyPr/>
          <a:lstStyle/>
          <a:p>
            <a:pPr lvl="0"/>
          </a:p>
        </p:txBody>
      </p:sp>
      <p:sp>
        <p:nvSpPr>
          <p:cNvPr id="186" name="Shape 186"/>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Being a personal guarantor means that you are liable for the loan if your business is not able to make the payments. You will be required to make the payments from your personal funds. You may also be asked to pledge personal assets as collateral to secure a loan.  If your home is collateral for the loan to the business, failure to pay the loan could result in foreclosure and loss of your home.</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If you do not qualify on your own for a loan, a lender may require another creditworthy individual to sign as a guarantor. Federal rules limit when a creditor may specifically seek an applicant’s spouse as a cosigner or guarantor. These rules vary depending on the circumstances, such as whether any property securing the loan is held jointly or whether you are in a state that allows community property.</a:t>
            </a:r>
            <a:endParaRPr sz="1200">
              <a:latin typeface="Calibri"/>
              <a:ea typeface="Calibri"/>
              <a:cs typeface="Calibri"/>
              <a:sym typeface="Calibri"/>
            </a:endParaRPr>
          </a:p>
          <a:p>
            <a:pPr lvl="0" defTabSz="914400">
              <a:lnSpc>
                <a:spcPct val="100000"/>
              </a:lnSpc>
              <a:spcBef>
                <a:spcPts val="400"/>
              </a:spcBef>
              <a:defRPr sz="1800"/>
            </a:pP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If you believe a bank has violated rules when requesting a signature from a spouse on a loan agreement and you are not able to resolve the situation after talking with the lender, contact the lender’s federal regulator for assistance. To learn more about how to contact your bank’s federal regulator, call the FDIC Consumer Assistance Line at: 1-877-ASK FDIC or visit </a:t>
            </a:r>
            <a:r>
              <a:rPr sz="1200">
                <a:latin typeface="Calibri"/>
                <a:ea typeface="Calibri"/>
                <a:cs typeface="Calibri"/>
                <a:sym typeface="Calibri"/>
                <a:hlinkClick r:id="rId3" invalidUrl="" action="" tgtFrame="" tooltip="" history="1" highlightClick="0" endSnd="0"/>
              </a:rPr>
              <a:t>www.fdic.gov/consumer</a:t>
            </a:r>
            <a:r>
              <a:rPr sz="1200">
                <a:latin typeface="Calibri"/>
                <a:ea typeface="Calibri"/>
                <a:cs typeface="Calibri"/>
                <a:sym typeface="Calibri"/>
              </a:rPr>
              <a:t>.</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1" name="Shape 191"/>
          <p:cNvSpPr/>
          <p:nvPr>
            <p:ph type="sldImg"/>
          </p:nvPr>
        </p:nvSpPr>
        <p:spPr>
          <a:prstGeom prst="rect">
            <a:avLst/>
          </a:prstGeom>
        </p:spPr>
        <p:txBody>
          <a:bodyPr/>
          <a:lstStyle/>
          <a:p>
            <a:pPr lvl="0"/>
          </a:p>
        </p:txBody>
      </p:sp>
      <p:sp>
        <p:nvSpPr>
          <p:cNvPr id="192" name="Shape 192"/>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What are the challenges of being a personal guarantor?</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7" name="Shape 197"/>
          <p:cNvSpPr/>
          <p:nvPr>
            <p:ph type="sldImg"/>
          </p:nvPr>
        </p:nvSpPr>
        <p:spPr>
          <a:prstGeom prst="rect">
            <a:avLst/>
          </a:prstGeom>
        </p:spPr>
        <p:txBody>
          <a:bodyPr/>
          <a:lstStyle/>
          <a:p>
            <a:pPr lvl="0"/>
          </a:p>
        </p:txBody>
      </p:sp>
      <p:sp>
        <p:nvSpPr>
          <p:cNvPr id="198" name="Shape 198"/>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As a new business owner, your personal credit is your foundation to build the business. Having the best credit possible may save significant time, money, and help launch your business. The advice of Benjamin Franklin in 1748 to a young tradesman is appropriate today: “Remember that credit is money.”</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3" name="Shape 203"/>
          <p:cNvSpPr/>
          <p:nvPr>
            <p:ph type="sldImg"/>
          </p:nvPr>
        </p:nvSpPr>
        <p:spPr>
          <a:prstGeom prst="rect">
            <a:avLst/>
          </a:prstGeom>
        </p:spPr>
        <p:txBody>
          <a:bodyPr/>
          <a:lstStyle/>
          <a:p>
            <a:pPr lvl="0"/>
          </a:p>
        </p:txBody>
      </p:sp>
      <p:sp>
        <p:nvSpPr>
          <p:cNvPr id="204" name="Shape 204"/>
          <p:cNvSpPr/>
          <p:nvPr>
            <p:ph type="body" sz="quarter" idx="1"/>
          </p:nvPr>
        </p:nvSpPr>
        <p:spPr>
          <a:prstGeom prst="rect">
            <a:avLst/>
          </a:prstGeom>
        </p:spPr>
        <p:txBody>
          <a:bodyPr/>
          <a:lstStyle/>
          <a:p>
            <a:pPr lvl="0" marL="228600" indent="-228600" defTabSz="914400">
              <a:lnSpc>
                <a:spcPct val="100000"/>
              </a:lnSpc>
              <a:spcBef>
                <a:spcPts val="400"/>
              </a:spcBef>
              <a:buSzPct val="100000"/>
              <a:buAutoNum type="arabicPeriod" startAt="1"/>
              <a:defRPr sz="1800"/>
            </a:pPr>
            <a:r>
              <a:rPr sz="1200">
                <a:latin typeface="Calibri"/>
                <a:ea typeface="Calibri"/>
                <a:cs typeface="Calibri"/>
                <a:sym typeface="Calibri"/>
              </a:rPr>
              <a:t>As a small business owner, your personal credit and handling of checking accounts and loans affects your ability to borrow for the business and your terms with vendors. Know what is on your personal credit report by ordering a free credit report through </a:t>
            </a:r>
            <a:r>
              <a:rPr sz="1200">
                <a:latin typeface="Calibri"/>
                <a:ea typeface="Calibri"/>
                <a:cs typeface="Calibri"/>
                <a:sym typeface="Calibri"/>
                <a:hlinkClick r:id="rId3" invalidUrl="" action="" tgtFrame="" tooltip="" history="1" highlightClick="0" endSnd="0"/>
              </a:rPr>
              <a:t>www.annualcreditreport.com</a:t>
            </a:r>
            <a:r>
              <a:rPr sz="1200">
                <a:latin typeface="Calibri"/>
                <a:ea typeface="Calibri"/>
                <a:cs typeface="Calibri"/>
                <a:sym typeface="Calibri"/>
              </a:rPr>
              <a:t> (the only authorized source to receive your free credit report) and dispute any inaccurate information.</a:t>
            </a: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1"/>
              <a:defRPr sz="1800"/>
            </a:pP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2"/>
              <a:defRPr sz="1800"/>
            </a:pPr>
            <a:r>
              <a:rPr sz="1200">
                <a:latin typeface="Calibri"/>
                <a:ea typeface="Calibri"/>
                <a:cs typeface="Calibri"/>
                <a:sym typeface="Calibri"/>
              </a:rPr>
              <a:t>You can establish a credit history for your small business. To do so, start by applying for a tax ID number. Then, contact a business reporting agency. Potential creditors will review the credit history of the business. Build a positive record by paying all bills and other obligations on time.</a:t>
            </a: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2"/>
              <a:defRPr sz="1800"/>
            </a:pP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3"/>
              <a:defRPr sz="1800"/>
            </a:pPr>
            <a:r>
              <a:rPr sz="1200">
                <a:latin typeface="Calibri"/>
                <a:ea typeface="Calibri"/>
                <a:cs typeface="Calibri"/>
                <a:sym typeface="Calibri"/>
              </a:rPr>
              <a:t>The three key business reporting agencies are: Dun and Bradstreet, Experian Business, and Equifax Business. These agencies can provide a copy of your business credit report and provide other business support services. </a:t>
            </a:r>
            <a:endParaRPr sz="1200">
              <a:latin typeface="Calibri"/>
              <a:ea typeface="Calibri"/>
              <a:cs typeface="Calibri"/>
              <a:sym typeface="Calibri"/>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8" name="Shape 208"/>
          <p:cNvSpPr/>
          <p:nvPr>
            <p:ph type="sldImg"/>
          </p:nvPr>
        </p:nvSpPr>
        <p:spPr>
          <a:prstGeom prst="rect">
            <a:avLst/>
          </a:prstGeom>
        </p:spPr>
        <p:txBody>
          <a:bodyPr/>
          <a:lstStyle/>
          <a:p>
            <a:pPr lvl="0"/>
          </a:p>
        </p:txBody>
      </p:sp>
      <p:sp>
        <p:nvSpPr>
          <p:cNvPr id="209" name="Shape 209"/>
          <p:cNvSpPr/>
          <p:nvPr>
            <p:ph type="body" sz="quarter" idx="1"/>
          </p:nvPr>
        </p:nvSpPr>
        <p:spPr>
          <a:prstGeom prst="rect">
            <a:avLst/>
          </a:prstGeom>
        </p:spPr>
        <p:txBody>
          <a:bodyPr/>
          <a:lstStyle/>
          <a:p>
            <a:pPr lvl="0" marL="228600" indent="-228600" defTabSz="914400">
              <a:lnSpc>
                <a:spcPct val="100000"/>
              </a:lnSpc>
              <a:spcBef>
                <a:spcPts val="400"/>
              </a:spcBef>
              <a:buSzPct val="100000"/>
              <a:buAutoNum type="arabicPeriod" startAt="4"/>
              <a:defRPr sz="1800"/>
            </a:pPr>
            <a:r>
              <a:rPr sz="1200">
                <a:latin typeface="Calibri"/>
                <a:ea typeface="Calibri"/>
                <a:cs typeface="Calibri"/>
                <a:sym typeface="Calibri"/>
              </a:rPr>
              <a:t>If your business grants credit to customers, consider providing timely information to the credit agencies on how customers repay their debts. This action may help incentivize customers to pay on time. Consumers may also grant your business permission to pull their credit reports to help your business decide whether to extend credit to them. To do either, you work through a consumer reporting agency. There are many agencies, so shop around.</a:t>
            </a: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4"/>
              <a:defRPr sz="1800"/>
            </a:pP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5"/>
              <a:defRPr sz="1800"/>
            </a:pPr>
            <a:r>
              <a:rPr sz="1200">
                <a:latin typeface="Calibri"/>
                <a:ea typeface="Calibri"/>
                <a:cs typeface="Calibri"/>
                <a:sym typeface="Calibri"/>
              </a:rPr>
              <a:t>Be aware of and follow all laws relating to how you request, collect, retain, and report information on consumers, as well as the laws relating to how you handle billing disputes and collecting money owed to you to avoid costly fines or legal judgments.  Handle information carefully.  If you are reporting to a credit bureau or obtaining reports, be sure the agency you are using is reputable and can provide training to you and your employees. </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7" name="Shape 217"/>
          <p:cNvSpPr/>
          <p:nvPr>
            <p:ph type="sldImg"/>
          </p:nvPr>
        </p:nvSpPr>
        <p:spPr>
          <a:prstGeom prst="rect">
            <a:avLst/>
          </a:prstGeom>
        </p:spPr>
        <p:txBody>
          <a:bodyPr/>
          <a:lstStyle/>
          <a:p>
            <a:pPr lvl="0"/>
          </a:p>
        </p:txBody>
      </p:sp>
      <p:sp>
        <p:nvSpPr>
          <p:cNvPr id="218" name="Shape 218"/>
          <p:cNvSpPr/>
          <p:nvPr>
            <p:ph type="body" sz="quarter" idx="1"/>
          </p:nvPr>
        </p:nvSpPr>
        <p:spPr>
          <a:prstGeom prst="rect">
            <a:avLst/>
          </a:prstGeom>
        </p:spPr>
        <p:txBody>
          <a:bodyPr/>
          <a:lstStyle>
            <a:lvl1pPr defTabSz="914400">
              <a:lnSpc>
                <a:spcPct val="100000"/>
              </a:lnSpc>
              <a:defRPr sz="1200">
                <a:latin typeface="Calibri"/>
                <a:ea typeface="Calibri"/>
                <a:cs typeface="Calibri"/>
                <a:sym typeface="Calibri"/>
              </a:defRPr>
            </a:lvl1pPr>
          </a:lstStyle>
          <a:p>
            <a:pPr lvl="0">
              <a:defRPr sz="1800"/>
            </a:pPr>
            <a:r>
              <a:rPr sz="1200"/>
              <a:t>Click to add notes</a:t>
            </a:r>
            <a:endParaRPr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3" name="Shape 43"/>
          <p:cNvSpPr/>
          <p:nvPr>
            <p:ph type="sldImg"/>
          </p:nvPr>
        </p:nvSpPr>
        <p:spPr>
          <a:prstGeom prst="rect">
            <a:avLst/>
          </a:prstGeom>
        </p:spPr>
        <p:txBody>
          <a:bodyPr/>
          <a:lstStyle/>
          <a:p>
            <a:pPr lvl="0"/>
          </a:p>
        </p:txBody>
      </p:sp>
      <p:sp>
        <p:nvSpPr>
          <p:cNvPr id="44" name="Shape 44"/>
          <p:cNvSpPr/>
          <p:nvPr>
            <p:ph type="body" sz="quarter" idx="1"/>
          </p:nvPr>
        </p:nvSpPr>
        <p:spPr>
          <a:prstGeom prst="rect">
            <a:avLst/>
          </a:prstGeom>
        </p:spPr>
        <p:txBody>
          <a:bodyPr/>
          <a:lstStyle/>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Identify the common business practices and products, tools, and services that are available for a small business to help in proper credit reporting.</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Identify strategies for building or improving business credit.</a:t>
            </a:r>
            <a:endParaRPr sz="1200">
              <a:latin typeface="Calibri"/>
              <a:ea typeface="Calibri"/>
              <a:cs typeface="Calibri"/>
              <a:sym typeface="Calibri"/>
            </a:endParaRPr>
          </a:p>
          <a:p>
            <a:pPr lvl="0" defTabSz="914400">
              <a:lnSpc>
                <a:spcPct val="100000"/>
              </a:lnSpc>
              <a:spcBef>
                <a:spcPts val="400"/>
              </a:spcBef>
              <a:defRPr sz="1800"/>
            </a:pP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Explain how the personal finances of a business owner impact the ability of a business to get credit.</a:t>
            </a:r>
            <a:endParaRPr sz="1200">
              <a:latin typeface="Calibri"/>
              <a:ea typeface="Calibri"/>
              <a:cs typeface="Calibri"/>
              <a:sym typeface="Calibri"/>
            </a:endParaRPr>
          </a:p>
          <a:p>
            <a:pPr lvl="0" defTabSz="914400">
              <a:lnSpc>
                <a:spcPct val="100000"/>
              </a:lnSpc>
              <a:spcBef>
                <a:spcPts val="400"/>
              </a:spcBef>
              <a:defRPr sz="1800"/>
            </a:pP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We will be breaking these topics down in greater detail, but listed on this screen are additional objectives we will cover.  </a:t>
            </a:r>
            <a:endParaRPr sz="1200">
              <a:latin typeface="Calibri"/>
              <a:ea typeface="Calibri"/>
              <a:cs typeface="Calibri"/>
              <a:sym typeface="Calibri"/>
            </a:endParaRPr>
          </a:p>
          <a:p>
            <a:pPr lvl="0" defTabSz="914400">
              <a:lnSpc>
                <a:spcPct val="100000"/>
              </a:lnSpc>
              <a:spcBef>
                <a:spcPts val="400"/>
              </a:spcBef>
              <a:defRPr sz="1800"/>
            </a:pP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There are many tools, products and regulations that affect credit reporting. Much could be said beyond what we will cover in this module.  This is a means to begin your journey and help you to evaluate if it is for your business.</a:t>
            </a:r>
            <a:endParaRPr sz="1200">
              <a:latin typeface="Calibri"/>
              <a:ea typeface="Calibri"/>
              <a:cs typeface="Calibri"/>
              <a:sym typeface="Calibri"/>
            </a:endParaRPr>
          </a:p>
          <a:p>
            <a:pPr lvl="0" defTabSz="914400">
              <a:lnSpc>
                <a:spcPct val="100000"/>
              </a:lnSpc>
              <a:spcBef>
                <a:spcPts val="400"/>
              </a:spcBef>
              <a:defRPr sz="1800"/>
            </a:pP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We want to help you build your own credit and improve it for bank financing, greater vendor relationships and success.</a:t>
            </a:r>
            <a:endParaRPr sz="1200">
              <a:latin typeface="Calibri"/>
              <a:ea typeface="Calibri"/>
              <a:cs typeface="Calibri"/>
              <a:sym typeface="Calibri"/>
            </a:endParaRPr>
          </a:p>
          <a:p>
            <a:pPr lvl="0" defTabSz="914400">
              <a:lnSpc>
                <a:spcPct val="100000"/>
              </a:lnSpc>
              <a:spcBef>
                <a:spcPts val="400"/>
              </a:spcBef>
              <a:defRPr sz="1800"/>
            </a:pPr>
            <a:endParaRPr sz="1200">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2" name="Shape 52"/>
          <p:cNvSpPr/>
          <p:nvPr>
            <p:ph type="sldImg"/>
          </p:nvPr>
        </p:nvSpPr>
        <p:spPr>
          <a:prstGeom prst="rect">
            <a:avLst/>
          </a:prstGeom>
        </p:spPr>
        <p:txBody>
          <a:bodyPr/>
          <a:lstStyle/>
          <a:p>
            <a:pPr lvl="0"/>
          </a:p>
        </p:txBody>
      </p:sp>
      <p:sp>
        <p:nvSpPr>
          <p:cNvPr id="53" name="Shape 53"/>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A small business credit report contains information provided by banks, lenders, investors, landlords, other businesses, and government agencies. A credit report contains an analysis of credit worthiness, insurance underwriting, employment, certain licenses, continued credit terms, and business needs. Credit reporting agencies collect information on bank accounts, payment histories, judgments, collections, tax liens, and unpaid lawsuits. Credit reporting agencies use previous addresses of the business, former names of the business, and tax ID number to identify the small business.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8" name="Shape 58"/>
          <p:cNvSpPr/>
          <p:nvPr>
            <p:ph type="sldImg"/>
          </p:nvPr>
        </p:nvSpPr>
        <p:spPr>
          <a:prstGeom prst="rect">
            <a:avLst/>
          </a:prstGeom>
        </p:spPr>
        <p:txBody>
          <a:bodyPr/>
          <a:lstStyle/>
          <a:p>
            <a:pPr lvl="0"/>
          </a:p>
        </p:txBody>
      </p:sp>
      <p:sp>
        <p:nvSpPr>
          <p:cNvPr id="59" name="Shape 59"/>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Credit reports are used by, or involve, a small business owner in three ways:</a:t>
            </a:r>
            <a:endParaRPr sz="1200">
              <a:latin typeface="Calibri"/>
              <a:ea typeface="Calibri"/>
              <a:cs typeface="Calibri"/>
              <a:sym typeface="Calibri"/>
            </a:endParaRPr>
          </a:p>
          <a:p>
            <a:pPr lvl="0" defTabSz="914400">
              <a:lnSpc>
                <a:spcPct val="100000"/>
              </a:lnSpc>
              <a:spcBef>
                <a:spcPts val="400"/>
              </a:spcBef>
              <a:defRPr sz="1800"/>
            </a:pP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As a borrower seeking credit, creditors or suppliers review your credit history to determine whether they will grant you credit and on what terms.</a:t>
            </a:r>
            <a:endParaRPr sz="1200">
              <a:latin typeface="Calibri"/>
              <a:ea typeface="Calibri"/>
              <a:cs typeface="Calibri"/>
              <a:sym typeface="Calibri"/>
            </a:endParaRPr>
          </a:p>
          <a:p>
            <a:pPr lvl="0" defTabSz="914400">
              <a:lnSpc>
                <a:spcPct val="100000"/>
              </a:lnSpc>
              <a:spcBef>
                <a:spcPts val="400"/>
              </a:spcBef>
              <a:defRPr sz="1800"/>
            </a:pP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As a report user, you request the credit report of a potential customer or vendor. You may use the report to set credit terms for a customer seeking to make a purchase. You can also use the reports to help assess and manage the risk of a vendor or supplier not fulfilling their contractual obligations.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As a reporter of information, your business submits credit information related to accounts owed to your business. When a customer pays their debts in a timely manner, you provide this information to the credit reporting agencies.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3" name="Shape 63"/>
          <p:cNvSpPr/>
          <p:nvPr>
            <p:ph type="sldImg"/>
          </p:nvPr>
        </p:nvSpPr>
        <p:spPr>
          <a:prstGeom prst="rect">
            <a:avLst/>
          </a:prstGeom>
        </p:spPr>
        <p:txBody>
          <a:bodyPr/>
          <a:lstStyle/>
          <a:p>
            <a:pPr lvl="0"/>
          </a:p>
        </p:txBody>
      </p:sp>
      <p:sp>
        <p:nvSpPr>
          <p:cNvPr id="64" name="Shape 64"/>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As you are getting started in your business, you can use your personal credit for the business. However, establishing credit with a credit reporting service, in the name of the business, is very important. Business credit reports compare the stability of a business to other like businesses participating in the credit reporting service. Businesses involved in extending credit, use these reports to determine terms of financing. Suppliers and shipping companies review the credit history of your business when deciding whether to grant a line of credit. Firms participating in a business credit reporting service are more visible in the market place. Being listed with the business reporting service helps consumers find your company through internet searches that link the firm’s name to the name or key words in the firm’s credit report.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8" name="Shape 68"/>
          <p:cNvSpPr/>
          <p:nvPr>
            <p:ph type="sldImg"/>
          </p:nvPr>
        </p:nvSpPr>
        <p:spPr>
          <a:prstGeom prst="rect">
            <a:avLst/>
          </a:prstGeom>
        </p:spPr>
        <p:txBody>
          <a:bodyPr/>
          <a:lstStyle/>
          <a:p>
            <a:pPr lvl="0"/>
          </a:p>
        </p:txBody>
      </p:sp>
      <p:sp>
        <p:nvSpPr>
          <p:cNvPr id="69" name="Shape 69"/>
          <p:cNvSpPr/>
          <p:nvPr>
            <p:ph type="body" sz="quarter" idx="1"/>
          </p:nvPr>
        </p:nvSpPr>
        <p:spPr>
          <a:prstGeom prst="rect">
            <a:avLst/>
          </a:prstGeom>
        </p:spPr>
        <p:txBody>
          <a:bodyPr/>
          <a:lstStyle/>
          <a:p>
            <a:pPr lvl="0" defTabSz="914400">
              <a:lnSpc>
                <a:spcPct val="100000"/>
              </a:lnSpc>
              <a:spcBef>
                <a:spcPts val="300"/>
              </a:spcBef>
              <a:defRPr sz="1800"/>
            </a:pPr>
            <a:r>
              <a:rPr sz="1100">
                <a:latin typeface="Calibri"/>
                <a:ea typeface="Calibri"/>
                <a:cs typeface="Calibri"/>
                <a:sym typeface="Calibri"/>
              </a:rPr>
              <a:t>To start the process of building a credit file for your business, obtain a tax identification (ID) number from the Internal Revenue Service (IRS). Next, obtain a unique identification number for your firm, called a Data Universal Numbering System (DUNS) number, through </a:t>
            </a:r>
            <a:r>
              <a:rPr sz="1100">
                <a:latin typeface="Calibri"/>
                <a:ea typeface="Calibri"/>
                <a:cs typeface="Calibri"/>
                <a:sym typeface="Calibri"/>
                <a:hlinkClick r:id="rId3" invalidUrl="" action="" tgtFrame="" tooltip="" history="1" highlightClick="0" endSnd="0"/>
              </a:rPr>
              <a:t>www.dnb.com</a:t>
            </a:r>
            <a:r>
              <a:rPr sz="1100">
                <a:latin typeface="Calibri"/>
                <a:ea typeface="Calibri"/>
                <a:cs typeface="Calibri"/>
                <a:sym typeface="Calibri"/>
              </a:rPr>
              <a:t>. Once you have obtained the DUNS number, become a subscriber of a reporting service by submitting financial statements and registration information on your business to one of the three major national credit reporting agencies. To ensure the most favorable credit rating, include the strongest or most well-established opened trade line-of-credit accounts in your registration information. The reporting agency will contact the creditors you list for the most current information.</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4" name="Shape 74"/>
          <p:cNvSpPr/>
          <p:nvPr>
            <p:ph type="sldImg"/>
          </p:nvPr>
        </p:nvSpPr>
        <p:spPr>
          <a:prstGeom prst="rect">
            <a:avLst/>
          </a:prstGeom>
        </p:spPr>
        <p:txBody>
          <a:bodyPr/>
          <a:lstStyle/>
          <a:p>
            <a:pPr lvl="0"/>
          </a:p>
        </p:txBody>
      </p:sp>
      <p:sp>
        <p:nvSpPr>
          <p:cNvPr id="75" name="Shape 75"/>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How have business credit reports helped your business? </a:t>
            </a:r>
            <a:endParaRPr sz="1200">
              <a:latin typeface="Calibri"/>
              <a:ea typeface="Calibri"/>
              <a:cs typeface="Calibri"/>
              <a:sym typeface="Calibri"/>
            </a:endParaRPr>
          </a:p>
          <a:p>
            <a:pPr lvl="0" defTabSz="914400">
              <a:lnSpc>
                <a:spcPct val="100000"/>
              </a:lnSpc>
              <a:spcBef>
                <a:spcPts val="400"/>
              </a:spcBef>
              <a:defRPr sz="1800"/>
            </a:pP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What have been some of the challenges of business credit reports?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p:txBody>
      </p:sp>
    </p:spTree>
  </p:cSld>
  <p:clrMapOvr>
    <a:masterClrMapping/>
  </p:clrMapOvr>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Title Slide">
    <p:spTree>
      <p:nvGrpSpPr>
        <p:cNvPr id="1" name=""/>
        <p:cNvGrpSpPr/>
        <p:nvPr/>
      </p:nvGrpSpPr>
      <p:grpSpPr>
        <a:xfrm>
          <a:off x="0" y="0"/>
          <a:ext cx="0" cy="0"/>
          <a:chOff x="0" y="0"/>
          <a:chExt cx="0" cy="0"/>
        </a:xfrm>
      </p:grpSpPr>
      <p:sp>
        <p:nvSpPr>
          <p:cNvPr id="7" name="Shape 7"/>
          <p:cNvSpPr/>
          <p:nvPr>
            <p:ph type="title"/>
          </p:nvPr>
        </p:nvSpPr>
        <p:spPr>
          <a:prstGeom prst="rect">
            <a:avLst/>
          </a:prstGeom>
        </p:spPr>
        <p:txBody>
          <a:bodyPr/>
          <a:lstStyle/>
          <a:p>
            <a:pPr lvl="0">
              <a:defRPr sz="1800"/>
            </a:pPr>
            <a:r>
              <a:rPr sz="4400"/>
              <a:t>Click to edit Master title style</a:t>
            </a:r>
          </a:p>
        </p:txBody>
      </p:sp>
      <p:sp>
        <p:nvSpPr>
          <p:cNvPr id="8" name="Shape 8"/>
          <p:cNvSpPr/>
          <p:nvPr>
            <p:ph type="body" idx="1"/>
          </p:nvPr>
        </p:nvSpPr>
        <p:spPr>
          <a:prstGeom prst="rect">
            <a:avLst/>
          </a:prstGeom>
        </p:spPr>
        <p:txBody>
          <a:bodyPr/>
          <a:lstStyle/>
          <a:p>
            <a:pPr lvl="0">
              <a:defRPr sz="1800">
                <a:solidFill>
                  <a:srgbClr val="000000"/>
                </a:solidFill>
              </a:defRPr>
            </a:pPr>
            <a:r>
              <a:rPr sz="3200">
                <a:solidFill>
                  <a:srgbClr val="888888"/>
                </a:solidFill>
              </a:rPr>
              <a:t>Click to edit Master subtitle style</a:t>
            </a:r>
          </a:p>
        </p:txBody>
      </p:sp>
      <p:sp>
        <p:nvSpPr>
          <p:cNvPr id="9" name="Shape 9"/>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0" showMasterPhAnim="1">
  <p:cSld name="Title and Content">
    <p:spTree>
      <p:nvGrpSpPr>
        <p:cNvPr id="1" name=""/>
        <p:cNvGrpSpPr/>
        <p:nvPr/>
      </p:nvGrpSpPr>
      <p:grpSpPr>
        <a:xfrm>
          <a:off x="0" y="0"/>
          <a:ext cx="0" cy="0"/>
          <a:chOff x="0" y="0"/>
          <a:chExt cx="0" cy="0"/>
        </a:xfrm>
      </p:grpSpPr>
      <p:pic>
        <p:nvPicPr>
          <p:cNvPr id="11" name="image2.jpg" descr="C:\Users\ryan aller\Documents\My Dropbox\DRC\FDIC Finals\Final Package\SOURCE\PPT Template Images\pages_bkdg_sbasm.jpg"/>
          <p:cNvPicPr/>
          <p:nvPr/>
        </p:nvPicPr>
        <p:blipFill>
          <a:blip r:embed="rId2">
            <a:extLst/>
          </a:blip>
          <a:stretch>
            <a:fillRect/>
          </a:stretch>
        </p:blipFill>
        <p:spPr>
          <a:xfrm>
            <a:off x="0" y="0"/>
            <a:ext cx="9163050" cy="6877050"/>
          </a:xfrm>
          <a:prstGeom prst="rect">
            <a:avLst/>
          </a:prstGeom>
          <a:ln w="12700">
            <a:miter lim="400000"/>
          </a:ln>
        </p:spPr>
      </p:pic>
      <p:sp>
        <p:nvSpPr>
          <p:cNvPr id="12" name="Shape 12"/>
          <p:cNvSpPr/>
          <p:nvPr/>
        </p:nvSpPr>
        <p:spPr>
          <a:xfrm>
            <a:off x="6781800" y="6400800"/>
            <a:ext cx="1676400" cy="20789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r"/>
            <a:r>
              <a:rPr sz="1000">
                <a:solidFill>
                  <a:srgbClr val="FFFFFF"/>
                </a:solidFill>
                <a:latin typeface="12 pt. Helvetica* 85 Heavy   08472"/>
                <a:ea typeface="12 pt. Helvetica* 85 Heavy   08472"/>
                <a:cs typeface="12 pt. Helvetica* 85 Heavy   08472"/>
                <a:sym typeface="12 pt. Helvetica* 85 Heavy   08472"/>
              </a:rPr>
              <a:t>CREDIT</a:t>
            </a:r>
            <a:r>
              <a:rPr sz="1000">
                <a:solidFill>
                  <a:srgbClr val="132F5A"/>
                </a:solidFill>
                <a:latin typeface="12 pt. Helvetica* 85 Heavy   08472"/>
                <a:ea typeface="12 pt. Helvetica* 85 Heavy   08472"/>
                <a:cs typeface="12 pt. Helvetica* 85 Heavy   08472"/>
                <a:sym typeface="12 pt. Helvetica* 85 Heavy   08472"/>
              </a:rPr>
              <a:t>REPORTING</a:t>
            </a:r>
          </a:p>
        </p:txBody>
      </p:sp>
      <p:sp>
        <p:nvSpPr>
          <p:cNvPr id="13" name="Shape 13"/>
          <p:cNvSpPr/>
          <p:nvPr/>
        </p:nvSpPr>
        <p:spPr>
          <a:xfrm>
            <a:off x="8305800" y="6400800"/>
            <a:ext cx="381000" cy="20789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r">
              <a:defRPr sz="1000">
                <a:solidFill>
                  <a:srgbClr val="132F5A"/>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1000">
                <a:solidFill>
                  <a:srgbClr val="132F5A"/>
                </a:solidFill>
              </a:rPr>
              <a:t>‹#›</a:t>
            </a:r>
          </a:p>
        </p:txBody>
      </p:sp>
      <p:sp>
        <p:nvSpPr>
          <p:cNvPr id="14" name="Shape 14"/>
          <p:cNvSpPr/>
          <p:nvPr>
            <p:ph type="title"/>
          </p:nvPr>
        </p:nvSpPr>
        <p:spPr>
          <a:xfrm>
            <a:off x="457200" y="381000"/>
            <a:ext cx="8229600" cy="609601"/>
          </a:xfrm>
          <a:prstGeom prst="rect">
            <a:avLst/>
          </a:prstGeom>
        </p:spPr>
        <p:txBody>
          <a:bodyPr anchor="t"/>
          <a:lstStyle>
            <a:lvl1pPr algn="l">
              <a:defRPr sz="3600">
                <a:solidFill>
                  <a:srgbClr val="C1961C"/>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3600">
                <a:solidFill>
                  <a:srgbClr val="C1961C"/>
                </a:solidFill>
              </a:rPr>
              <a:t>Click to edit Master title style</a:t>
            </a:r>
          </a:p>
        </p:txBody>
      </p:sp>
      <p:sp>
        <p:nvSpPr>
          <p:cNvPr id="15" name="Shape 15"/>
          <p:cNvSpPr/>
          <p:nvPr>
            <p:ph type="body" idx="1"/>
          </p:nvPr>
        </p:nvSpPr>
        <p:spPr>
          <a:xfrm>
            <a:off x="457200" y="990600"/>
            <a:ext cx="8229600" cy="4267201"/>
          </a:xfrm>
          <a:prstGeom prst="rect">
            <a:avLst/>
          </a:prstGeom>
        </p:spPr>
        <p:txBody>
          <a:bodyPr/>
          <a:lstStyle>
            <a:lvl1pPr marL="342900" indent="-342900"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1pPr>
            <a:lvl2pPr marL="763360" indent="-306160"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2pPr>
            <a:lvl3pPr marL="11593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3pPr>
            <a:lvl4pPr marL="16165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4pPr>
            <a:lvl5pPr marL="20737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5pPr>
          </a:lstStyle>
          <a:p>
            <a:pPr lvl="0">
              <a:defRPr sz="1800">
                <a:solidFill>
                  <a:srgbClr val="000000"/>
                </a:solidFill>
              </a:defRPr>
            </a:pPr>
            <a:r>
              <a:rPr sz="3000">
                <a:solidFill>
                  <a:srgbClr val="132F5A"/>
                </a:solidFill>
              </a:rPr>
              <a:t>Click to edit Master text styles</a:t>
            </a:r>
            <a:endParaRPr sz="3000">
              <a:solidFill>
                <a:srgbClr val="132F5A"/>
              </a:solidFill>
            </a:endParaRPr>
          </a:p>
          <a:p>
            <a:pPr lvl="1">
              <a:defRPr sz="1800">
                <a:solidFill>
                  <a:srgbClr val="000000"/>
                </a:solidFill>
              </a:defRPr>
            </a:pPr>
            <a:r>
              <a:rPr sz="3000">
                <a:solidFill>
                  <a:srgbClr val="132F5A"/>
                </a:solidFill>
              </a:rPr>
              <a:t>Second level</a:t>
            </a:r>
            <a:endParaRPr sz="3000">
              <a:solidFill>
                <a:srgbClr val="132F5A"/>
              </a:solidFill>
            </a:endParaRPr>
          </a:p>
          <a:p>
            <a:pPr lvl="2">
              <a:defRPr sz="1800">
                <a:solidFill>
                  <a:srgbClr val="000000"/>
                </a:solidFill>
              </a:defRPr>
            </a:pPr>
            <a:r>
              <a:rPr sz="3000">
                <a:solidFill>
                  <a:srgbClr val="132F5A"/>
                </a:solidFill>
              </a:rPr>
              <a:t>Third level</a:t>
            </a:r>
            <a:endParaRPr sz="3000">
              <a:solidFill>
                <a:srgbClr val="132F5A"/>
              </a:solidFill>
            </a:endParaRPr>
          </a:p>
          <a:p>
            <a:pPr lvl="3">
              <a:defRPr sz="1800">
                <a:solidFill>
                  <a:srgbClr val="000000"/>
                </a:solidFill>
              </a:defRPr>
            </a:pPr>
            <a:r>
              <a:rPr sz="3000">
                <a:solidFill>
                  <a:srgbClr val="132F5A"/>
                </a:solidFill>
              </a:rPr>
              <a:t>Fourth level</a:t>
            </a:r>
            <a:endParaRPr sz="3000">
              <a:solidFill>
                <a:srgbClr val="132F5A"/>
              </a:solidFill>
            </a:endParaRPr>
          </a:p>
          <a:p>
            <a:pPr lvl="4">
              <a:defRPr sz="1800">
                <a:solidFill>
                  <a:srgbClr val="000000"/>
                </a:solidFill>
              </a:defRPr>
            </a:pPr>
            <a:r>
              <a:rPr sz="3000">
                <a:solidFill>
                  <a:srgbClr val="132F5A"/>
                </a:solidFill>
              </a:rPr>
              <a:t>Fifth level</a:t>
            </a:r>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pic>
        <p:nvPicPr>
          <p:cNvPr id="2" name="image1.jpg" descr="C:\Users\ryan aller\Documents\My Dropbox\DRC\FDIC Finals\Final Package\SOURCE\PPT Template Images\title_bkdg_sbasm.jpg"/>
          <p:cNvPicPr/>
          <p:nvPr/>
        </p:nvPicPr>
        <p:blipFill>
          <a:blip r:embed="rId2">
            <a:extLst/>
          </a:blip>
          <a:stretch>
            <a:fillRect/>
          </a:stretch>
        </p:blipFill>
        <p:spPr>
          <a:xfrm>
            <a:off x="-19050" y="0"/>
            <a:ext cx="9163050" cy="6877050"/>
          </a:xfrm>
          <a:prstGeom prst="rect">
            <a:avLst/>
          </a:prstGeom>
          <a:ln w="12700">
            <a:miter lim="400000"/>
          </a:ln>
        </p:spPr>
      </p:pic>
      <p:sp>
        <p:nvSpPr>
          <p:cNvPr id="3" name="Shape 3"/>
          <p:cNvSpPr/>
          <p:nvPr>
            <p:ph type="title"/>
          </p:nvPr>
        </p:nvSpPr>
        <p:spPr>
          <a:xfrm>
            <a:off x="685800" y="1844675"/>
            <a:ext cx="7772400" cy="2041525"/>
          </a:xfrm>
          <a:prstGeom prst="rect">
            <a:avLst/>
          </a:prstGeom>
          <a:ln w="12700">
            <a:miter lim="400000"/>
          </a:ln>
          <a:extLst>
            <a:ext uri="{C572A759-6A51-4108-AA02-DFA0A04FC94B}">
              <ma14:wrappingTextBoxFlag xmlns:ma14="http://schemas.microsoft.com/office/mac/drawingml/2011/main" val="1"/>
            </a:ext>
          </a:extLst>
        </p:spPr>
        <p:txBody>
          <a:bodyPr lIns="45719" rIns="45719" anchor="ctr"/>
          <a:lstStyle/>
          <a:p>
            <a:pPr lvl="0">
              <a:defRPr sz="1800"/>
            </a:pPr>
            <a:r>
              <a:rPr sz="4400"/>
              <a:t>Click to edit Master title style</a:t>
            </a:r>
          </a:p>
        </p:txBody>
      </p:sp>
      <p:sp>
        <p:nvSpPr>
          <p:cNvPr id="4" name="Shape 4"/>
          <p:cNvSpPr/>
          <p:nvPr>
            <p:ph type="body" idx="1"/>
          </p:nvPr>
        </p:nvSpPr>
        <p:spPr>
          <a:xfrm>
            <a:off x="1371600" y="3886200"/>
            <a:ext cx="6400800" cy="2971800"/>
          </a:xfrm>
          <a:prstGeom prst="rect">
            <a:avLst/>
          </a:prstGeom>
          <a:ln w="12700">
            <a:miter lim="400000"/>
          </a:ln>
          <a:extLst>
            <a:ext uri="{C572A759-6A51-4108-AA02-DFA0A04FC94B}">
              <ma14:wrappingTextBoxFlag xmlns:ma14="http://schemas.microsoft.com/office/mac/drawingml/2011/main" val="1"/>
            </a:ext>
          </a:extLst>
        </p:spPr>
        <p:txBody>
          <a:bodyPr lIns="45719" rIns="45719"/>
          <a:lstStyle/>
          <a:p>
            <a:pPr lvl="0">
              <a:defRPr sz="1800">
                <a:solidFill>
                  <a:srgbClr val="000000"/>
                </a:solidFill>
              </a:defRPr>
            </a:pPr>
            <a:r>
              <a:rPr sz="3200">
                <a:solidFill>
                  <a:srgbClr val="888888"/>
                </a:solidFill>
              </a:rPr>
              <a:t>Click to edit Master subtitle style</a:t>
            </a:r>
          </a:p>
        </p:txBody>
      </p:sp>
      <p:sp>
        <p:nvSpPr>
          <p:cNvPr id="5" name="Shape 5"/>
          <p:cNvSpPr/>
          <p:nvPr>
            <p:ph type="sldNum" sz="quarter" idx="2"/>
          </p:nvPr>
        </p:nvSpPr>
        <p:spPr>
          <a:xfrm>
            <a:off x="6553200" y="6414760"/>
            <a:ext cx="2133600" cy="248305"/>
          </a:xfrm>
          <a:prstGeom prst="rect">
            <a:avLst/>
          </a:prstGeom>
          <a:ln w="12700">
            <a:miter lim="400000"/>
          </a:ln>
        </p:spPr>
        <p:txBody>
          <a:bodyPr lIns="45719" rIns="45719" anchor="ctr">
            <a:spAutoFit/>
          </a:bodyPr>
          <a:lstStyle>
            <a:lvl1pPr algn="r">
              <a:defRPr sz="1200">
                <a:solidFill>
                  <a:srgbClr val="898989"/>
                </a:solidFill>
              </a:defRPr>
            </a:lvl1pPr>
          </a:lstStyle>
          <a:p>
            <a:pPr lvl="0"/>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Lst>
  <p:transition spd="med" advClick="1"/>
  <p:txStyles>
    <p:titleStyle>
      <a:lvl1pPr algn="ctr">
        <a:defRPr sz="4400">
          <a:latin typeface="Calibri"/>
          <a:ea typeface="Calibri"/>
          <a:cs typeface="Calibri"/>
          <a:sym typeface="Calibri"/>
        </a:defRPr>
      </a:lvl1pPr>
      <a:lvl2pPr algn="ctr">
        <a:defRPr sz="4400">
          <a:latin typeface="Calibri"/>
          <a:ea typeface="Calibri"/>
          <a:cs typeface="Calibri"/>
          <a:sym typeface="Calibri"/>
        </a:defRPr>
      </a:lvl2pPr>
      <a:lvl3pPr algn="ctr">
        <a:defRPr sz="4400">
          <a:latin typeface="Calibri"/>
          <a:ea typeface="Calibri"/>
          <a:cs typeface="Calibri"/>
          <a:sym typeface="Calibri"/>
        </a:defRPr>
      </a:lvl3pPr>
      <a:lvl4pPr algn="ctr">
        <a:defRPr sz="4400">
          <a:latin typeface="Calibri"/>
          <a:ea typeface="Calibri"/>
          <a:cs typeface="Calibri"/>
          <a:sym typeface="Calibri"/>
        </a:defRPr>
      </a:lvl4pPr>
      <a:lvl5pPr algn="ctr">
        <a:defRPr sz="4400">
          <a:latin typeface="Calibri"/>
          <a:ea typeface="Calibri"/>
          <a:cs typeface="Calibri"/>
          <a:sym typeface="Calibri"/>
        </a:defRPr>
      </a:lvl5pPr>
      <a:lvl6pPr indent="457200" algn="ctr">
        <a:defRPr sz="4400">
          <a:latin typeface="Calibri"/>
          <a:ea typeface="Calibri"/>
          <a:cs typeface="Calibri"/>
          <a:sym typeface="Calibri"/>
        </a:defRPr>
      </a:lvl6pPr>
      <a:lvl7pPr indent="914400" algn="ctr">
        <a:defRPr sz="4400">
          <a:latin typeface="Calibri"/>
          <a:ea typeface="Calibri"/>
          <a:cs typeface="Calibri"/>
          <a:sym typeface="Calibri"/>
        </a:defRPr>
      </a:lvl7pPr>
      <a:lvl8pPr indent="1371600" algn="ctr">
        <a:defRPr sz="4400">
          <a:latin typeface="Calibri"/>
          <a:ea typeface="Calibri"/>
          <a:cs typeface="Calibri"/>
          <a:sym typeface="Calibri"/>
        </a:defRPr>
      </a:lvl8pPr>
      <a:lvl9pPr indent="1828800" algn="ctr">
        <a:defRPr sz="4400">
          <a:latin typeface="Calibri"/>
          <a:ea typeface="Calibri"/>
          <a:cs typeface="Calibri"/>
          <a:sym typeface="Calibri"/>
        </a:defRPr>
      </a:lvl9pPr>
    </p:titleStyle>
    <p:bodyStyle>
      <a:lvl1pPr algn="ctr">
        <a:spcBef>
          <a:spcPts val="700"/>
        </a:spcBef>
        <a:defRPr sz="3200">
          <a:solidFill>
            <a:srgbClr val="888888"/>
          </a:solidFill>
          <a:latin typeface="Calibri"/>
          <a:ea typeface="Calibri"/>
          <a:cs typeface="Calibri"/>
          <a:sym typeface="Calibri"/>
        </a:defRPr>
      </a:lvl1pPr>
      <a:lvl2pPr indent="457200" algn="ctr">
        <a:spcBef>
          <a:spcPts val="700"/>
        </a:spcBef>
        <a:defRPr sz="3200">
          <a:solidFill>
            <a:srgbClr val="888888"/>
          </a:solidFill>
          <a:latin typeface="Calibri"/>
          <a:ea typeface="Calibri"/>
          <a:cs typeface="Calibri"/>
          <a:sym typeface="Calibri"/>
        </a:defRPr>
      </a:lvl2pPr>
      <a:lvl3pPr indent="914400" algn="ctr">
        <a:spcBef>
          <a:spcPts val="700"/>
        </a:spcBef>
        <a:defRPr sz="3200">
          <a:solidFill>
            <a:srgbClr val="888888"/>
          </a:solidFill>
          <a:latin typeface="Calibri"/>
          <a:ea typeface="Calibri"/>
          <a:cs typeface="Calibri"/>
          <a:sym typeface="Calibri"/>
        </a:defRPr>
      </a:lvl3pPr>
      <a:lvl4pPr indent="1371600" algn="ctr">
        <a:spcBef>
          <a:spcPts val="700"/>
        </a:spcBef>
        <a:defRPr sz="3200">
          <a:solidFill>
            <a:srgbClr val="888888"/>
          </a:solidFill>
          <a:latin typeface="Calibri"/>
          <a:ea typeface="Calibri"/>
          <a:cs typeface="Calibri"/>
          <a:sym typeface="Calibri"/>
        </a:defRPr>
      </a:lvl4pPr>
      <a:lvl5pPr indent="1828800" algn="ctr">
        <a:spcBef>
          <a:spcPts val="700"/>
        </a:spcBef>
        <a:defRPr sz="3200">
          <a:solidFill>
            <a:srgbClr val="888888"/>
          </a:solidFill>
          <a:latin typeface="Calibri"/>
          <a:ea typeface="Calibri"/>
          <a:cs typeface="Calibri"/>
          <a:sym typeface="Calibri"/>
        </a:defRPr>
      </a:lvl5pPr>
      <a:lvl6pPr indent="2286000" algn="ctr">
        <a:spcBef>
          <a:spcPts val="700"/>
        </a:spcBef>
        <a:defRPr sz="3200">
          <a:solidFill>
            <a:srgbClr val="888888"/>
          </a:solidFill>
          <a:latin typeface="Calibri"/>
          <a:ea typeface="Calibri"/>
          <a:cs typeface="Calibri"/>
          <a:sym typeface="Calibri"/>
        </a:defRPr>
      </a:lvl6pPr>
      <a:lvl7pPr indent="2743200" algn="ctr">
        <a:spcBef>
          <a:spcPts val="700"/>
        </a:spcBef>
        <a:defRPr sz="3200">
          <a:solidFill>
            <a:srgbClr val="888888"/>
          </a:solidFill>
          <a:latin typeface="Calibri"/>
          <a:ea typeface="Calibri"/>
          <a:cs typeface="Calibri"/>
          <a:sym typeface="Calibri"/>
        </a:defRPr>
      </a:lvl7pPr>
      <a:lvl8pPr indent="3200400" algn="ctr">
        <a:spcBef>
          <a:spcPts val="700"/>
        </a:spcBef>
        <a:defRPr sz="3200">
          <a:solidFill>
            <a:srgbClr val="888888"/>
          </a:solidFill>
          <a:latin typeface="Calibri"/>
          <a:ea typeface="Calibri"/>
          <a:cs typeface="Calibri"/>
          <a:sym typeface="Calibri"/>
        </a:defRPr>
      </a:lvl8pPr>
      <a:lvl9pPr indent="3657600" algn="ctr">
        <a:spcBef>
          <a:spcPts val="700"/>
        </a:spcBef>
        <a:defRPr sz="3200">
          <a:solidFill>
            <a:srgbClr val="888888"/>
          </a:solidFill>
          <a:latin typeface="Calibri"/>
          <a:ea typeface="Calibri"/>
          <a:cs typeface="Calibri"/>
          <a:sym typeface="Calibri"/>
        </a:defRPr>
      </a:lvl9pPr>
    </p:bodyStyle>
    <p:otherStyle>
      <a:lvl1pPr algn="r">
        <a:defRPr sz="1200">
          <a:solidFill>
            <a:schemeClr val="tx1"/>
          </a:solidFill>
          <a:latin typeface="+mn-lt"/>
          <a:ea typeface="+mn-ea"/>
          <a:cs typeface="+mn-cs"/>
          <a:sym typeface="Calibri"/>
        </a:defRPr>
      </a:lvl1pPr>
      <a:lvl2pPr indent="457200" algn="r">
        <a:defRPr sz="1200">
          <a:solidFill>
            <a:schemeClr val="tx1"/>
          </a:solidFill>
          <a:latin typeface="+mn-lt"/>
          <a:ea typeface="+mn-ea"/>
          <a:cs typeface="+mn-cs"/>
          <a:sym typeface="Calibri"/>
        </a:defRPr>
      </a:lvl2pPr>
      <a:lvl3pPr indent="914400" algn="r">
        <a:defRPr sz="1200">
          <a:solidFill>
            <a:schemeClr val="tx1"/>
          </a:solidFill>
          <a:latin typeface="+mn-lt"/>
          <a:ea typeface="+mn-ea"/>
          <a:cs typeface="+mn-cs"/>
          <a:sym typeface="Calibri"/>
        </a:defRPr>
      </a:lvl3pPr>
      <a:lvl4pPr indent="1371600" algn="r">
        <a:defRPr sz="1200">
          <a:solidFill>
            <a:schemeClr val="tx1"/>
          </a:solidFill>
          <a:latin typeface="+mn-lt"/>
          <a:ea typeface="+mn-ea"/>
          <a:cs typeface="+mn-cs"/>
          <a:sym typeface="Calibri"/>
        </a:defRPr>
      </a:lvl4pPr>
      <a:lvl5pPr indent="1828800" algn="r">
        <a:defRPr sz="1200">
          <a:solidFill>
            <a:schemeClr val="tx1"/>
          </a:solidFill>
          <a:latin typeface="+mn-lt"/>
          <a:ea typeface="+mn-ea"/>
          <a:cs typeface="+mn-cs"/>
          <a:sym typeface="Calibri"/>
        </a:defRPr>
      </a:lvl5pPr>
      <a:lvl6pPr indent="2286000" algn="r">
        <a:defRPr sz="1200">
          <a:solidFill>
            <a:schemeClr val="tx1"/>
          </a:solidFill>
          <a:latin typeface="+mn-lt"/>
          <a:ea typeface="+mn-ea"/>
          <a:cs typeface="+mn-cs"/>
          <a:sym typeface="Calibri"/>
        </a:defRPr>
      </a:lvl6pPr>
      <a:lvl7pPr indent="2743200" algn="r">
        <a:defRPr sz="1200">
          <a:solidFill>
            <a:schemeClr val="tx1"/>
          </a:solidFill>
          <a:latin typeface="+mn-lt"/>
          <a:ea typeface="+mn-ea"/>
          <a:cs typeface="+mn-cs"/>
          <a:sym typeface="Calibri"/>
        </a:defRPr>
      </a:lvl7pPr>
      <a:lvl8pPr indent="3200400" algn="r">
        <a:defRPr sz="1200">
          <a:solidFill>
            <a:schemeClr val="tx1"/>
          </a:solidFill>
          <a:latin typeface="+mn-lt"/>
          <a:ea typeface="+mn-ea"/>
          <a:cs typeface="+mn-cs"/>
          <a:sym typeface="Calibri"/>
        </a:defRPr>
      </a:lvl8pPr>
      <a:lvl9pPr indent="3657600" algn="r">
        <a:defRPr sz="1200">
          <a:solidFill>
            <a:schemeClr val="tx1"/>
          </a:solidFill>
          <a:latin typeface="+mn-lt"/>
          <a:ea typeface="+mn-ea"/>
          <a:cs typeface="+mn-cs"/>
          <a:sym typeface="Calibri"/>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6.jpe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7.jpe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pn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8.jpe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2.png"/></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9.jpeg"/></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2.png"/></Relationships>

</file>

<file path=ppt/slides/_rels/slide3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10.jpeg"/></Relationships>

</file>

<file path=ppt/slides/_rels/slide3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11.jpeg"/></Relationships>

</file>

<file path=ppt/slides/_rels/slide3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9.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jpe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 name="Shape 19"/>
          <p:cNvSpPr/>
          <p:nvPr/>
        </p:nvSpPr>
        <p:spPr>
          <a:xfrm>
            <a:off x="361950" y="2819400"/>
            <a:ext cx="2838450" cy="1219200"/>
          </a:xfrm>
          <a:prstGeom prst="rect">
            <a:avLst/>
          </a:prstGeom>
          <a:solidFill>
            <a:srgbClr val="17375E"/>
          </a:solidFill>
          <a:ln w="12700">
            <a:miter lim="400000"/>
          </a:ln>
        </p:spPr>
        <p:txBody>
          <a:bodyPr lIns="0" tIns="0" rIns="0" bIns="0" anchor="ctr"/>
          <a:lstStyle/>
          <a:p>
            <a:pPr lvl="0" algn="ctr">
              <a:defRPr>
                <a:solidFill>
                  <a:srgbClr val="FFFFFF"/>
                </a:solidFill>
              </a:defRPr>
            </a:pPr>
          </a:p>
        </p:txBody>
      </p:sp>
      <p:sp>
        <p:nvSpPr>
          <p:cNvPr id="20" name="Shape 20"/>
          <p:cNvSpPr/>
          <p:nvPr/>
        </p:nvSpPr>
        <p:spPr>
          <a:xfrm>
            <a:off x="228600" y="838200"/>
            <a:ext cx="6781800" cy="9172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pc="-150" sz="7200">
                <a:solidFill>
                  <a:srgbClr val="C1961C"/>
                </a:solidFill>
                <a:latin typeface="12 pt. Helvetica* 85 Heavy   08472"/>
                <a:ea typeface="12 pt. Helvetica* 85 Heavy   08472"/>
                <a:cs typeface="12 pt. Helvetica* 85 Heavy   08472"/>
                <a:sym typeface="12 pt. Helvetica* 85 Heavy   08472"/>
              </a:defRPr>
            </a:lvl1pPr>
          </a:lstStyle>
          <a:p>
            <a:pPr lvl="0">
              <a:defRPr spc="0" sz="1800">
                <a:solidFill>
                  <a:srgbClr val="000000"/>
                </a:solidFill>
              </a:defRPr>
            </a:pPr>
            <a:r>
              <a:rPr spc="-150" sz="7200">
                <a:solidFill>
                  <a:srgbClr val="C1961C"/>
                </a:solidFill>
              </a:rPr>
              <a:t>Credit</a:t>
            </a:r>
          </a:p>
        </p:txBody>
      </p:sp>
      <p:sp>
        <p:nvSpPr>
          <p:cNvPr id="21" name="Shape 21"/>
          <p:cNvSpPr/>
          <p:nvPr/>
        </p:nvSpPr>
        <p:spPr>
          <a:xfrm>
            <a:off x="533400" y="1600200"/>
            <a:ext cx="7924800" cy="9172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pc="-150" sz="7200">
                <a:solidFill>
                  <a:srgbClr val="132F5A"/>
                </a:solidFill>
                <a:latin typeface="12 pt Helvetica* 55 Roman   05472"/>
                <a:ea typeface="12 pt Helvetica* 55 Roman   05472"/>
                <a:cs typeface="12 pt Helvetica* 55 Roman   05472"/>
                <a:sym typeface="12 pt Helvetica* 55 Roman   05472"/>
              </a:defRPr>
            </a:lvl1pPr>
          </a:lstStyle>
          <a:p>
            <a:pPr lvl="0">
              <a:defRPr spc="0" sz="1800">
                <a:solidFill>
                  <a:srgbClr val="000000"/>
                </a:solidFill>
              </a:defRPr>
            </a:pPr>
            <a:r>
              <a:rPr spc="-150" sz="7200">
                <a:solidFill>
                  <a:srgbClr val="132F5A"/>
                </a:solidFill>
              </a:rPr>
              <a:t>Reporting</a:t>
            </a:r>
          </a:p>
        </p:txBody>
      </p:sp>
      <p:pic>
        <p:nvPicPr>
          <p:cNvPr id="22" name="FDIC_PPT_ART_CreditReporting.jpg"/>
          <p:cNvPicPr/>
          <p:nvPr/>
        </p:nvPicPr>
        <p:blipFill>
          <a:blip r:embed="rId2">
            <a:extLst/>
          </a:blip>
          <a:stretch>
            <a:fillRect/>
          </a:stretch>
        </p:blipFill>
        <p:spPr>
          <a:xfrm>
            <a:off x="4562475" y="381000"/>
            <a:ext cx="4581525" cy="4581525"/>
          </a:xfrm>
          <a:prstGeom prst="rect">
            <a:avLst/>
          </a:prstGeom>
          <a:ln w="12700">
            <a:miter lim="400000"/>
          </a:ln>
        </p:spPr>
      </p:pic>
      <p:sp>
        <p:nvSpPr>
          <p:cNvPr id="23" name="Shape 23"/>
          <p:cNvSpPr/>
          <p:nvPr/>
        </p:nvSpPr>
        <p:spPr>
          <a:xfrm>
            <a:off x="530225" y="2895600"/>
            <a:ext cx="2746375" cy="8788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b="1" cap="small" sz="2800">
                <a:solidFill>
                  <a:srgbClr val="FFFFFF"/>
                </a:solidFill>
                <a:latin typeface="Garamond"/>
                <a:ea typeface="Garamond"/>
                <a:cs typeface="Garamond"/>
                <a:sym typeface="Garamond"/>
              </a:defRPr>
            </a:lvl1pPr>
          </a:lstStyle>
          <a:p>
            <a:pPr lvl="0">
              <a:defRPr b="0" cap="none" sz="1800">
                <a:solidFill>
                  <a:srgbClr val="000000"/>
                </a:solidFill>
              </a:defRPr>
            </a:pPr>
            <a:r>
              <a:rPr b="1" cap="small" sz="2800">
                <a:solidFill>
                  <a:srgbClr val="FFFFFF"/>
                </a:solidFill>
              </a:rPr>
              <a:t>For a Small Business</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6" name="Shape 66"/>
          <p:cNvSpPr/>
          <p:nvPr>
            <p:ph type="title"/>
          </p:nvPr>
        </p:nvSpPr>
        <p:spPr>
          <a:xfrm>
            <a:off x="457200" y="381000"/>
            <a:ext cx="8229600" cy="609600"/>
          </a:xfrm>
          <a:prstGeom prst="rect">
            <a:avLst/>
          </a:prstGeom>
        </p:spPr>
        <p:txBody>
          <a:bodyPr lIns="0" tIns="0" rIns="0" bIns="0">
            <a:normAutofit fontScale="100000" lnSpcReduction="0"/>
          </a:bodyPr>
          <a:lstStyle>
            <a:lvl1pPr defTabSz="886968">
              <a:defRPr sz="3492"/>
            </a:lvl1pPr>
          </a:lstStyle>
          <a:p>
            <a:pPr lvl="0">
              <a:defRPr sz="1800">
                <a:solidFill>
                  <a:srgbClr val="000000"/>
                </a:solidFill>
              </a:defRPr>
            </a:pPr>
            <a:r>
              <a:rPr sz="3492">
                <a:solidFill>
                  <a:srgbClr val="C1961C"/>
                </a:solidFill>
              </a:rPr>
              <a:t>Business Credit Reports (continued)</a:t>
            </a:r>
          </a:p>
        </p:txBody>
      </p:sp>
      <p:sp>
        <p:nvSpPr>
          <p:cNvPr id="67" name="Shape 67"/>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Obtain a tax ID number from the Internal Revenue Service (IRS) and a DUNS number.</a:t>
            </a:r>
            <a:endParaRPr sz="3000">
              <a:solidFill>
                <a:srgbClr val="132F5A"/>
              </a:solidFill>
            </a:endParaRPr>
          </a:p>
          <a:p>
            <a:pPr lvl="0">
              <a:defRPr sz="1800">
                <a:solidFill>
                  <a:srgbClr val="000000"/>
                </a:solidFill>
              </a:defRPr>
            </a:pPr>
            <a:r>
              <a:rPr sz="3000">
                <a:solidFill>
                  <a:srgbClr val="132F5A"/>
                </a:solidFill>
              </a:rPr>
              <a:t>Subscribe to a reporting service that meets your needs and budget.</a:t>
            </a:r>
            <a:endParaRPr sz="3000">
              <a:solidFill>
                <a:srgbClr val="132F5A"/>
              </a:solidFill>
            </a:endParaRPr>
          </a:p>
          <a:p>
            <a:pPr lvl="0">
              <a:defRPr sz="1800">
                <a:solidFill>
                  <a:srgbClr val="000000"/>
                </a:solidFill>
              </a:defRPr>
            </a:pPr>
            <a:r>
              <a:rPr sz="3000">
                <a:solidFill>
                  <a:srgbClr val="132F5A"/>
                </a:solidFill>
              </a:rPr>
              <a:t>Provide your business registration information, financial statements, and accounts to be included in the report.</a:t>
            </a:r>
            <a:endParaRPr sz="3000">
              <a:solidFill>
                <a:srgbClr val="132F5A"/>
              </a:solidFill>
            </a:endParaRPr>
          </a:p>
          <a:p>
            <a:pPr lvl="0">
              <a:defRPr sz="1800">
                <a:solidFill>
                  <a:srgbClr val="000000"/>
                </a:solidFill>
              </a:defRPr>
            </a:pPr>
            <a:r>
              <a:rPr sz="3000">
                <a:solidFill>
                  <a:srgbClr val="132F5A"/>
                </a:solidFill>
              </a:rPr>
              <a:t>Use reports produced by the service to build strengths in your business.</a:t>
            </a:r>
          </a:p>
        </p:txBody>
      </p:sp>
    </p:spTree>
  </p:cSld>
  <p:clrMapOvr>
    <a:masterClrMapping/>
  </p:clrMapOvr>
  <p:transitio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1" name="Shape 71"/>
          <p:cNvSpPr/>
          <p:nvPr>
            <p:ph type="title"/>
          </p:nvPr>
        </p:nvSpPr>
        <p:spPr>
          <a:xfrm>
            <a:off x="457200" y="381000"/>
            <a:ext cx="8229600" cy="609600"/>
          </a:xfrm>
          <a:prstGeom prst="rect">
            <a:avLst/>
          </a:prstGeom>
        </p:spPr>
        <p:txBody>
          <a:bodyPr lIns="0" tIns="0" rIns="0" bIns="0">
            <a:normAutofit fontScale="100000" lnSpcReduction="0"/>
          </a:bodyPr>
          <a:lstStyle>
            <a:lvl1pPr defTabSz="704087">
              <a:defRPr sz="2772"/>
            </a:lvl1pPr>
          </a:lstStyle>
          <a:p>
            <a:pPr lvl="0">
              <a:defRPr sz="1800">
                <a:solidFill>
                  <a:srgbClr val="000000"/>
                </a:solidFill>
              </a:defRPr>
            </a:pPr>
            <a:r>
              <a:rPr sz="2772">
                <a:solidFill>
                  <a:srgbClr val="C1961C"/>
                </a:solidFill>
              </a:rPr>
              <a:t>Discussion Point #1: Business Credit Reports</a:t>
            </a:r>
          </a:p>
        </p:txBody>
      </p:sp>
      <p:sp>
        <p:nvSpPr>
          <p:cNvPr id="72" name="Shape 72"/>
          <p:cNvSpPr/>
          <p:nvPr>
            <p:ph type="body" idx="1"/>
          </p:nvPr>
        </p:nvSpPr>
        <p:spPr>
          <a:xfrm>
            <a:off x="1676400" y="2286000"/>
            <a:ext cx="70104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Have business credit reports helped your business?</a:t>
            </a:r>
            <a:endParaRPr sz="3000">
              <a:solidFill>
                <a:srgbClr val="132F5A"/>
              </a:solidFill>
            </a:endParaRPr>
          </a:p>
          <a:p>
            <a:pPr lvl="0">
              <a:defRPr sz="1800">
                <a:solidFill>
                  <a:srgbClr val="000000"/>
                </a:solidFill>
              </a:defRPr>
            </a:pPr>
            <a:r>
              <a:rPr sz="3000">
                <a:solidFill>
                  <a:srgbClr val="132F5A"/>
                </a:solidFill>
              </a:rPr>
              <a:t>What have been some of the challenges of business credit reports?</a:t>
            </a:r>
          </a:p>
        </p:txBody>
      </p:sp>
      <p:pic>
        <p:nvPicPr>
          <p:cNvPr id="73" name="image7.png" descr="Pencil"/>
          <p:cNvPicPr/>
          <p:nvPr/>
        </p:nvPicPr>
        <p:blipFill>
          <a:blip r:embed="rId3">
            <a:extLst/>
          </a:blip>
          <a:stretch>
            <a:fillRect/>
          </a:stretch>
        </p:blipFill>
        <p:spPr>
          <a:xfrm>
            <a:off x="0" y="2895600"/>
            <a:ext cx="1619250" cy="2714625"/>
          </a:xfrm>
          <a:prstGeom prst="rect">
            <a:avLst/>
          </a:prstGeom>
          <a:ln w="12700">
            <a:miter lim="400000"/>
          </a:ln>
        </p:spPr>
      </p:pic>
    </p:spTree>
  </p:cSld>
  <p:clrMapOvr>
    <a:masterClrMapping/>
  </p:clrMapOvr>
  <p:transitio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7" name="Shape 77"/>
          <p:cNvSpPr/>
          <p:nvPr>
            <p:ph type="title"/>
          </p:nvPr>
        </p:nvSpPr>
        <p:spPr>
          <a:xfrm>
            <a:off x="457200" y="381000"/>
            <a:ext cx="8229600" cy="609600"/>
          </a:xfrm>
          <a:prstGeom prst="rect">
            <a:avLst/>
          </a:prstGeom>
        </p:spPr>
        <p:txBody>
          <a:bodyPr lIns="0" tIns="0" rIns="0" bIns="0">
            <a:normAutofit fontScale="100000" lnSpcReduction="0"/>
          </a:bodyPr>
          <a:lstStyle>
            <a:lvl1pPr defTabSz="886968">
              <a:defRPr sz="3492"/>
            </a:lvl1pPr>
          </a:lstStyle>
          <a:p>
            <a:pPr lvl="0">
              <a:defRPr sz="1800">
                <a:solidFill>
                  <a:srgbClr val="000000"/>
                </a:solidFill>
              </a:defRPr>
            </a:pPr>
            <a:r>
              <a:rPr sz="3492">
                <a:solidFill>
                  <a:srgbClr val="C1961C"/>
                </a:solidFill>
              </a:rPr>
              <a:t>Business Credit Reports (continued)</a:t>
            </a:r>
          </a:p>
        </p:txBody>
      </p:sp>
      <p:sp>
        <p:nvSpPr>
          <p:cNvPr id="78" name="Shape 78"/>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A business credit report includes:</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Commercial credit risk score</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Indicators to predict the potential for business failure</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Credit filings in existence for secured property</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Business ownership information</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Other businesses owned by the same organization</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Public records of security interest filings</a:t>
            </a:r>
          </a:p>
        </p:txBody>
      </p:sp>
    </p:spTree>
  </p:cSld>
  <p:clrMapOvr>
    <a:masterClrMapping/>
  </p:clrMapOvr>
  <p:transition spd="med" advClick="1"/>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82" name="image8.jpg" descr="C:\Users\ryan aller\Documents\My Dropbox\DRC\FDIC Finals\PPT Development\Ryan\Unit 5\images\report_logos.jpg"/>
          <p:cNvPicPr/>
          <p:nvPr/>
        </p:nvPicPr>
        <p:blipFill>
          <a:blip r:embed="rId3">
            <a:extLst/>
          </a:blip>
          <a:stretch>
            <a:fillRect/>
          </a:stretch>
        </p:blipFill>
        <p:spPr>
          <a:xfrm>
            <a:off x="2286000" y="1371600"/>
            <a:ext cx="4762500" cy="4762500"/>
          </a:xfrm>
          <a:prstGeom prst="rect">
            <a:avLst/>
          </a:prstGeom>
          <a:ln w="12700">
            <a:miter lim="400000"/>
          </a:ln>
        </p:spPr>
      </p:pic>
      <p:sp>
        <p:nvSpPr>
          <p:cNvPr id="83" name="Shape 83"/>
          <p:cNvSpPr/>
          <p:nvPr>
            <p:ph type="title"/>
          </p:nvPr>
        </p:nvSpPr>
        <p:spPr>
          <a:xfrm>
            <a:off x="457200" y="381000"/>
            <a:ext cx="8229600" cy="609600"/>
          </a:xfrm>
          <a:prstGeom prst="rect">
            <a:avLst/>
          </a:prstGeom>
        </p:spPr>
        <p:txBody>
          <a:bodyPr lIns="0" tIns="0" rIns="0" bIns="0">
            <a:normAutofit fontScale="100000" lnSpcReduction="0"/>
          </a:bodyPr>
          <a:lstStyle>
            <a:lvl1pPr defTabSz="804672">
              <a:defRPr sz="3168"/>
            </a:lvl1pPr>
          </a:lstStyle>
          <a:p>
            <a:pPr lvl="0">
              <a:defRPr sz="1800">
                <a:solidFill>
                  <a:srgbClr val="000000"/>
                </a:solidFill>
              </a:defRPr>
            </a:pPr>
            <a:r>
              <a:rPr sz="3168">
                <a:solidFill>
                  <a:srgbClr val="C1961C"/>
                </a:solidFill>
              </a:rPr>
              <a:t>Three Key Business Reporting Agencies</a:t>
            </a:r>
          </a:p>
        </p:txBody>
      </p:sp>
    </p:spTree>
  </p:cSld>
  <p:clrMapOvr>
    <a:masterClrMapping/>
  </p:clrMapOvr>
  <p:transition spd="med" advClick="1"/>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87" name="image9.jpeg" descr="C:\Users\ryan aller\Documents\My Dropbox\DRC\FDIC Finals\PPT Development\Ryan\Unit 5\images\iStock_000017109142XSmall.jpg"/>
          <p:cNvPicPr/>
          <p:nvPr/>
        </p:nvPicPr>
        <p:blipFill>
          <a:blip r:embed="rId3">
            <a:extLst/>
          </a:blip>
          <a:stretch>
            <a:fillRect/>
          </a:stretch>
        </p:blipFill>
        <p:spPr>
          <a:xfrm>
            <a:off x="1652588" y="1981200"/>
            <a:ext cx="5838826" cy="1866900"/>
          </a:xfrm>
          <a:prstGeom prst="rect">
            <a:avLst/>
          </a:prstGeom>
          <a:ln w="12700">
            <a:miter lim="400000"/>
          </a:ln>
        </p:spPr>
      </p:pic>
      <p:sp>
        <p:nvSpPr>
          <p:cNvPr id="88" name="Shape 88"/>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Consumer Reporting Agency</a:t>
            </a:r>
          </a:p>
        </p:txBody>
      </p:sp>
      <p:sp>
        <p:nvSpPr>
          <p:cNvPr id="89" name="Shape 89"/>
          <p:cNvSpPr/>
          <p:nvPr>
            <p:ph type="body" idx="1"/>
          </p:nvPr>
        </p:nvSpPr>
        <p:spPr>
          <a:xfrm>
            <a:off x="457200" y="990600"/>
            <a:ext cx="8382000" cy="25146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Any person or business that assembles or evaluates credit information on consumers</a:t>
            </a:r>
          </a:p>
        </p:txBody>
      </p:sp>
      <p:sp>
        <p:nvSpPr>
          <p:cNvPr id="90" name="Shape 90"/>
          <p:cNvSpPr/>
          <p:nvPr/>
        </p:nvSpPr>
        <p:spPr>
          <a:xfrm>
            <a:off x="304800" y="4419600"/>
            <a:ext cx="8305800" cy="64632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spcBef>
                <a:spcPts val="2400"/>
              </a:spcBef>
              <a:defRPr sz="4000">
                <a:latin typeface="Arial"/>
                <a:ea typeface="Arial"/>
                <a:cs typeface="Arial"/>
                <a:sym typeface="Arial"/>
              </a:defRPr>
            </a:lvl1pPr>
          </a:lstStyle>
          <a:p>
            <a:pPr lvl="0">
              <a:defRPr sz="1800"/>
            </a:pPr>
            <a:r>
              <a:rPr sz="4000"/>
              <a:t>http://www.annualcreditreport.com</a:t>
            </a:r>
          </a:p>
        </p:txBody>
      </p:sp>
    </p:spTree>
  </p:cSld>
  <p:clrMapOvr>
    <a:masterClrMapping/>
  </p:clrMapOvr>
  <p:transition spd="med" advClick="1"/>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4" name="Shape 94"/>
          <p:cNvSpPr/>
          <p:nvPr>
            <p:ph type="title"/>
          </p:nvPr>
        </p:nvSpPr>
        <p:spPr>
          <a:xfrm>
            <a:off x="457200" y="381000"/>
            <a:ext cx="7848600" cy="609600"/>
          </a:xfrm>
          <a:prstGeom prst="rect">
            <a:avLst/>
          </a:prstGeom>
        </p:spPr>
        <p:txBody>
          <a:bodyPr lIns="0" tIns="0" rIns="0" bIns="0">
            <a:normAutofit fontScale="100000" lnSpcReduction="0"/>
          </a:bodyPr>
          <a:lstStyle>
            <a:lvl1pPr defTabSz="612648">
              <a:defRPr sz="2412"/>
            </a:lvl1pPr>
          </a:lstStyle>
          <a:p>
            <a:pPr lvl="0">
              <a:defRPr sz="1800">
                <a:solidFill>
                  <a:srgbClr val="000000"/>
                </a:solidFill>
              </a:defRPr>
            </a:pPr>
            <a:r>
              <a:rPr sz="2412">
                <a:solidFill>
                  <a:srgbClr val="C1961C"/>
                </a:solidFill>
              </a:rPr>
              <a:t>Discussion Point #2: Consumer Reporting Agency</a:t>
            </a:r>
          </a:p>
        </p:txBody>
      </p:sp>
      <p:sp>
        <p:nvSpPr>
          <p:cNvPr id="95" name="Shape 95"/>
          <p:cNvSpPr/>
          <p:nvPr>
            <p:ph type="body" idx="1"/>
          </p:nvPr>
        </p:nvSpPr>
        <p:spPr>
          <a:xfrm>
            <a:off x="1524000" y="2438400"/>
            <a:ext cx="7162800" cy="33528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What are some of the reasons a business owner may have for reporting consumer credit information to a consumer reporting agency?</a:t>
            </a:r>
          </a:p>
        </p:txBody>
      </p:sp>
      <p:pic>
        <p:nvPicPr>
          <p:cNvPr id="96" name="image7.png" descr="Pencil"/>
          <p:cNvPicPr/>
          <p:nvPr/>
        </p:nvPicPr>
        <p:blipFill>
          <a:blip r:embed="rId3">
            <a:extLst/>
          </a:blip>
          <a:stretch>
            <a:fillRect/>
          </a:stretch>
        </p:blipFill>
        <p:spPr>
          <a:xfrm>
            <a:off x="0" y="2895600"/>
            <a:ext cx="1619250" cy="2714625"/>
          </a:xfrm>
          <a:prstGeom prst="rect">
            <a:avLst/>
          </a:prstGeom>
          <a:ln w="12700">
            <a:miter lim="400000"/>
          </a:ln>
        </p:spPr>
      </p:pic>
    </p:spTree>
  </p:cSld>
  <p:clrMapOvr>
    <a:masterClrMapping/>
  </p:clrMapOvr>
  <p:transition spd="med" advClick="1"/>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0" name="Shape 100"/>
          <p:cNvSpPr/>
          <p:nvPr>
            <p:ph type="title"/>
          </p:nvPr>
        </p:nvSpPr>
        <p:spPr>
          <a:xfrm>
            <a:off x="457200" y="381000"/>
            <a:ext cx="8229600" cy="609600"/>
          </a:xfrm>
          <a:prstGeom prst="rect">
            <a:avLst/>
          </a:prstGeom>
        </p:spPr>
        <p:txBody>
          <a:bodyPr lIns="0" tIns="0" rIns="0" bIns="0">
            <a:normAutofit fontScale="100000" lnSpcReduction="0"/>
          </a:bodyPr>
          <a:lstStyle>
            <a:lvl1pPr defTabSz="768095">
              <a:defRPr sz="3024"/>
            </a:lvl1pPr>
          </a:lstStyle>
          <a:p>
            <a:pPr lvl="0">
              <a:defRPr sz="1800">
                <a:solidFill>
                  <a:srgbClr val="000000"/>
                </a:solidFill>
              </a:defRPr>
            </a:pPr>
            <a:r>
              <a:rPr sz="3024">
                <a:solidFill>
                  <a:srgbClr val="C1961C"/>
                </a:solidFill>
              </a:rPr>
              <a:t>Reporting Consumer Credit Manages Risk</a:t>
            </a:r>
          </a:p>
        </p:txBody>
      </p:sp>
      <p:sp>
        <p:nvSpPr>
          <p:cNvPr id="101" name="Shape 101"/>
          <p:cNvSpPr/>
          <p:nvPr>
            <p:ph type="body" idx="1"/>
          </p:nvPr>
        </p:nvSpPr>
        <p:spPr>
          <a:xfrm>
            <a:off x="457200" y="1600200"/>
            <a:ext cx="8229600" cy="36576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Notice of debt incurred</a:t>
            </a:r>
            <a:endParaRPr sz="3000">
              <a:solidFill>
                <a:srgbClr val="132F5A"/>
              </a:solidFill>
            </a:endParaRPr>
          </a:p>
          <a:p>
            <a:pPr lvl="0">
              <a:defRPr sz="1800">
                <a:solidFill>
                  <a:srgbClr val="000000"/>
                </a:solidFill>
              </a:defRPr>
            </a:pPr>
            <a:r>
              <a:rPr sz="3000">
                <a:solidFill>
                  <a:srgbClr val="132F5A"/>
                </a:solidFill>
              </a:rPr>
              <a:t>Notice of property used as collateral – Uniform Commercial Code (UCC)</a:t>
            </a:r>
            <a:endParaRPr sz="3000">
              <a:solidFill>
                <a:srgbClr val="132F5A"/>
              </a:solidFill>
            </a:endParaRPr>
          </a:p>
          <a:p>
            <a:pPr lvl="0">
              <a:defRPr sz="1800">
                <a:solidFill>
                  <a:srgbClr val="000000"/>
                </a:solidFill>
              </a:defRPr>
            </a:pPr>
            <a:r>
              <a:rPr sz="3000">
                <a:solidFill>
                  <a:srgbClr val="132F5A"/>
                </a:solidFill>
              </a:rPr>
              <a:t>Increases timely payments</a:t>
            </a:r>
            <a:endParaRPr sz="3000">
              <a:solidFill>
                <a:srgbClr val="132F5A"/>
              </a:solidFill>
            </a:endParaRPr>
          </a:p>
          <a:p>
            <a:pPr lvl="0">
              <a:defRPr sz="1800">
                <a:solidFill>
                  <a:srgbClr val="000000"/>
                </a:solidFill>
              </a:defRPr>
            </a:pPr>
            <a:r>
              <a:rPr sz="3000">
                <a:solidFill>
                  <a:srgbClr val="132F5A"/>
                </a:solidFill>
              </a:rPr>
              <a:t>Greater debt recovery potential</a:t>
            </a:r>
            <a:endParaRPr sz="3000">
              <a:solidFill>
                <a:srgbClr val="132F5A"/>
              </a:solidFill>
            </a:endParaRPr>
          </a:p>
          <a:p>
            <a:pPr lvl="0">
              <a:defRPr sz="1800">
                <a:solidFill>
                  <a:srgbClr val="000000"/>
                </a:solidFill>
              </a:defRPr>
            </a:pPr>
            <a:r>
              <a:rPr sz="3000">
                <a:solidFill>
                  <a:srgbClr val="132F5A"/>
                </a:solidFill>
              </a:rPr>
              <a:t>Uncover fraud</a:t>
            </a:r>
            <a:endParaRPr sz="3000">
              <a:solidFill>
                <a:srgbClr val="132F5A"/>
              </a:solidFill>
            </a:endParaRPr>
          </a:p>
          <a:p>
            <a:pPr lvl="0">
              <a:defRPr sz="1800">
                <a:solidFill>
                  <a:srgbClr val="000000"/>
                </a:solidFill>
              </a:defRPr>
            </a:pPr>
            <a:r>
              <a:rPr sz="3000">
                <a:solidFill>
                  <a:srgbClr val="132F5A"/>
                </a:solidFill>
              </a:rPr>
              <a:t>Locate debtors</a:t>
            </a:r>
          </a:p>
        </p:txBody>
      </p:sp>
    </p:spTree>
  </p:cSld>
  <p:clrMapOvr>
    <a:masterClrMapping/>
  </p:clrMapOvr>
  <p:transition spd="med" advClick="1"/>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5" name="Shape 105"/>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Reporting to Credit Agencies</a:t>
            </a:r>
          </a:p>
        </p:txBody>
      </p:sp>
      <p:sp>
        <p:nvSpPr>
          <p:cNvPr id="106" name="Shape 106"/>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Retail locations must have:</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Location with secured Locks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Separate office with secured files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Protection of data</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Secure computers</a:t>
            </a:r>
          </a:p>
        </p:txBody>
      </p:sp>
      <p:pic>
        <p:nvPicPr>
          <p:cNvPr id="107" name="image10.jpeg" descr="C:\Users\ryan aller\Documents\My Dropbox\DRC\FDIC Finals\PPT Development\Ryan\Unit 5\images\iStock_000012192623XSmall.jpg"/>
          <p:cNvPicPr/>
          <p:nvPr/>
        </p:nvPicPr>
        <p:blipFill>
          <a:blip r:embed="rId3">
            <a:extLst/>
          </a:blip>
          <a:stretch>
            <a:fillRect/>
          </a:stretch>
        </p:blipFill>
        <p:spPr>
          <a:xfrm>
            <a:off x="5257800" y="3352800"/>
            <a:ext cx="3467100" cy="2300289"/>
          </a:xfrm>
          <a:prstGeom prst="rect">
            <a:avLst/>
          </a:prstGeom>
          <a:ln>
            <a:solidFill/>
          </a:ln>
          <a:effectLst>
            <a:outerShdw sx="100000" sy="100000" kx="0" ky="0" algn="b" rotWithShape="0" blurRad="50800" dist="38100" dir="2700000">
              <a:srgbClr val="000000">
                <a:alpha val="40000"/>
              </a:srgbClr>
            </a:outerShdw>
          </a:effectLst>
        </p:spPr>
      </p:pic>
    </p:spTree>
  </p:cSld>
  <p:clrMapOvr>
    <a:masterClrMapping/>
  </p:clrMapOvr>
  <p:transition spd="med" advClick="1"/>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1" name="Shape 111"/>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Requirements to Report Directly</a:t>
            </a:r>
          </a:p>
        </p:txBody>
      </p:sp>
      <p:sp>
        <p:nvSpPr>
          <p:cNvPr id="112" name="Shape 112"/>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Secure location with secure practices</a:t>
            </a:r>
            <a:endParaRPr sz="3000">
              <a:solidFill>
                <a:srgbClr val="132F5A"/>
              </a:solidFill>
            </a:endParaRPr>
          </a:p>
          <a:p>
            <a:pPr lvl="0">
              <a:defRPr sz="1800">
                <a:solidFill>
                  <a:srgbClr val="000000"/>
                </a:solidFill>
              </a:defRPr>
            </a:pPr>
            <a:r>
              <a:rPr sz="3000">
                <a:solidFill>
                  <a:srgbClr val="132F5A"/>
                </a:solidFill>
              </a:rPr>
              <a:t>Minimum number of accounts reporting monthly</a:t>
            </a:r>
            <a:endParaRPr sz="3000">
              <a:solidFill>
                <a:srgbClr val="132F5A"/>
              </a:solidFill>
            </a:endParaRPr>
          </a:p>
          <a:p>
            <a:pPr lvl="0">
              <a:defRPr sz="1800">
                <a:solidFill>
                  <a:srgbClr val="000000"/>
                </a:solidFill>
              </a:defRPr>
            </a:pPr>
            <a:r>
              <a:rPr sz="3000">
                <a:solidFill>
                  <a:srgbClr val="132F5A"/>
                </a:solidFill>
              </a:rPr>
              <a:t>Software purchases for reporting and handling disputes</a:t>
            </a:r>
            <a:endParaRPr sz="3000">
              <a:solidFill>
                <a:srgbClr val="132F5A"/>
              </a:solidFill>
            </a:endParaRPr>
          </a:p>
          <a:p>
            <a:pPr lvl="0">
              <a:defRPr sz="1800">
                <a:solidFill>
                  <a:srgbClr val="000000"/>
                </a:solidFill>
              </a:defRPr>
            </a:pPr>
            <a:r>
              <a:rPr sz="3000">
                <a:solidFill>
                  <a:srgbClr val="132F5A"/>
                </a:solidFill>
              </a:rPr>
              <a:t>Accurate record keeping and reporting</a:t>
            </a:r>
            <a:endParaRPr sz="3000">
              <a:solidFill>
                <a:srgbClr val="132F5A"/>
              </a:solidFill>
            </a:endParaRPr>
          </a:p>
          <a:p>
            <a:pPr lvl="0">
              <a:defRPr sz="1800">
                <a:solidFill>
                  <a:srgbClr val="000000"/>
                </a:solidFill>
              </a:defRPr>
            </a:pPr>
            <a:r>
              <a:rPr sz="3000">
                <a:solidFill>
                  <a:srgbClr val="132F5A"/>
                </a:solidFill>
              </a:rPr>
              <a:t>Separate setup fees to pull credit</a:t>
            </a:r>
            <a:endParaRPr sz="3000">
              <a:solidFill>
                <a:srgbClr val="132F5A"/>
              </a:solidFill>
            </a:endParaRPr>
          </a:p>
          <a:p>
            <a:pPr lvl="0">
              <a:defRPr sz="1800">
                <a:solidFill>
                  <a:srgbClr val="000000"/>
                </a:solidFill>
              </a:defRPr>
            </a:pPr>
            <a:r>
              <a:rPr sz="3000">
                <a:solidFill>
                  <a:srgbClr val="132F5A"/>
                </a:solidFill>
              </a:rPr>
              <a:t>Training</a:t>
            </a:r>
          </a:p>
        </p:txBody>
      </p:sp>
    </p:spTree>
  </p:cSld>
  <p:clrMapOvr>
    <a:masterClrMapping/>
  </p:clrMapOvr>
  <p:transition spd="med" advClick="1"/>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6" name="Shape 116"/>
          <p:cNvSpPr/>
          <p:nvPr>
            <p:ph type="title"/>
          </p:nvPr>
        </p:nvSpPr>
        <p:spPr>
          <a:xfrm>
            <a:off x="457200" y="381000"/>
            <a:ext cx="8229600" cy="609600"/>
          </a:xfrm>
          <a:prstGeom prst="rect">
            <a:avLst/>
          </a:prstGeom>
        </p:spPr>
        <p:txBody>
          <a:bodyPr lIns="0" tIns="0" rIns="0" bIns="0">
            <a:normAutofit fontScale="100000" lnSpcReduction="0"/>
          </a:bodyPr>
          <a:lstStyle>
            <a:lvl1pPr defTabSz="694944">
              <a:defRPr sz="2736"/>
            </a:lvl1pPr>
          </a:lstStyle>
          <a:p>
            <a:pPr lvl="0">
              <a:defRPr sz="1800">
                <a:solidFill>
                  <a:srgbClr val="000000"/>
                </a:solidFill>
              </a:defRPr>
            </a:pPr>
            <a:r>
              <a:rPr sz="2736">
                <a:solidFill>
                  <a:srgbClr val="C1961C"/>
                </a:solidFill>
              </a:rPr>
              <a:t>Reporting through a Local or Regional Agency</a:t>
            </a:r>
          </a:p>
        </p:txBody>
      </p:sp>
      <p:sp>
        <p:nvSpPr>
          <p:cNvPr id="117" name="Shape 117"/>
          <p:cNvSpPr/>
          <p:nvPr>
            <p:ph type="body" idx="1"/>
          </p:nvPr>
        </p:nvSpPr>
        <p:spPr>
          <a:xfrm>
            <a:off x="457200" y="1600200"/>
            <a:ext cx="8229600" cy="36576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Option if you do not qualify to directly report</a:t>
            </a:r>
            <a:endParaRPr sz="3000">
              <a:solidFill>
                <a:srgbClr val="132F5A"/>
              </a:solidFill>
            </a:endParaRPr>
          </a:p>
          <a:p>
            <a:pPr lvl="0">
              <a:defRPr sz="1800">
                <a:solidFill>
                  <a:srgbClr val="000000"/>
                </a:solidFill>
              </a:defRPr>
            </a:pPr>
            <a:r>
              <a:rPr sz="3000">
                <a:solidFill>
                  <a:srgbClr val="132F5A"/>
                </a:solidFill>
              </a:rPr>
              <a:t>Comparison-shop</a:t>
            </a:r>
            <a:endParaRPr sz="3000">
              <a:solidFill>
                <a:srgbClr val="132F5A"/>
              </a:solidFill>
            </a:endParaRPr>
          </a:p>
          <a:p>
            <a:pPr lvl="0">
              <a:defRPr sz="1800">
                <a:solidFill>
                  <a:srgbClr val="000000"/>
                </a:solidFill>
              </a:defRPr>
            </a:pPr>
            <a:r>
              <a:rPr sz="3000">
                <a:solidFill>
                  <a:srgbClr val="132F5A"/>
                </a:solidFill>
              </a:rPr>
              <a:t>Know what fees and costs you may pay</a:t>
            </a:r>
          </a:p>
        </p:txBody>
      </p:sp>
    </p:spTree>
  </p:cSld>
  <p:clrMapOvr>
    <a:masterClrMapping/>
  </p:clrMapOvr>
  <p:transitio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 name="Shape 25"/>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Welcome</a:t>
            </a:r>
          </a:p>
        </p:txBody>
      </p:sp>
      <p:sp>
        <p:nvSpPr>
          <p:cNvPr id="26" name="Shape 26"/>
          <p:cNvSpPr/>
          <p:nvPr>
            <p:ph type="body" idx="1"/>
          </p:nvPr>
        </p:nvSpPr>
        <p:spPr>
          <a:xfrm>
            <a:off x="3962400" y="1295400"/>
            <a:ext cx="4343400" cy="3276600"/>
          </a:xfrm>
          <a:prstGeom prst="rect">
            <a:avLst/>
          </a:prstGeom>
        </p:spPr>
        <p:txBody>
          <a:bodyPr lIns="0" tIns="0" rIns="0" bIns="0" anchor="ctr">
            <a:normAutofit fontScale="100000" lnSpcReduction="0"/>
          </a:bodyPr>
          <a:lstStyle/>
          <a:p>
            <a:pPr lvl="0" marL="514350" indent="-514350">
              <a:spcBef>
                <a:spcPts val="2400"/>
              </a:spcBef>
              <a:buFontTx/>
              <a:buAutoNum type="arabicPeriod" startAt="1"/>
              <a:defRPr sz="1800">
                <a:solidFill>
                  <a:srgbClr val="000000"/>
                </a:solidFill>
              </a:defRPr>
            </a:pPr>
            <a:r>
              <a:rPr sz="3000">
                <a:solidFill>
                  <a:srgbClr val="132F5A"/>
                </a:solidFill>
              </a:rPr>
              <a:t>Agenda</a:t>
            </a:r>
            <a:endParaRPr sz="3000">
              <a:solidFill>
                <a:srgbClr val="132F5A"/>
              </a:solidFill>
            </a:endParaRPr>
          </a:p>
          <a:p>
            <a:pPr lvl="0" marL="514350" indent="-514350">
              <a:spcBef>
                <a:spcPts val="2400"/>
              </a:spcBef>
              <a:buFontTx/>
              <a:buAutoNum type="arabicPeriod" startAt="1"/>
              <a:defRPr sz="1800">
                <a:solidFill>
                  <a:srgbClr val="000000"/>
                </a:solidFill>
              </a:defRPr>
            </a:pPr>
            <a:r>
              <a:rPr sz="3000">
                <a:solidFill>
                  <a:srgbClr val="132F5A"/>
                </a:solidFill>
              </a:rPr>
              <a:t>Ground Rules</a:t>
            </a:r>
            <a:endParaRPr sz="3000">
              <a:solidFill>
                <a:srgbClr val="132F5A"/>
              </a:solidFill>
            </a:endParaRPr>
          </a:p>
          <a:p>
            <a:pPr lvl="0" marL="514350" indent="-514350">
              <a:spcBef>
                <a:spcPts val="2400"/>
              </a:spcBef>
              <a:buFontTx/>
              <a:buAutoNum type="arabicPeriod" startAt="1"/>
              <a:defRPr sz="1800">
                <a:solidFill>
                  <a:srgbClr val="000000"/>
                </a:solidFill>
              </a:defRPr>
            </a:pPr>
            <a:r>
              <a:rPr sz="3000">
                <a:solidFill>
                  <a:srgbClr val="132F5A"/>
                </a:solidFill>
              </a:rPr>
              <a:t>Introductions</a:t>
            </a:r>
          </a:p>
        </p:txBody>
      </p:sp>
      <p:pic>
        <p:nvPicPr>
          <p:cNvPr id="27" name="image4.png" descr="Handshake"/>
          <p:cNvPicPr/>
          <p:nvPr/>
        </p:nvPicPr>
        <p:blipFill>
          <a:blip r:embed="rId3">
            <a:extLst/>
          </a:blip>
          <a:stretch>
            <a:fillRect/>
          </a:stretch>
        </p:blipFill>
        <p:spPr>
          <a:xfrm>
            <a:off x="304800" y="1524000"/>
            <a:ext cx="3810000" cy="3810000"/>
          </a:xfrm>
          <a:prstGeom prst="rect">
            <a:avLst/>
          </a:prstGeom>
          <a:ln w="12700">
            <a:miter lim="400000"/>
          </a:ln>
        </p:spPr>
      </p:pic>
    </p:spTree>
  </p:cSld>
  <p:clrMapOvr>
    <a:masterClrMapping/>
  </p:clrMapOvr>
  <p:transition spd="med" advClick="1"/>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1" name="Shape 121"/>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Additional Services of Agencies</a:t>
            </a:r>
          </a:p>
        </p:txBody>
      </p:sp>
      <p:sp>
        <p:nvSpPr>
          <p:cNvPr id="122" name="Shape 122"/>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Employment – Prescreening and employment package services</a:t>
            </a:r>
            <a:endParaRPr sz="3000">
              <a:solidFill>
                <a:srgbClr val="132F5A"/>
              </a:solidFill>
            </a:endParaRPr>
          </a:p>
          <a:p>
            <a:pPr lvl="0">
              <a:defRPr sz="1800">
                <a:solidFill>
                  <a:srgbClr val="000000"/>
                </a:solidFill>
              </a:defRPr>
            </a:pPr>
            <a:r>
              <a:rPr sz="3000">
                <a:solidFill>
                  <a:srgbClr val="132F5A"/>
                </a:solidFill>
              </a:rPr>
              <a:t>Changes – Address, contact information, and bankrupt debtors</a:t>
            </a:r>
            <a:endParaRPr sz="3000">
              <a:solidFill>
                <a:srgbClr val="132F5A"/>
              </a:solidFill>
            </a:endParaRPr>
          </a:p>
          <a:p>
            <a:pPr lvl="0">
              <a:defRPr sz="1800">
                <a:solidFill>
                  <a:srgbClr val="000000"/>
                </a:solidFill>
              </a:defRPr>
            </a:pPr>
            <a:r>
              <a:rPr sz="3000">
                <a:solidFill>
                  <a:srgbClr val="132F5A"/>
                </a:solidFill>
              </a:rPr>
              <a:t>Collection services – Take legal action to recover debts or buy debts </a:t>
            </a:r>
          </a:p>
        </p:txBody>
      </p:sp>
    </p:spTree>
  </p:cSld>
  <p:clrMapOvr>
    <a:masterClrMapping/>
  </p:clrMapOvr>
  <p:transition spd="med" advClick="1"/>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6" name="Shape 126"/>
          <p:cNvSpPr/>
          <p:nvPr>
            <p:ph type="title"/>
          </p:nvPr>
        </p:nvSpPr>
        <p:spPr>
          <a:xfrm>
            <a:off x="457200" y="381000"/>
            <a:ext cx="8229600" cy="609600"/>
          </a:xfrm>
          <a:prstGeom prst="rect">
            <a:avLst/>
          </a:prstGeom>
        </p:spPr>
        <p:txBody>
          <a:bodyPr lIns="0" tIns="0" rIns="0" bIns="0">
            <a:normAutofit fontScale="100000" lnSpcReduction="0"/>
          </a:bodyPr>
          <a:lstStyle>
            <a:lvl1pPr defTabSz="740663">
              <a:defRPr sz="2916"/>
            </a:lvl1pPr>
          </a:lstStyle>
          <a:p>
            <a:pPr lvl="0">
              <a:defRPr sz="1800">
                <a:solidFill>
                  <a:srgbClr val="000000"/>
                </a:solidFill>
              </a:defRPr>
            </a:pPr>
            <a:r>
              <a:rPr sz="2916">
                <a:solidFill>
                  <a:srgbClr val="C1961C"/>
                </a:solidFill>
              </a:rPr>
              <a:t>Additional Services of Agencies (continued)</a:t>
            </a:r>
          </a:p>
        </p:txBody>
      </p:sp>
      <p:sp>
        <p:nvSpPr>
          <p:cNvPr id="127" name="Shape 127"/>
          <p:cNvSpPr/>
          <p:nvPr>
            <p:ph type="body" idx="1"/>
          </p:nvPr>
        </p:nvSpPr>
        <p:spPr>
          <a:xfrm>
            <a:off x="457200" y="1600200"/>
            <a:ext cx="8229600" cy="34290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Marketing – Mailing lists of like customers</a:t>
            </a:r>
            <a:endParaRPr sz="3000">
              <a:solidFill>
                <a:srgbClr val="132F5A"/>
              </a:solidFill>
            </a:endParaRPr>
          </a:p>
          <a:p>
            <a:pPr lvl="0">
              <a:defRPr sz="1800">
                <a:solidFill>
                  <a:srgbClr val="000000"/>
                </a:solidFill>
              </a:defRPr>
            </a:pPr>
            <a:r>
              <a:rPr sz="3000">
                <a:solidFill>
                  <a:srgbClr val="132F5A"/>
                </a:solidFill>
              </a:rPr>
              <a:t>Lower risks – Fraudulent accounts</a:t>
            </a:r>
            <a:endParaRPr sz="3000">
              <a:solidFill>
                <a:srgbClr val="132F5A"/>
              </a:solidFill>
            </a:endParaRPr>
          </a:p>
          <a:p>
            <a:pPr lvl="0">
              <a:defRPr sz="1800">
                <a:solidFill>
                  <a:srgbClr val="000000"/>
                </a:solidFill>
              </a:defRPr>
            </a:pPr>
            <a:r>
              <a:rPr sz="3000">
                <a:solidFill>
                  <a:srgbClr val="132F5A"/>
                </a:solidFill>
              </a:rPr>
              <a:t>Lower compliance risks – Agency models and training with Fair Credit Reporting Act (FCRA) and Fair Credit Billing Act (FCBA) </a:t>
            </a:r>
          </a:p>
        </p:txBody>
      </p:sp>
    </p:spTree>
  </p:cSld>
  <p:clrMapOvr>
    <a:masterClrMapping/>
  </p:clrMapOvr>
  <p:transition spd="med" advClick="1"/>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1" name="Shape 131"/>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Fair Credit Reporting Act</a:t>
            </a:r>
          </a:p>
        </p:txBody>
      </p:sp>
      <p:sp>
        <p:nvSpPr>
          <p:cNvPr id="132" name="Shape 132"/>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Defines consumer credit reporting</a:t>
            </a:r>
            <a:endParaRPr sz="3000">
              <a:solidFill>
                <a:srgbClr val="132F5A"/>
              </a:solidFill>
            </a:endParaRPr>
          </a:p>
          <a:p>
            <a:pPr lvl="0">
              <a:defRPr sz="1800">
                <a:solidFill>
                  <a:srgbClr val="000000"/>
                </a:solidFill>
              </a:defRPr>
            </a:pPr>
            <a:r>
              <a:rPr sz="3000">
                <a:solidFill>
                  <a:srgbClr val="132F5A"/>
                </a:solidFill>
              </a:rPr>
              <a:t>Business purposes for use of reports</a:t>
            </a:r>
            <a:endParaRPr sz="3000">
              <a:solidFill>
                <a:srgbClr val="132F5A"/>
              </a:solidFill>
            </a:endParaRPr>
          </a:p>
          <a:p>
            <a:pPr lvl="0">
              <a:defRPr sz="1800">
                <a:solidFill>
                  <a:srgbClr val="000000"/>
                </a:solidFill>
              </a:defRPr>
            </a:pPr>
            <a:r>
              <a:rPr sz="3000">
                <a:solidFill>
                  <a:srgbClr val="132F5A"/>
                </a:solidFill>
              </a:rPr>
              <a:t>Consumer authorizations for use</a:t>
            </a:r>
          </a:p>
        </p:txBody>
      </p:sp>
    </p:spTree>
  </p:cSld>
  <p:clrMapOvr>
    <a:masterClrMapping/>
  </p:clrMapOvr>
  <p:transition spd="med" advClick="1"/>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6" name="Shape 136"/>
          <p:cNvSpPr/>
          <p:nvPr>
            <p:ph type="title"/>
          </p:nvPr>
        </p:nvSpPr>
        <p:spPr>
          <a:xfrm>
            <a:off x="457200" y="381000"/>
            <a:ext cx="8229600" cy="609600"/>
          </a:xfrm>
          <a:prstGeom prst="rect">
            <a:avLst/>
          </a:prstGeom>
        </p:spPr>
        <p:txBody>
          <a:bodyPr lIns="0" tIns="0" rIns="0" bIns="0">
            <a:normAutofit fontScale="100000" lnSpcReduction="0"/>
          </a:bodyPr>
          <a:lstStyle>
            <a:lvl1pPr defTabSz="877823">
              <a:defRPr sz="3455"/>
            </a:lvl1pPr>
          </a:lstStyle>
          <a:p>
            <a:pPr lvl="0">
              <a:defRPr sz="1800">
                <a:solidFill>
                  <a:srgbClr val="000000"/>
                </a:solidFill>
              </a:defRPr>
            </a:pPr>
            <a:r>
              <a:rPr sz="3455">
                <a:solidFill>
                  <a:srgbClr val="C1961C"/>
                </a:solidFill>
              </a:rPr>
              <a:t>Fair Credit Reporting Act (continued)</a:t>
            </a:r>
          </a:p>
        </p:txBody>
      </p:sp>
      <p:sp>
        <p:nvSpPr>
          <p:cNvPr id="137" name="Shape 137"/>
          <p:cNvSpPr/>
          <p:nvPr>
            <p:ph type="body" idx="1"/>
          </p:nvPr>
        </p:nvSpPr>
        <p:spPr>
          <a:xfrm>
            <a:off x="381000" y="1447800"/>
            <a:ext cx="8229600" cy="4267200"/>
          </a:xfrm>
          <a:prstGeom prst="rect">
            <a:avLst/>
          </a:prstGeom>
        </p:spPr>
        <p:txBody>
          <a:bodyPr lIns="0" tIns="0" rIns="0" bIns="0">
            <a:normAutofit fontScale="100000" lnSpcReduction="0"/>
          </a:bodyPr>
          <a:lstStyle/>
          <a:p>
            <a:pPr lvl="0" marL="297179" indent="-297179">
              <a:spcBef>
                <a:spcPts val="600"/>
              </a:spcBef>
              <a:defRPr sz="1800">
                <a:solidFill>
                  <a:srgbClr val="000000"/>
                </a:solidFill>
              </a:defRPr>
            </a:pPr>
            <a:r>
              <a:rPr sz="2600">
                <a:solidFill>
                  <a:srgbClr val="132F5A"/>
                </a:solidFill>
              </a:rPr>
              <a:t>Fraud alerts</a:t>
            </a:r>
            <a:endParaRPr sz="2600">
              <a:solidFill>
                <a:srgbClr val="132F5A"/>
              </a:solidFill>
            </a:endParaRPr>
          </a:p>
          <a:p>
            <a:pPr lvl="0" marL="297179" indent="-297179">
              <a:spcBef>
                <a:spcPts val="600"/>
              </a:spcBef>
              <a:defRPr sz="1800">
                <a:solidFill>
                  <a:srgbClr val="000000"/>
                </a:solidFill>
              </a:defRPr>
            </a:pPr>
            <a:r>
              <a:rPr sz="2600">
                <a:solidFill>
                  <a:srgbClr val="132F5A"/>
                </a:solidFill>
              </a:rPr>
              <a:t>Disputes</a:t>
            </a:r>
            <a:endParaRPr sz="2600">
              <a:solidFill>
                <a:srgbClr val="132F5A"/>
              </a:solidFill>
            </a:endParaRPr>
          </a:p>
          <a:p>
            <a:pPr lvl="0" marL="297179" indent="-297179">
              <a:spcBef>
                <a:spcPts val="600"/>
              </a:spcBef>
              <a:defRPr sz="1800">
                <a:solidFill>
                  <a:srgbClr val="000000"/>
                </a:solidFill>
              </a:defRPr>
            </a:pPr>
            <a:r>
              <a:rPr sz="2600">
                <a:solidFill>
                  <a:srgbClr val="132F5A"/>
                </a:solidFill>
              </a:rPr>
              <a:t>Identity theft</a:t>
            </a:r>
            <a:endParaRPr sz="2600">
              <a:solidFill>
                <a:srgbClr val="132F5A"/>
              </a:solidFill>
            </a:endParaRPr>
          </a:p>
          <a:p>
            <a:pPr lvl="0" marL="297179" indent="-297179">
              <a:spcBef>
                <a:spcPts val="600"/>
              </a:spcBef>
              <a:defRPr sz="1800">
                <a:solidFill>
                  <a:srgbClr val="000000"/>
                </a:solidFill>
              </a:defRPr>
            </a:pPr>
            <a:r>
              <a:rPr sz="2600">
                <a:solidFill>
                  <a:srgbClr val="132F5A"/>
                </a:solidFill>
              </a:rPr>
              <a:t>Access to free reports</a:t>
            </a:r>
            <a:endParaRPr sz="2600">
              <a:solidFill>
                <a:srgbClr val="132F5A"/>
              </a:solidFill>
            </a:endParaRPr>
          </a:p>
          <a:p>
            <a:pPr lvl="0" marL="297179" indent="-297179">
              <a:spcBef>
                <a:spcPts val="600"/>
              </a:spcBef>
              <a:defRPr sz="1800">
                <a:solidFill>
                  <a:srgbClr val="000000"/>
                </a:solidFill>
              </a:defRPr>
            </a:pPr>
            <a:r>
              <a:rPr sz="2600">
                <a:solidFill>
                  <a:srgbClr val="132F5A"/>
                </a:solidFill>
              </a:rPr>
              <a:t>Policies and procedures</a:t>
            </a:r>
            <a:endParaRPr sz="2600">
              <a:solidFill>
                <a:srgbClr val="132F5A"/>
              </a:solidFill>
            </a:endParaRPr>
          </a:p>
          <a:p>
            <a:pPr lvl="0" marL="297179" indent="-297179">
              <a:spcBef>
                <a:spcPts val="600"/>
              </a:spcBef>
              <a:defRPr sz="1800">
                <a:solidFill>
                  <a:srgbClr val="000000"/>
                </a:solidFill>
              </a:defRPr>
            </a:pPr>
            <a:r>
              <a:rPr sz="2600">
                <a:solidFill>
                  <a:srgbClr val="132F5A"/>
                </a:solidFill>
              </a:rPr>
              <a:t>Limitations on the use of the report</a:t>
            </a:r>
          </a:p>
        </p:txBody>
      </p:sp>
    </p:spTree>
  </p:cSld>
  <p:clrMapOvr>
    <a:masterClrMapping/>
  </p:clrMapOvr>
  <p:transition spd="med" advClick="1"/>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1" name="Shape 141"/>
          <p:cNvSpPr/>
          <p:nvPr>
            <p:ph type="title"/>
          </p:nvPr>
        </p:nvSpPr>
        <p:spPr>
          <a:xfrm>
            <a:off x="457200" y="381000"/>
            <a:ext cx="8229600" cy="609600"/>
          </a:xfrm>
          <a:prstGeom prst="rect">
            <a:avLst/>
          </a:prstGeom>
        </p:spPr>
        <p:txBody>
          <a:bodyPr lIns="0" tIns="0" rIns="0" bIns="0">
            <a:normAutofit fontScale="100000" lnSpcReduction="0"/>
          </a:bodyPr>
          <a:lstStyle>
            <a:lvl1pPr defTabSz="877823">
              <a:defRPr sz="3455"/>
            </a:lvl1pPr>
          </a:lstStyle>
          <a:p>
            <a:pPr lvl="0">
              <a:defRPr sz="1800">
                <a:solidFill>
                  <a:srgbClr val="000000"/>
                </a:solidFill>
              </a:defRPr>
            </a:pPr>
            <a:r>
              <a:rPr sz="3455">
                <a:solidFill>
                  <a:srgbClr val="C1961C"/>
                </a:solidFill>
              </a:rPr>
              <a:t>Fair Credit Reporting Act (continued)</a:t>
            </a:r>
          </a:p>
        </p:txBody>
      </p:sp>
      <p:sp>
        <p:nvSpPr>
          <p:cNvPr id="142" name="Shape 142"/>
          <p:cNvSpPr/>
          <p:nvPr>
            <p:ph type="body" idx="1"/>
          </p:nvPr>
        </p:nvSpPr>
        <p:spPr>
          <a:xfrm>
            <a:off x="457200" y="18288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Use of credit scores</a:t>
            </a:r>
            <a:endParaRPr sz="3000">
              <a:solidFill>
                <a:srgbClr val="132F5A"/>
              </a:solidFill>
            </a:endParaRPr>
          </a:p>
          <a:p>
            <a:pPr lvl="0">
              <a:defRPr sz="1800">
                <a:solidFill>
                  <a:srgbClr val="000000"/>
                </a:solidFill>
              </a:defRPr>
            </a:pPr>
            <a:r>
              <a:rPr sz="3000">
                <a:solidFill>
                  <a:srgbClr val="132F5A"/>
                </a:solidFill>
              </a:rPr>
              <a:t>Complaints received by the Federal Trade Commission</a:t>
            </a:r>
            <a:endParaRPr sz="3000">
              <a:solidFill>
                <a:srgbClr val="132F5A"/>
              </a:solidFill>
            </a:endParaRPr>
          </a:p>
          <a:p>
            <a:pPr lvl="0">
              <a:defRPr sz="1800">
                <a:solidFill>
                  <a:srgbClr val="000000"/>
                </a:solidFill>
              </a:defRPr>
            </a:pPr>
            <a:r>
              <a:rPr sz="3000">
                <a:solidFill>
                  <a:srgbClr val="132F5A"/>
                </a:solidFill>
              </a:rPr>
              <a:t>Civil liability for negligence</a:t>
            </a:r>
            <a:endParaRPr sz="3000">
              <a:solidFill>
                <a:srgbClr val="132F5A"/>
              </a:solidFill>
            </a:endParaRPr>
          </a:p>
          <a:p>
            <a:pPr lvl="0">
              <a:defRPr sz="1800">
                <a:solidFill>
                  <a:srgbClr val="000000"/>
                </a:solidFill>
              </a:defRPr>
            </a:pPr>
            <a:r>
              <a:rPr sz="3000">
                <a:solidFill>
                  <a:srgbClr val="132F5A"/>
                </a:solidFill>
              </a:rPr>
              <a:t>Responsibilities of those furnishing information</a:t>
            </a:r>
          </a:p>
        </p:txBody>
      </p:sp>
    </p:spTree>
  </p:cSld>
  <p:clrMapOvr>
    <a:masterClrMapping/>
  </p:clrMapOvr>
  <p:transition spd="med" advClick="1"/>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6" name="Shape 146"/>
          <p:cNvSpPr/>
          <p:nvPr>
            <p:ph type="title"/>
          </p:nvPr>
        </p:nvSpPr>
        <p:spPr>
          <a:xfrm>
            <a:off x="457200" y="381000"/>
            <a:ext cx="8229600" cy="609600"/>
          </a:xfrm>
          <a:prstGeom prst="rect">
            <a:avLst/>
          </a:prstGeom>
        </p:spPr>
        <p:txBody>
          <a:bodyPr lIns="0" tIns="0" rIns="0" bIns="0">
            <a:normAutofit fontScale="100000" lnSpcReduction="0"/>
          </a:bodyPr>
          <a:lstStyle>
            <a:lvl1pPr defTabSz="694944">
              <a:defRPr sz="2736"/>
            </a:lvl1pPr>
          </a:lstStyle>
          <a:p>
            <a:pPr lvl="0">
              <a:defRPr sz="1800">
                <a:solidFill>
                  <a:srgbClr val="000000"/>
                </a:solidFill>
              </a:defRPr>
            </a:pPr>
            <a:r>
              <a:rPr sz="2736">
                <a:solidFill>
                  <a:srgbClr val="C1961C"/>
                </a:solidFill>
              </a:rPr>
              <a:t>Discussion Point #3: Fair Credit Reporting Act</a:t>
            </a:r>
          </a:p>
        </p:txBody>
      </p:sp>
      <p:sp>
        <p:nvSpPr>
          <p:cNvPr id="147" name="Shape 147"/>
          <p:cNvSpPr/>
          <p:nvPr>
            <p:ph type="body" idx="1"/>
          </p:nvPr>
        </p:nvSpPr>
        <p:spPr>
          <a:xfrm>
            <a:off x="1524000" y="2438400"/>
            <a:ext cx="7162800" cy="33528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How does the Fair Credit Reporting Act impact your business?</a:t>
            </a:r>
          </a:p>
        </p:txBody>
      </p:sp>
      <p:pic>
        <p:nvPicPr>
          <p:cNvPr id="148" name="image7.png" descr="Pencil"/>
          <p:cNvPicPr/>
          <p:nvPr/>
        </p:nvPicPr>
        <p:blipFill>
          <a:blip r:embed="rId3">
            <a:extLst/>
          </a:blip>
          <a:stretch>
            <a:fillRect/>
          </a:stretch>
        </p:blipFill>
        <p:spPr>
          <a:xfrm>
            <a:off x="0" y="2895600"/>
            <a:ext cx="1619250" cy="2714625"/>
          </a:xfrm>
          <a:prstGeom prst="rect">
            <a:avLst/>
          </a:prstGeom>
          <a:ln w="12700">
            <a:miter lim="400000"/>
          </a:ln>
        </p:spPr>
      </p:pic>
    </p:spTree>
  </p:cSld>
  <p:clrMapOvr>
    <a:masterClrMapping/>
  </p:clrMapOvr>
  <p:transition spd="med" advClick="1"/>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2" name="Shape 152"/>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Fair Credit Billing Act</a:t>
            </a:r>
          </a:p>
        </p:txBody>
      </p:sp>
      <p:sp>
        <p:nvSpPr>
          <p:cNvPr id="153" name="Shape 153"/>
          <p:cNvSpPr/>
          <p:nvPr>
            <p:ph type="body" idx="1"/>
          </p:nvPr>
        </p:nvSpPr>
        <p:spPr>
          <a:xfrm>
            <a:off x="304800" y="12954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Billing practices and errors</a:t>
            </a:r>
            <a:endParaRPr sz="3000">
              <a:solidFill>
                <a:srgbClr val="132F5A"/>
              </a:solidFill>
            </a:endParaRPr>
          </a:p>
          <a:p>
            <a:pPr lvl="0">
              <a:defRPr sz="1800">
                <a:solidFill>
                  <a:srgbClr val="000000"/>
                </a:solidFill>
              </a:defRPr>
            </a:pPr>
            <a:r>
              <a:rPr sz="3000">
                <a:solidFill>
                  <a:srgbClr val="132F5A"/>
                </a:solidFill>
              </a:rPr>
              <a:t>Payments – crediting accounts promptly</a:t>
            </a:r>
            <a:endParaRPr sz="3000">
              <a:solidFill>
                <a:srgbClr val="132F5A"/>
              </a:solidFill>
            </a:endParaRPr>
          </a:p>
          <a:p>
            <a:pPr lvl="0">
              <a:defRPr sz="1800">
                <a:solidFill>
                  <a:srgbClr val="000000"/>
                </a:solidFill>
              </a:defRPr>
            </a:pPr>
            <a:r>
              <a:rPr sz="3000">
                <a:solidFill>
                  <a:srgbClr val="132F5A"/>
                </a:solidFill>
              </a:rPr>
              <a:t>Returns – offsets</a:t>
            </a:r>
          </a:p>
        </p:txBody>
      </p:sp>
    </p:spTree>
  </p:cSld>
  <p:clrMapOvr>
    <a:masterClrMapping/>
  </p:clrMapOvr>
  <p:transition spd="med" advClick="1"/>
</p:sld>
</file>

<file path=ppt/slides/slide2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7" name="Shape 157"/>
          <p:cNvSpPr/>
          <p:nvPr>
            <p:ph type="title"/>
          </p:nvPr>
        </p:nvSpPr>
        <p:spPr>
          <a:xfrm>
            <a:off x="457200" y="381000"/>
            <a:ext cx="8229600" cy="609600"/>
          </a:xfrm>
          <a:prstGeom prst="rect">
            <a:avLst/>
          </a:prstGeom>
        </p:spPr>
        <p:txBody>
          <a:bodyPr lIns="0" tIns="0" rIns="0" bIns="0">
            <a:normAutofit fontScale="100000" lnSpcReduction="0"/>
          </a:bodyPr>
          <a:lstStyle>
            <a:lvl1pPr defTabSz="548640">
              <a:defRPr sz="2160"/>
            </a:lvl1pPr>
          </a:lstStyle>
          <a:p>
            <a:pPr lvl="0">
              <a:defRPr sz="1800">
                <a:solidFill>
                  <a:srgbClr val="000000"/>
                </a:solidFill>
              </a:defRPr>
            </a:pPr>
            <a:r>
              <a:rPr sz="2160">
                <a:solidFill>
                  <a:srgbClr val="C1961C"/>
                </a:solidFill>
              </a:rPr>
              <a:t>Risks and Responsibilities of Handling Personal Information</a:t>
            </a:r>
          </a:p>
        </p:txBody>
      </p:sp>
      <p:sp>
        <p:nvSpPr>
          <p:cNvPr id="158" name="Shape 158"/>
          <p:cNvSpPr/>
          <p:nvPr>
            <p:ph type="body" idx="1"/>
          </p:nvPr>
        </p:nvSpPr>
        <p:spPr>
          <a:xfrm>
            <a:off x="457200" y="1600200"/>
            <a:ext cx="8229600" cy="36576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Noncompliance can include losing more than your business reputation</a:t>
            </a:r>
          </a:p>
        </p:txBody>
      </p:sp>
      <p:pic>
        <p:nvPicPr>
          <p:cNvPr id="159" name="image11.jpeg" descr="C:\Users\ryan aller\Documents\My Dropbox\DRC\FDIC Finals\PPT Development\Ryan\Unit 5\images\iStock_000015778458XSmall.jpg"/>
          <p:cNvPicPr/>
          <p:nvPr/>
        </p:nvPicPr>
        <p:blipFill>
          <a:blip r:embed="rId3">
            <a:extLst/>
          </a:blip>
          <a:stretch>
            <a:fillRect/>
          </a:stretch>
        </p:blipFill>
        <p:spPr>
          <a:xfrm>
            <a:off x="2505075" y="2667000"/>
            <a:ext cx="4133850" cy="3292475"/>
          </a:xfrm>
          <a:prstGeom prst="rect">
            <a:avLst/>
          </a:prstGeom>
          <a:ln w="12700">
            <a:miter lim="400000"/>
          </a:ln>
        </p:spPr>
      </p:pic>
    </p:spTree>
  </p:cSld>
  <p:clrMapOvr>
    <a:masterClrMapping/>
  </p:clrMapOvr>
  <p:transition spd="med" advClick="1"/>
</p:sld>
</file>

<file path=ppt/slides/slide2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3" name="Shape 163"/>
          <p:cNvSpPr/>
          <p:nvPr>
            <p:ph type="title"/>
          </p:nvPr>
        </p:nvSpPr>
        <p:spPr>
          <a:xfrm>
            <a:off x="457200" y="381000"/>
            <a:ext cx="8229600" cy="609600"/>
          </a:xfrm>
          <a:prstGeom prst="rect">
            <a:avLst/>
          </a:prstGeom>
        </p:spPr>
        <p:txBody>
          <a:bodyPr lIns="0" tIns="0" rIns="0" bIns="0">
            <a:normAutofit fontScale="100000" lnSpcReduction="0"/>
          </a:bodyPr>
          <a:lstStyle>
            <a:lvl1pPr defTabSz="896111">
              <a:defRPr sz="3528"/>
            </a:lvl1pPr>
          </a:lstStyle>
          <a:p>
            <a:pPr lvl="0">
              <a:defRPr sz="1800">
                <a:solidFill>
                  <a:srgbClr val="000000"/>
                </a:solidFill>
              </a:defRPr>
            </a:pPr>
            <a:r>
              <a:rPr sz="3528">
                <a:solidFill>
                  <a:srgbClr val="C1961C"/>
                </a:solidFill>
              </a:rPr>
              <a:t>Personal Credit Impact on Business</a:t>
            </a:r>
          </a:p>
        </p:txBody>
      </p:sp>
      <p:sp>
        <p:nvSpPr>
          <p:cNvPr id="164" name="Shape 164"/>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Build business credit with personal liability.</a:t>
            </a:r>
            <a:endParaRPr sz="3000">
              <a:solidFill>
                <a:srgbClr val="132F5A"/>
              </a:solidFill>
            </a:endParaRPr>
          </a:p>
          <a:p>
            <a:pPr lvl="0">
              <a:defRPr sz="1800">
                <a:solidFill>
                  <a:srgbClr val="000000"/>
                </a:solidFill>
              </a:defRPr>
            </a:pPr>
            <a:r>
              <a:rPr sz="3000">
                <a:solidFill>
                  <a:srgbClr val="132F5A"/>
                </a:solidFill>
              </a:rPr>
              <a:t>Establish credit with vendors and suppliers.</a:t>
            </a:r>
            <a:endParaRPr sz="3000">
              <a:solidFill>
                <a:srgbClr val="132F5A"/>
              </a:solidFill>
            </a:endParaRPr>
          </a:p>
          <a:p>
            <a:pPr lvl="0">
              <a:defRPr sz="1800">
                <a:solidFill>
                  <a:srgbClr val="000000"/>
                </a:solidFill>
              </a:defRPr>
            </a:pPr>
            <a:r>
              <a:rPr sz="3000">
                <a:solidFill>
                  <a:srgbClr val="132F5A"/>
                </a:solidFill>
              </a:rPr>
              <a:t>Build credit with your local bank in the business name.</a:t>
            </a:r>
            <a:endParaRPr sz="3000">
              <a:solidFill>
                <a:srgbClr val="132F5A"/>
              </a:solidFill>
            </a:endParaRPr>
          </a:p>
          <a:p>
            <a:pPr lvl="0">
              <a:defRPr sz="1800">
                <a:solidFill>
                  <a:srgbClr val="000000"/>
                </a:solidFill>
              </a:defRPr>
            </a:pPr>
            <a:r>
              <a:rPr sz="3000">
                <a:solidFill>
                  <a:srgbClr val="132F5A"/>
                </a:solidFill>
              </a:rPr>
              <a:t>Maintain established vendor and supplier relationships.</a:t>
            </a:r>
          </a:p>
        </p:txBody>
      </p:sp>
    </p:spTree>
  </p:cSld>
  <p:clrMapOvr>
    <a:masterClrMapping/>
  </p:clrMapOvr>
  <p:transition spd="med" advClick="1"/>
</p:sld>
</file>

<file path=ppt/slides/slide2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8" name="Shape 168"/>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Your Personal Credit</a:t>
            </a:r>
          </a:p>
        </p:txBody>
      </p:sp>
      <p:sp>
        <p:nvSpPr>
          <p:cNvPr id="169" name="Shape 169"/>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Review your credit report at least once every year for errors</a:t>
            </a:r>
            <a:endParaRPr sz="3000">
              <a:solidFill>
                <a:srgbClr val="132F5A"/>
              </a:solidFill>
            </a:endParaRPr>
          </a:p>
          <a:p>
            <a:pPr lvl="0">
              <a:defRPr sz="1800">
                <a:solidFill>
                  <a:srgbClr val="000000"/>
                </a:solidFill>
              </a:defRPr>
            </a:pPr>
            <a:endParaRPr sz="3000">
              <a:solidFill>
                <a:srgbClr val="132F5A"/>
              </a:solidFill>
            </a:endParaRPr>
          </a:p>
          <a:p>
            <a:pPr lvl="0">
              <a:defRPr sz="1800">
                <a:solidFill>
                  <a:srgbClr val="000000"/>
                </a:solidFill>
              </a:defRPr>
            </a:pPr>
            <a:r>
              <a:rPr sz="3000">
                <a:solidFill>
                  <a:srgbClr val="132F5A"/>
                </a:solidFill>
              </a:rPr>
              <a:t>Dispute errors quickly</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Provide documentation to support claim</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Send directly to creditor</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Request all repositories to be updated</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Request a new credit report to verify</a:t>
            </a:r>
          </a:p>
        </p:txBody>
      </p:sp>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1" name="Shape 31"/>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Objectives</a:t>
            </a:r>
          </a:p>
        </p:txBody>
      </p:sp>
      <p:sp>
        <p:nvSpPr>
          <p:cNvPr id="32" name="Shape 32"/>
          <p:cNvSpPr/>
          <p:nvPr>
            <p:ph type="body" idx="1"/>
          </p:nvPr>
        </p:nvSpPr>
        <p:spPr>
          <a:xfrm>
            <a:off x="457200" y="1143000"/>
            <a:ext cx="8229600" cy="4267200"/>
          </a:xfrm>
          <a:prstGeom prst="rect">
            <a:avLst/>
          </a:prstGeom>
        </p:spPr>
        <p:txBody>
          <a:bodyPr lIns="0" tIns="0" rIns="0" bIns="0">
            <a:normAutofit fontScale="100000" lnSpcReduction="0"/>
          </a:bodyPr>
          <a:lstStyle/>
          <a:p>
            <a:pPr lvl="0">
              <a:spcBef>
                <a:spcPts val="1800"/>
              </a:spcBef>
              <a:defRPr sz="1800">
                <a:solidFill>
                  <a:srgbClr val="000000"/>
                </a:solidFill>
              </a:defRPr>
            </a:pPr>
            <a:r>
              <a:rPr sz="3000">
                <a:solidFill>
                  <a:srgbClr val="132F5A"/>
                </a:solidFill>
              </a:rPr>
              <a:t>Explain the concept of credit reporting and the impact of credit reports on the operation or growth of a small business.</a:t>
            </a:r>
            <a:endParaRPr sz="3000">
              <a:solidFill>
                <a:srgbClr val="132F5A"/>
              </a:solidFill>
            </a:endParaRPr>
          </a:p>
          <a:p>
            <a:pPr lvl="0">
              <a:spcBef>
                <a:spcPts val="1800"/>
              </a:spcBef>
              <a:defRPr sz="1800">
                <a:solidFill>
                  <a:srgbClr val="000000"/>
                </a:solidFill>
              </a:defRPr>
            </a:pPr>
            <a:r>
              <a:rPr sz="3000">
                <a:solidFill>
                  <a:srgbClr val="132F5A"/>
                </a:solidFill>
              </a:rPr>
              <a:t>Identify the credit reports and other reporting systems commonly used to assess the risk of extending credit to a small business.</a:t>
            </a:r>
            <a:endParaRPr sz="3000">
              <a:solidFill>
                <a:srgbClr val="132F5A"/>
              </a:solidFill>
            </a:endParaRPr>
          </a:p>
          <a:p>
            <a:pPr lvl="0">
              <a:spcBef>
                <a:spcPts val="1800"/>
              </a:spcBef>
              <a:defRPr sz="1800">
                <a:solidFill>
                  <a:srgbClr val="000000"/>
                </a:solidFill>
              </a:defRPr>
            </a:pPr>
            <a:r>
              <a:rPr sz="3000">
                <a:solidFill>
                  <a:srgbClr val="132F5A"/>
                </a:solidFill>
              </a:rPr>
              <a:t>Explain how these credit reports work.</a:t>
            </a:r>
          </a:p>
        </p:txBody>
      </p:sp>
    </p:spTree>
  </p:cSld>
  <p:clrMapOvr>
    <a:masterClrMapping/>
  </p:clrMapOvr>
  <p:transition spd="med" advClick="1"/>
</p:sld>
</file>

<file path=ppt/slides/slide3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3" name="Shape 173"/>
          <p:cNvSpPr/>
          <p:nvPr>
            <p:ph type="title"/>
          </p:nvPr>
        </p:nvSpPr>
        <p:spPr>
          <a:xfrm>
            <a:off x="457200" y="381000"/>
            <a:ext cx="8382000" cy="609600"/>
          </a:xfrm>
          <a:prstGeom prst="rect">
            <a:avLst/>
          </a:prstGeom>
        </p:spPr>
        <p:txBody>
          <a:bodyPr lIns="0" tIns="0" rIns="0" bIns="0">
            <a:normAutofit fontScale="100000" lnSpcReduction="0"/>
          </a:bodyPr>
          <a:lstStyle>
            <a:lvl1pPr defTabSz="886968">
              <a:defRPr sz="3492"/>
            </a:lvl1pPr>
          </a:lstStyle>
          <a:p>
            <a:pPr lvl="0">
              <a:defRPr sz="1800">
                <a:solidFill>
                  <a:srgbClr val="000000"/>
                </a:solidFill>
              </a:defRPr>
            </a:pPr>
            <a:r>
              <a:rPr sz="3492">
                <a:solidFill>
                  <a:srgbClr val="C1961C"/>
                </a:solidFill>
              </a:rPr>
              <a:t>Improve Your Personal Credit Scores</a:t>
            </a:r>
          </a:p>
        </p:txBody>
      </p:sp>
      <p:sp>
        <p:nvSpPr>
          <p:cNvPr id="174" name="Shape 174"/>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Pay your loans and other bills on time</a:t>
            </a:r>
            <a:endParaRPr sz="3000">
              <a:solidFill>
                <a:srgbClr val="132F5A"/>
              </a:solidFill>
            </a:endParaRPr>
          </a:p>
          <a:p>
            <a:pPr lvl="0">
              <a:defRPr sz="1800">
                <a:solidFill>
                  <a:srgbClr val="000000"/>
                </a:solidFill>
              </a:defRPr>
            </a:pPr>
            <a:r>
              <a:rPr sz="3000">
                <a:solidFill>
                  <a:srgbClr val="132F5A"/>
                </a:solidFill>
              </a:rPr>
              <a:t>Avoid judgments and tax liens</a:t>
            </a:r>
            <a:endParaRPr sz="3000">
              <a:solidFill>
                <a:srgbClr val="132F5A"/>
              </a:solidFill>
            </a:endParaRPr>
          </a:p>
          <a:p>
            <a:pPr lvl="0">
              <a:defRPr sz="1800">
                <a:solidFill>
                  <a:srgbClr val="000000"/>
                </a:solidFill>
              </a:defRPr>
            </a:pPr>
            <a:r>
              <a:rPr sz="3000">
                <a:solidFill>
                  <a:srgbClr val="132F5A"/>
                </a:solidFill>
              </a:rPr>
              <a:t>Comparison shop for financial services</a:t>
            </a:r>
            <a:endParaRPr sz="3000">
              <a:solidFill>
                <a:srgbClr val="132F5A"/>
              </a:solidFill>
            </a:endParaRPr>
          </a:p>
          <a:p>
            <a:pPr lvl="0">
              <a:defRPr sz="1800">
                <a:solidFill>
                  <a:srgbClr val="000000"/>
                </a:solidFill>
              </a:defRPr>
            </a:pPr>
            <a:r>
              <a:rPr sz="3000">
                <a:solidFill>
                  <a:srgbClr val="132F5A"/>
                </a:solidFill>
              </a:rPr>
              <a:t>Keep older accounts and pay them off monthly</a:t>
            </a:r>
          </a:p>
        </p:txBody>
      </p:sp>
    </p:spTree>
  </p:cSld>
  <p:clrMapOvr>
    <a:masterClrMapping/>
  </p:clrMapOvr>
  <p:transition spd="med" advClick="1"/>
</p:sld>
</file>

<file path=ppt/slides/slide3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8" name="Shape 178"/>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Personal Guarantor Advantages</a:t>
            </a:r>
          </a:p>
        </p:txBody>
      </p:sp>
      <p:sp>
        <p:nvSpPr>
          <p:cNvPr id="179" name="Shape 179"/>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Indicates your support of the business to lender</a:t>
            </a:r>
            <a:endParaRPr sz="3000">
              <a:solidFill>
                <a:srgbClr val="132F5A"/>
              </a:solidFill>
            </a:endParaRPr>
          </a:p>
          <a:p>
            <a:pPr lvl="0">
              <a:defRPr sz="1800">
                <a:solidFill>
                  <a:srgbClr val="000000"/>
                </a:solidFill>
              </a:defRPr>
            </a:pPr>
            <a:r>
              <a:rPr sz="3000">
                <a:solidFill>
                  <a:srgbClr val="132F5A"/>
                </a:solidFill>
              </a:rPr>
              <a:t>May help to establish credit </a:t>
            </a:r>
            <a:endParaRPr sz="3000">
              <a:solidFill>
                <a:srgbClr val="132F5A"/>
              </a:solidFill>
            </a:endParaRPr>
          </a:p>
          <a:p>
            <a:pPr lvl="0">
              <a:defRPr sz="1800">
                <a:solidFill>
                  <a:srgbClr val="000000"/>
                </a:solidFill>
              </a:defRPr>
            </a:pPr>
            <a:r>
              <a:rPr sz="3000">
                <a:solidFill>
                  <a:srgbClr val="132F5A"/>
                </a:solidFill>
              </a:rPr>
              <a:t>May ease start up or cash flow </a:t>
            </a:r>
            <a:endParaRPr sz="3000">
              <a:solidFill>
                <a:srgbClr val="132F5A"/>
              </a:solidFill>
            </a:endParaRPr>
          </a:p>
          <a:p>
            <a:pPr lvl="0">
              <a:defRPr sz="1800">
                <a:solidFill>
                  <a:srgbClr val="000000"/>
                </a:solidFill>
              </a:defRPr>
            </a:pPr>
            <a:r>
              <a:rPr sz="3000">
                <a:solidFill>
                  <a:srgbClr val="132F5A"/>
                </a:solidFill>
              </a:rPr>
              <a:t>Better loan terms</a:t>
            </a:r>
          </a:p>
        </p:txBody>
      </p:sp>
    </p:spTree>
  </p:cSld>
  <p:clrMapOvr>
    <a:masterClrMapping/>
  </p:clrMapOvr>
  <p:transition spd="med" advClick="1"/>
</p:sld>
</file>

<file path=ppt/slides/slide3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3" name="Shape 183"/>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Personal Guarantor Disadvantages</a:t>
            </a:r>
          </a:p>
        </p:txBody>
      </p:sp>
      <p:sp>
        <p:nvSpPr>
          <p:cNvPr id="184" name="Shape 184"/>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May be required to make payments, if business defaults</a:t>
            </a:r>
            <a:endParaRPr sz="3000">
              <a:solidFill>
                <a:srgbClr val="132F5A"/>
              </a:solidFill>
            </a:endParaRPr>
          </a:p>
          <a:p>
            <a:pPr lvl="0">
              <a:defRPr sz="1800">
                <a:solidFill>
                  <a:srgbClr val="000000"/>
                </a:solidFill>
              </a:defRPr>
            </a:pPr>
            <a:r>
              <a:rPr sz="3000">
                <a:solidFill>
                  <a:srgbClr val="132F5A"/>
                </a:solidFill>
              </a:rPr>
              <a:t>May risk losing personal assets, including your home</a:t>
            </a:r>
            <a:endParaRPr sz="3000">
              <a:solidFill>
                <a:srgbClr val="132F5A"/>
              </a:solidFill>
            </a:endParaRPr>
          </a:p>
          <a:p>
            <a:pPr lvl="0">
              <a:defRPr sz="1800">
                <a:solidFill>
                  <a:srgbClr val="000000"/>
                </a:solidFill>
              </a:defRPr>
            </a:pPr>
            <a:r>
              <a:rPr sz="3000">
                <a:solidFill>
                  <a:srgbClr val="132F5A"/>
                </a:solidFill>
              </a:rPr>
              <a:t>Spouse may be required to sign, if you are married</a:t>
            </a:r>
            <a:endParaRPr sz="3000">
              <a:solidFill>
                <a:srgbClr val="132F5A"/>
              </a:solidFill>
            </a:endParaRPr>
          </a:p>
          <a:p>
            <a:pPr lvl="0">
              <a:defRPr sz="1800">
                <a:solidFill>
                  <a:srgbClr val="000000"/>
                </a:solidFill>
              </a:defRPr>
            </a:pPr>
            <a:r>
              <a:rPr sz="3000">
                <a:solidFill>
                  <a:srgbClr val="132F5A"/>
                </a:solidFill>
              </a:rPr>
              <a:t>Other implications with partnerships and owners</a:t>
            </a:r>
          </a:p>
        </p:txBody>
      </p:sp>
    </p:spTree>
  </p:cSld>
  <p:clrMapOvr>
    <a:masterClrMapping/>
  </p:clrMapOvr>
  <p:transition spd="med" advClick="1"/>
</p:sld>
</file>

<file path=ppt/slides/slide3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8" name="Shape 188"/>
          <p:cNvSpPr/>
          <p:nvPr>
            <p:ph type="title"/>
          </p:nvPr>
        </p:nvSpPr>
        <p:spPr>
          <a:xfrm>
            <a:off x="457200" y="381000"/>
            <a:ext cx="8229600" cy="609600"/>
          </a:xfrm>
          <a:prstGeom prst="rect">
            <a:avLst/>
          </a:prstGeom>
        </p:spPr>
        <p:txBody>
          <a:bodyPr lIns="0" tIns="0" rIns="0" bIns="0">
            <a:normAutofit fontScale="100000" lnSpcReduction="0"/>
          </a:bodyPr>
          <a:lstStyle>
            <a:lvl1pPr defTabSz="795527">
              <a:defRPr sz="3132"/>
            </a:lvl1pPr>
          </a:lstStyle>
          <a:p>
            <a:pPr lvl="0">
              <a:defRPr sz="1800">
                <a:solidFill>
                  <a:srgbClr val="000000"/>
                </a:solidFill>
              </a:defRPr>
            </a:pPr>
            <a:r>
              <a:rPr sz="3132">
                <a:solidFill>
                  <a:srgbClr val="C1961C"/>
                </a:solidFill>
              </a:rPr>
              <a:t>Discussion Point #4: Personal Guarantor </a:t>
            </a:r>
          </a:p>
        </p:txBody>
      </p:sp>
      <p:sp>
        <p:nvSpPr>
          <p:cNvPr id="189" name="Shape 189"/>
          <p:cNvSpPr/>
          <p:nvPr>
            <p:ph type="body" idx="1"/>
          </p:nvPr>
        </p:nvSpPr>
        <p:spPr>
          <a:xfrm>
            <a:off x="1600200" y="2590800"/>
            <a:ext cx="7086600" cy="32004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What are the challenges of being a personal guarantor?</a:t>
            </a:r>
          </a:p>
        </p:txBody>
      </p:sp>
      <p:pic>
        <p:nvPicPr>
          <p:cNvPr id="190" name="image7.png" descr="Pencil"/>
          <p:cNvPicPr/>
          <p:nvPr/>
        </p:nvPicPr>
        <p:blipFill>
          <a:blip r:embed="rId3">
            <a:extLst/>
          </a:blip>
          <a:stretch>
            <a:fillRect/>
          </a:stretch>
        </p:blipFill>
        <p:spPr>
          <a:xfrm>
            <a:off x="0" y="2895600"/>
            <a:ext cx="1619250" cy="2714625"/>
          </a:xfrm>
          <a:prstGeom prst="rect">
            <a:avLst/>
          </a:prstGeom>
          <a:ln w="12700">
            <a:miter lim="400000"/>
          </a:ln>
        </p:spPr>
      </p:pic>
    </p:spTree>
  </p:cSld>
  <p:clrMapOvr>
    <a:masterClrMapping/>
  </p:clrMapOvr>
  <p:transition spd="med" advClick="1"/>
</p:sld>
</file>

<file path=ppt/slides/slide3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94" name="image12.jpg" descr="C:\Users\ryan aller\Documents\My Dropbox\DRC\FDIC Finals\PPT Development\Ryan\Unit 5\images\benFrank.jpg"/>
          <p:cNvPicPr/>
          <p:nvPr/>
        </p:nvPicPr>
        <p:blipFill>
          <a:blip r:embed="rId3">
            <a:extLst/>
          </a:blip>
          <a:stretch>
            <a:fillRect/>
          </a:stretch>
        </p:blipFill>
        <p:spPr>
          <a:xfrm>
            <a:off x="6807200" y="2209800"/>
            <a:ext cx="1917700" cy="2438400"/>
          </a:xfrm>
          <a:prstGeom prst="rect">
            <a:avLst/>
          </a:prstGeom>
          <a:ln>
            <a:solidFill/>
          </a:ln>
          <a:effectLst>
            <a:outerShdw sx="100000" sy="100000" kx="0" ky="0" algn="b" rotWithShape="0" blurRad="50800" dist="38100" dir="2700000">
              <a:srgbClr val="000000">
                <a:alpha val="40000"/>
              </a:srgbClr>
            </a:outerShdw>
          </a:effectLst>
        </p:spPr>
      </p:pic>
      <p:sp>
        <p:nvSpPr>
          <p:cNvPr id="195" name="Shape 195"/>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The New Small Business Owner</a:t>
            </a:r>
          </a:p>
        </p:txBody>
      </p:sp>
      <p:sp>
        <p:nvSpPr>
          <p:cNvPr id="196" name="Shape 196"/>
          <p:cNvSpPr/>
          <p:nvPr>
            <p:ph type="body" idx="1"/>
          </p:nvPr>
        </p:nvSpPr>
        <p:spPr>
          <a:xfrm>
            <a:off x="457200" y="990600"/>
            <a:ext cx="8229600" cy="3200400"/>
          </a:xfrm>
          <a:prstGeom prst="rect">
            <a:avLst/>
          </a:prstGeom>
        </p:spPr>
        <p:txBody>
          <a:bodyPr lIns="0" tIns="0" rIns="0" bIns="0">
            <a:normAutofit fontScale="100000" lnSpcReduction="0"/>
          </a:bodyPr>
          <a:lstStyle/>
          <a:p>
            <a:pPr lvl="0" marL="312039" indent="-312039" defTabSz="832104">
              <a:spcBef>
                <a:spcPts val="600"/>
              </a:spcBef>
              <a:defRPr sz="1800">
                <a:solidFill>
                  <a:srgbClr val="000000"/>
                </a:solidFill>
              </a:defRPr>
            </a:pPr>
            <a:r>
              <a:rPr sz="2730">
                <a:solidFill>
                  <a:srgbClr val="132F5A"/>
                </a:solidFill>
              </a:rPr>
              <a:t>Your personal credit is the foundation for building business credit.  </a:t>
            </a:r>
            <a:endParaRPr sz="2730">
              <a:solidFill>
                <a:srgbClr val="132F5A"/>
              </a:solidFill>
            </a:endParaRPr>
          </a:p>
          <a:p>
            <a:pPr lvl="0" marL="312039" indent="-312039" defTabSz="832104">
              <a:spcBef>
                <a:spcPts val="600"/>
              </a:spcBef>
              <a:defRPr sz="1800">
                <a:solidFill>
                  <a:srgbClr val="000000"/>
                </a:solidFill>
              </a:defRPr>
            </a:pPr>
            <a:endParaRPr sz="2730">
              <a:solidFill>
                <a:srgbClr val="132F5A"/>
              </a:solidFill>
            </a:endParaRPr>
          </a:p>
          <a:p>
            <a:pPr lvl="0" marL="312039" indent="-312039" defTabSz="832104">
              <a:spcBef>
                <a:spcPts val="600"/>
              </a:spcBef>
              <a:buSzTx/>
              <a:buNone/>
              <a:defRPr sz="1800">
                <a:solidFill>
                  <a:srgbClr val="000000"/>
                </a:solidFill>
              </a:defRPr>
            </a:pPr>
            <a:r>
              <a:rPr sz="2730">
                <a:solidFill>
                  <a:srgbClr val="132F5A"/>
                </a:solidFill>
              </a:rPr>
              <a:t>“Remember that credit is money.”</a:t>
            </a:r>
            <a:endParaRPr sz="2730">
              <a:solidFill>
                <a:srgbClr val="132F5A"/>
              </a:solidFill>
            </a:endParaRPr>
          </a:p>
          <a:p>
            <a:pPr lvl="3" marL="1456182" indent="-208026" defTabSz="832104">
              <a:spcBef>
                <a:spcPts val="600"/>
              </a:spcBef>
              <a:defRPr sz="1800">
                <a:solidFill>
                  <a:srgbClr val="000000"/>
                </a:solidFill>
              </a:defRPr>
            </a:pPr>
            <a:r>
              <a:rPr b="1" sz="2548">
                <a:solidFill>
                  <a:srgbClr val="002060"/>
                </a:solidFill>
                <a:latin typeface="+mj-lt"/>
                <a:ea typeface="+mj-ea"/>
                <a:cs typeface="+mj-cs"/>
                <a:sym typeface="Helvetica Neue"/>
              </a:rPr>
              <a:t> Benjamin Franklin 1748</a:t>
            </a:r>
            <a:endParaRPr sz="2548">
              <a:solidFill>
                <a:srgbClr val="002060"/>
              </a:solidFill>
            </a:endParaRPr>
          </a:p>
          <a:p>
            <a:pPr lvl="3" marL="1456182" indent="-208026" defTabSz="832104">
              <a:spcBef>
                <a:spcPts val="600"/>
              </a:spcBef>
              <a:defRPr sz="1800">
                <a:solidFill>
                  <a:srgbClr val="000000"/>
                </a:solidFill>
              </a:defRPr>
            </a:pPr>
            <a:endParaRPr b="1" sz="2548">
              <a:solidFill>
                <a:srgbClr val="002060"/>
              </a:solidFill>
              <a:latin typeface="+mj-lt"/>
              <a:ea typeface="+mj-ea"/>
              <a:cs typeface="+mj-cs"/>
              <a:sym typeface="Helvetica Neue"/>
            </a:endParaRPr>
          </a:p>
          <a:p>
            <a:pPr lvl="0" marL="312039" indent="-312039" algn="ctr" defTabSz="832104">
              <a:spcBef>
                <a:spcPts val="600"/>
              </a:spcBef>
              <a:buSzTx/>
              <a:buNone/>
              <a:defRPr sz="1800">
                <a:solidFill>
                  <a:srgbClr val="000000"/>
                </a:solidFill>
              </a:defRPr>
            </a:pPr>
            <a:endParaRPr b="1" sz="2548">
              <a:solidFill>
                <a:srgbClr val="002060"/>
              </a:solidFill>
              <a:latin typeface="+mj-lt"/>
              <a:ea typeface="+mj-ea"/>
              <a:cs typeface="+mj-cs"/>
              <a:sym typeface="Helvetica Neue"/>
            </a:endParaRPr>
          </a:p>
          <a:p>
            <a:pPr lvl="0" marL="312039" indent="-312039" algn="ctr" defTabSz="832104">
              <a:spcBef>
                <a:spcPts val="600"/>
              </a:spcBef>
              <a:buSzTx/>
              <a:buNone/>
              <a:defRPr sz="1800">
                <a:solidFill>
                  <a:srgbClr val="000000"/>
                </a:solidFill>
              </a:defRPr>
            </a:pPr>
            <a:r>
              <a:rPr sz="2730">
                <a:solidFill>
                  <a:srgbClr val="132F5A"/>
                </a:solidFill>
              </a:rPr>
              <a:t>This is still true today!</a:t>
            </a:r>
          </a:p>
        </p:txBody>
      </p:sp>
    </p:spTree>
  </p:cSld>
  <p:clrMapOvr>
    <a:masterClrMapping/>
  </p:clrMapOvr>
  <p:transition spd="med" advClick="1"/>
</p:sld>
</file>

<file path=ppt/slides/slide3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0" name="Shape 200"/>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Top Five Key Points to Remember</a:t>
            </a:r>
          </a:p>
        </p:txBody>
      </p:sp>
      <p:sp>
        <p:nvSpPr>
          <p:cNvPr id="201" name="Shape 201"/>
          <p:cNvSpPr/>
          <p:nvPr>
            <p:ph type="body" idx="1"/>
          </p:nvPr>
        </p:nvSpPr>
        <p:spPr>
          <a:xfrm>
            <a:off x="457200" y="1066800"/>
            <a:ext cx="8458200" cy="4267200"/>
          </a:xfrm>
          <a:prstGeom prst="rect">
            <a:avLst/>
          </a:prstGeom>
        </p:spPr>
        <p:txBody>
          <a:bodyPr lIns="0" tIns="0" rIns="0" bIns="0">
            <a:normAutofit fontScale="100000" lnSpcReduction="0"/>
          </a:bodyPr>
          <a:lstStyle/>
          <a:p>
            <a:pPr lvl="0" marL="514350" indent="-514350">
              <a:defRPr sz="1800">
                <a:solidFill>
                  <a:srgbClr val="000000"/>
                </a:solidFill>
              </a:defRPr>
            </a:pPr>
            <a:r>
              <a:rPr sz="3000">
                <a:solidFill>
                  <a:srgbClr val="132F5A"/>
                </a:solidFill>
              </a:rPr>
              <a:t>Know what is on your personal credit report by ordering a free credit report.</a:t>
            </a:r>
            <a:endParaRPr sz="3000">
              <a:solidFill>
                <a:srgbClr val="132F5A"/>
              </a:solidFill>
            </a:endParaRPr>
          </a:p>
          <a:p>
            <a:pPr lvl="0" marL="514350" indent="-514350">
              <a:defRPr sz="1800">
                <a:solidFill>
                  <a:srgbClr val="000000"/>
                </a:solidFill>
              </a:defRPr>
            </a:pPr>
            <a:r>
              <a:rPr sz="3000">
                <a:solidFill>
                  <a:srgbClr val="132F5A"/>
                </a:solidFill>
              </a:rPr>
              <a:t>Establish a credit history for your small business.</a:t>
            </a:r>
            <a:endParaRPr sz="3000">
              <a:solidFill>
                <a:srgbClr val="132F5A"/>
              </a:solidFill>
            </a:endParaRPr>
          </a:p>
          <a:p>
            <a:pPr lvl="0" marL="514350" indent="-514350">
              <a:defRPr sz="1800">
                <a:solidFill>
                  <a:srgbClr val="000000"/>
                </a:solidFill>
              </a:defRPr>
            </a:pPr>
            <a:r>
              <a:rPr sz="3000">
                <a:solidFill>
                  <a:srgbClr val="132F5A"/>
                </a:solidFill>
              </a:rPr>
              <a:t>Request a copy of your business credit report.</a:t>
            </a:r>
          </a:p>
        </p:txBody>
      </p:sp>
      <p:pic>
        <p:nvPicPr>
          <p:cNvPr id="202" name="image13.jpeg" descr="C:\Users\ryan aller\Documents\My Dropbox\DRC\FDIC Finals\PPT Development\Ryan\Unit 5\images\iStock_000009469087XSmall.jpg"/>
          <p:cNvPicPr/>
          <p:nvPr/>
        </p:nvPicPr>
        <p:blipFill>
          <a:blip r:embed="rId3">
            <a:extLst/>
          </a:blip>
          <a:stretch>
            <a:fillRect/>
          </a:stretch>
        </p:blipFill>
        <p:spPr>
          <a:xfrm>
            <a:off x="6096000" y="4495800"/>
            <a:ext cx="2743200" cy="1400175"/>
          </a:xfrm>
          <a:prstGeom prst="rect">
            <a:avLst/>
          </a:prstGeom>
          <a:ln>
            <a:solidFill/>
          </a:ln>
          <a:effectLst>
            <a:outerShdw sx="100000" sy="100000" kx="0" ky="0" algn="b" rotWithShape="0" blurRad="50800" dist="38100" dir="2700000">
              <a:srgbClr val="000000">
                <a:alpha val="40000"/>
              </a:srgbClr>
            </a:outerShdw>
          </a:effectLst>
        </p:spPr>
      </p:pic>
    </p:spTree>
  </p:cSld>
  <p:clrMapOvr>
    <a:masterClrMapping/>
  </p:clrMapOvr>
  <p:transition spd="med" advClick="1"/>
</p:sld>
</file>

<file path=ppt/slides/slide3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6" name="Shape 206"/>
          <p:cNvSpPr/>
          <p:nvPr>
            <p:ph type="title"/>
          </p:nvPr>
        </p:nvSpPr>
        <p:spPr>
          <a:xfrm>
            <a:off x="457200" y="381000"/>
            <a:ext cx="8229600" cy="609600"/>
          </a:xfrm>
          <a:prstGeom prst="rect">
            <a:avLst/>
          </a:prstGeom>
        </p:spPr>
        <p:txBody>
          <a:bodyPr lIns="0" tIns="0" rIns="0" bIns="0">
            <a:normAutofit fontScale="100000" lnSpcReduction="0"/>
          </a:bodyPr>
          <a:lstStyle>
            <a:lvl1pPr defTabSz="704087">
              <a:defRPr sz="2772"/>
            </a:lvl1pPr>
          </a:lstStyle>
          <a:p>
            <a:pPr lvl="0">
              <a:defRPr sz="1800">
                <a:solidFill>
                  <a:srgbClr val="000000"/>
                </a:solidFill>
              </a:defRPr>
            </a:pPr>
            <a:r>
              <a:rPr sz="2772">
                <a:solidFill>
                  <a:srgbClr val="C1961C"/>
                </a:solidFill>
              </a:rPr>
              <a:t>Top Five Key Points to Remember (continued)</a:t>
            </a:r>
          </a:p>
        </p:txBody>
      </p:sp>
      <p:sp>
        <p:nvSpPr>
          <p:cNvPr id="207" name="Shape 207"/>
          <p:cNvSpPr/>
          <p:nvPr>
            <p:ph type="body" idx="1"/>
          </p:nvPr>
        </p:nvSpPr>
        <p:spPr>
          <a:xfrm>
            <a:off x="457200" y="1600200"/>
            <a:ext cx="8458200" cy="37338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Consider providing timely information to the credit agencies on how customers repay their debts.</a:t>
            </a:r>
            <a:endParaRPr sz="3000">
              <a:solidFill>
                <a:srgbClr val="132F5A"/>
              </a:solidFill>
            </a:endParaRPr>
          </a:p>
          <a:p>
            <a:pPr lvl="0">
              <a:defRPr sz="1800">
                <a:solidFill>
                  <a:srgbClr val="000000"/>
                </a:solidFill>
              </a:defRPr>
            </a:pPr>
            <a:r>
              <a:rPr sz="3000">
                <a:solidFill>
                  <a:srgbClr val="132F5A"/>
                </a:solidFill>
              </a:rPr>
              <a:t>Be aware of and follow all laws and industry standards relating to credit reports to avoid costly fines or legal judgments.</a:t>
            </a:r>
          </a:p>
        </p:txBody>
      </p:sp>
    </p:spTree>
  </p:cSld>
  <p:clrMapOvr>
    <a:masterClrMapping/>
  </p:clrMapOvr>
  <p:transition spd="med" advClick="1"/>
</p:sld>
</file>

<file path=ppt/slides/slide3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1" name="Shape 211"/>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Summary</a:t>
            </a:r>
          </a:p>
        </p:txBody>
      </p:sp>
      <p:sp>
        <p:nvSpPr>
          <p:cNvPr id="212" name="Shape 212"/>
          <p:cNvSpPr/>
          <p:nvPr>
            <p:ph type="body" idx="1"/>
          </p:nvPr>
        </p:nvSpPr>
        <p:spPr>
          <a:xfrm>
            <a:off x="457200" y="1066800"/>
            <a:ext cx="8229600" cy="4267200"/>
          </a:xfrm>
          <a:prstGeom prst="rect">
            <a:avLst/>
          </a:prstGeom>
        </p:spPr>
        <p:txBody>
          <a:bodyPr lIns="0" tIns="0" rIns="0" bIns="0">
            <a:normAutofit fontScale="100000" lnSpcReduction="0"/>
          </a:bodyPr>
          <a:lstStyle/>
          <a:p>
            <a:pPr lvl="0" indent="-338138">
              <a:defRPr sz="1800">
                <a:solidFill>
                  <a:srgbClr val="000000"/>
                </a:solidFill>
              </a:defRPr>
            </a:pPr>
            <a:r>
              <a:rPr sz="3000">
                <a:solidFill>
                  <a:srgbClr val="132F5A"/>
                </a:solidFill>
              </a:rPr>
              <a:t>What final questions do you have?</a:t>
            </a:r>
            <a:endParaRPr sz="3000">
              <a:solidFill>
                <a:srgbClr val="132F5A"/>
              </a:solidFill>
            </a:endParaRPr>
          </a:p>
          <a:p>
            <a:pPr lvl="0" indent="-338138">
              <a:defRPr sz="1800">
                <a:solidFill>
                  <a:srgbClr val="000000"/>
                </a:solidFill>
              </a:defRPr>
            </a:pPr>
            <a:endParaRPr sz="3000">
              <a:solidFill>
                <a:srgbClr val="132F5A"/>
              </a:solidFill>
            </a:endParaRPr>
          </a:p>
          <a:p>
            <a:pPr lvl="0" indent="-338138">
              <a:defRPr sz="1800">
                <a:solidFill>
                  <a:srgbClr val="000000"/>
                </a:solidFill>
              </a:defRPr>
            </a:pPr>
            <a:r>
              <a:rPr sz="3000">
                <a:solidFill>
                  <a:srgbClr val="132F5A"/>
                </a:solidFill>
              </a:rPr>
              <a:t>What have you learned?</a:t>
            </a:r>
            <a:endParaRPr sz="3000">
              <a:solidFill>
                <a:srgbClr val="132F5A"/>
              </a:solidFill>
            </a:endParaRPr>
          </a:p>
          <a:p>
            <a:pPr lvl="0" indent="-338138">
              <a:defRPr sz="1800">
                <a:solidFill>
                  <a:srgbClr val="000000"/>
                </a:solidFill>
              </a:defRPr>
            </a:pPr>
            <a:endParaRPr sz="3000">
              <a:solidFill>
                <a:srgbClr val="132F5A"/>
              </a:solidFill>
            </a:endParaRPr>
          </a:p>
          <a:p>
            <a:pPr lvl="0" indent="-338138">
              <a:defRPr sz="1800">
                <a:solidFill>
                  <a:srgbClr val="000000"/>
                </a:solidFill>
              </a:defRPr>
            </a:pPr>
            <a:r>
              <a:rPr sz="3000">
                <a:solidFill>
                  <a:srgbClr val="132F5A"/>
                </a:solidFill>
              </a:rPr>
              <a:t>How would you evaluate the training?</a:t>
            </a:r>
          </a:p>
        </p:txBody>
      </p:sp>
      <p:pic>
        <p:nvPicPr>
          <p:cNvPr id="213" name="image14.png" descr="Clipboard and pencil"/>
          <p:cNvPicPr/>
          <p:nvPr/>
        </p:nvPicPr>
        <p:blipFill>
          <a:blip r:embed="rId2">
            <a:extLst/>
          </a:blip>
          <a:srcRect l="0" t="22000" r="0" b="0"/>
          <a:stretch>
            <a:fillRect/>
          </a:stretch>
        </p:blipFill>
        <p:spPr>
          <a:xfrm>
            <a:off x="6705600" y="4038599"/>
            <a:ext cx="2063750" cy="1609727"/>
          </a:xfrm>
          <a:prstGeom prst="rect">
            <a:avLst/>
          </a:prstGeom>
          <a:ln w="12700">
            <a:miter lim="400000"/>
          </a:ln>
        </p:spPr>
      </p:pic>
    </p:spTree>
  </p:cSld>
  <p:clrMapOvr>
    <a:masterClrMapping/>
  </p:clrMapOvr>
  <p:transition spd="med" advClick="1"/>
</p:sld>
</file>

<file path=ppt/slides/slide3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5" name="Shape 215"/>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Conclusion</a:t>
            </a:r>
          </a:p>
        </p:txBody>
      </p:sp>
      <p:sp>
        <p:nvSpPr>
          <p:cNvPr id="216" name="Shape 216"/>
          <p:cNvSpPr/>
          <p:nvPr>
            <p:ph type="body" idx="1"/>
          </p:nvPr>
        </p:nvSpPr>
        <p:spPr>
          <a:xfrm>
            <a:off x="457200" y="914400"/>
            <a:ext cx="83820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You learned about:</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The purpose for credit reporting and different types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Differences between business and consumer credit reports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Agencies, repositories, and reporting</a:t>
            </a:r>
          </a:p>
        </p:txBody>
      </p:sp>
    </p:spTree>
  </p:cSld>
  <p:clrMapOvr>
    <a:masterClrMapping/>
  </p:clrMapOvr>
  <p:transition spd="med" advClick="1"/>
</p:sld>
</file>

<file path=ppt/slides/slide3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0" name="Shape 220"/>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Conclusion</a:t>
            </a:r>
          </a:p>
        </p:txBody>
      </p:sp>
      <p:sp>
        <p:nvSpPr>
          <p:cNvPr id="221" name="Shape 221"/>
          <p:cNvSpPr/>
          <p:nvPr>
            <p:ph type="body" idx="1"/>
          </p:nvPr>
        </p:nvSpPr>
        <p:spPr>
          <a:xfrm>
            <a:off x="457200" y="914400"/>
            <a:ext cx="83820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You learned about:</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Benefits, risks, and responsibilities of credit reporting</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The effect personal credit can have on your business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How to be a better applicant and improve your own credit</a:t>
            </a:r>
          </a:p>
        </p:txBody>
      </p:sp>
    </p:spTree>
  </p:cSld>
  <p:clrMapOvr>
    <a:masterClrMapping/>
  </p:clrMapOvr>
  <p:transitio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6" name="Shape 36"/>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Objectives (continued)</a:t>
            </a:r>
          </a:p>
        </p:txBody>
      </p:sp>
      <p:sp>
        <p:nvSpPr>
          <p:cNvPr id="37" name="Shape 37"/>
          <p:cNvSpPr/>
          <p:nvPr>
            <p:ph type="body" idx="1"/>
          </p:nvPr>
        </p:nvSpPr>
        <p:spPr>
          <a:xfrm>
            <a:off x="457200" y="1143000"/>
            <a:ext cx="8229600" cy="4267200"/>
          </a:xfrm>
          <a:prstGeom prst="rect">
            <a:avLst/>
          </a:prstGeom>
        </p:spPr>
        <p:txBody>
          <a:bodyPr lIns="0" tIns="0" rIns="0" bIns="0">
            <a:normAutofit fontScale="100000" lnSpcReduction="0"/>
          </a:bodyPr>
          <a:lstStyle/>
          <a:p>
            <a:pPr lvl="0">
              <a:spcBef>
                <a:spcPts val="1800"/>
              </a:spcBef>
              <a:defRPr sz="1800">
                <a:solidFill>
                  <a:srgbClr val="000000"/>
                </a:solidFill>
              </a:defRPr>
            </a:pPr>
            <a:r>
              <a:rPr sz="3000">
                <a:solidFill>
                  <a:srgbClr val="132F5A"/>
                </a:solidFill>
              </a:rPr>
              <a:t>Identify the benefits a small business derives from a positive record of managing its debts and obligations. </a:t>
            </a:r>
            <a:endParaRPr sz="3000">
              <a:solidFill>
                <a:srgbClr val="132F5A"/>
              </a:solidFill>
            </a:endParaRPr>
          </a:p>
          <a:p>
            <a:pPr lvl="0">
              <a:spcBef>
                <a:spcPts val="1800"/>
              </a:spcBef>
              <a:defRPr sz="1800">
                <a:solidFill>
                  <a:srgbClr val="000000"/>
                </a:solidFill>
              </a:defRPr>
            </a:pPr>
            <a:r>
              <a:rPr sz="3000">
                <a:solidFill>
                  <a:srgbClr val="132F5A"/>
                </a:solidFill>
              </a:rPr>
              <a:t>Identify risks to a business from credit-related scams or frauds and take steps to avoid or mitigate harm caused by them. </a:t>
            </a:r>
          </a:p>
        </p:txBody>
      </p:sp>
    </p:spTree>
  </p:cSld>
  <p:clrMapOvr>
    <a:masterClrMapping/>
  </p:clrMapOvr>
  <p:transitio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1" name="Shape 41"/>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Objectives (continued)</a:t>
            </a:r>
          </a:p>
        </p:txBody>
      </p:sp>
      <p:sp>
        <p:nvSpPr>
          <p:cNvPr id="42" name="Shape 42"/>
          <p:cNvSpPr/>
          <p:nvPr>
            <p:ph type="body" idx="1"/>
          </p:nvPr>
        </p:nvSpPr>
        <p:spPr>
          <a:xfrm>
            <a:off x="457200" y="1143000"/>
            <a:ext cx="8229600" cy="4267200"/>
          </a:xfrm>
          <a:prstGeom prst="rect">
            <a:avLst/>
          </a:prstGeom>
        </p:spPr>
        <p:txBody>
          <a:bodyPr lIns="0" tIns="0" rIns="0" bIns="0">
            <a:normAutofit fontScale="100000" lnSpcReduction="0"/>
          </a:bodyPr>
          <a:lstStyle/>
          <a:p>
            <a:pPr lvl="0">
              <a:spcBef>
                <a:spcPts val="1800"/>
              </a:spcBef>
              <a:defRPr sz="1800">
                <a:solidFill>
                  <a:srgbClr val="000000"/>
                </a:solidFill>
              </a:defRPr>
            </a:pPr>
            <a:r>
              <a:rPr sz="3000">
                <a:solidFill>
                  <a:srgbClr val="132F5A"/>
                </a:solidFill>
              </a:rPr>
              <a:t>Identify the common practices and products, tools, and services that are available for a small business to help in proper credit reporting.</a:t>
            </a:r>
            <a:endParaRPr sz="3000">
              <a:solidFill>
                <a:srgbClr val="132F5A"/>
              </a:solidFill>
            </a:endParaRPr>
          </a:p>
          <a:p>
            <a:pPr lvl="0">
              <a:spcBef>
                <a:spcPts val="1800"/>
              </a:spcBef>
              <a:defRPr sz="1800">
                <a:solidFill>
                  <a:srgbClr val="000000"/>
                </a:solidFill>
              </a:defRPr>
            </a:pPr>
            <a:r>
              <a:rPr sz="3000">
                <a:solidFill>
                  <a:srgbClr val="132F5A"/>
                </a:solidFill>
              </a:rPr>
              <a:t>Identify strategies to build or improve credit to improve the business’ credit.</a:t>
            </a:r>
            <a:endParaRPr sz="3000">
              <a:solidFill>
                <a:srgbClr val="132F5A"/>
              </a:solidFill>
            </a:endParaRPr>
          </a:p>
          <a:p>
            <a:pPr lvl="0">
              <a:spcBef>
                <a:spcPts val="1800"/>
              </a:spcBef>
              <a:defRPr sz="1800">
                <a:solidFill>
                  <a:srgbClr val="000000"/>
                </a:solidFill>
              </a:defRPr>
            </a:pPr>
            <a:r>
              <a:rPr sz="3000">
                <a:solidFill>
                  <a:srgbClr val="132F5A"/>
                </a:solidFill>
              </a:rPr>
              <a:t>Explain how the personal finances of a business owner impact the business’ ability to get credit.</a:t>
            </a:r>
          </a:p>
        </p:txBody>
      </p:sp>
    </p:spTree>
  </p:cSld>
  <p:clrMapOvr>
    <a:masterClrMapping/>
  </p:clrMapOvr>
  <p:transitio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46" name="image5.jpeg" descr="question_mark.jpg"/>
          <p:cNvPicPr/>
          <p:nvPr/>
        </p:nvPicPr>
        <p:blipFill>
          <a:blip r:embed="rId2">
            <a:extLst/>
          </a:blip>
          <a:stretch>
            <a:fillRect/>
          </a:stretch>
        </p:blipFill>
        <p:spPr>
          <a:xfrm>
            <a:off x="4114800" y="2286000"/>
            <a:ext cx="4953000" cy="3911600"/>
          </a:xfrm>
          <a:prstGeom prst="rect">
            <a:avLst/>
          </a:prstGeom>
          <a:ln w="12700">
            <a:miter lim="400000"/>
          </a:ln>
        </p:spPr>
      </p:pic>
      <p:sp>
        <p:nvSpPr>
          <p:cNvPr id="47" name="Shape 47"/>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What Do You Know?</a:t>
            </a:r>
          </a:p>
        </p:txBody>
      </p:sp>
      <p:sp>
        <p:nvSpPr>
          <p:cNvPr id="48" name="Shape 48"/>
          <p:cNvSpPr/>
          <p:nvPr>
            <p:ph type="body" idx="1"/>
          </p:nvPr>
        </p:nvSpPr>
        <p:spPr>
          <a:xfrm>
            <a:off x="533400" y="1295400"/>
            <a:ext cx="5867400" cy="3048000"/>
          </a:xfrm>
          <a:prstGeom prst="rect">
            <a:avLst/>
          </a:prstGeom>
        </p:spPr>
        <p:txBody>
          <a:bodyPr lIns="0" tIns="0" rIns="0" bIns="0" anchor="ctr">
            <a:normAutofit fontScale="100000" lnSpcReduction="0"/>
          </a:bodyPr>
          <a:lstStyle>
            <a:lvl1pPr marL="0" indent="0">
              <a:buSzTx/>
              <a:buNone/>
            </a:lvl1pPr>
          </a:lstStyle>
          <a:p>
            <a:pPr lvl="0">
              <a:defRPr sz="1800">
                <a:solidFill>
                  <a:srgbClr val="000000"/>
                </a:solidFill>
              </a:defRPr>
            </a:pPr>
            <a:r>
              <a:rPr sz="3000">
                <a:solidFill>
                  <a:srgbClr val="132F5A"/>
                </a:solidFill>
              </a:rPr>
              <a:t>What do you know or want to learn about credit reporting?</a:t>
            </a:r>
            <a:endParaRPr sz="3000">
              <a:solidFill>
                <a:srgbClr val="132F5A"/>
              </a:solidFill>
            </a:endParaRPr>
          </a:p>
        </p:txBody>
      </p:sp>
    </p:spTree>
  </p:cSld>
  <p:clrMapOvr>
    <a:masterClrMapping/>
  </p:clrMapOvr>
  <p:transitio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0" name="Shape 50"/>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Credit Reporting</a:t>
            </a:r>
          </a:p>
        </p:txBody>
      </p:sp>
      <p:sp>
        <p:nvSpPr>
          <p:cNvPr id="51" name="Shape 51"/>
          <p:cNvSpPr/>
          <p:nvPr>
            <p:ph type="body" idx="1"/>
          </p:nvPr>
        </p:nvSpPr>
        <p:spPr>
          <a:xfrm>
            <a:off x="457200" y="990600"/>
            <a:ext cx="8229600" cy="5029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Provides information by banks, lenders, investors, landlords, businesses, and government agencies</a:t>
            </a:r>
            <a:endParaRPr sz="3000">
              <a:solidFill>
                <a:srgbClr val="132F5A"/>
              </a:solidFill>
            </a:endParaRPr>
          </a:p>
          <a:p>
            <a:pPr lvl="0">
              <a:defRPr sz="1800">
                <a:solidFill>
                  <a:srgbClr val="000000"/>
                </a:solidFill>
              </a:defRPr>
            </a:pPr>
            <a:r>
              <a:rPr sz="3000">
                <a:solidFill>
                  <a:srgbClr val="132F5A"/>
                </a:solidFill>
              </a:rPr>
              <a:t>Contains an analysis of: </a:t>
            </a:r>
            <a:endParaRPr sz="3000">
              <a:solidFill>
                <a:srgbClr val="132F5A"/>
              </a:solidFill>
            </a:endParaRPr>
          </a:p>
          <a:p>
            <a:pPr lvl="1" marL="702128" indent="-244928">
              <a:spcBef>
                <a:spcPts val="600"/>
              </a:spcBef>
              <a:defRPr sz="1800">
                <a:solidFill>
                  <a:srgbClr val="000000"/>
                </a:solidFill>
              </a:defRPr>
            </a:pPr>
            <a:r>
              <a:rPr sz="2400">
                <a:solidFill>
                  <a:srgbClr val="002060"/>
                </a:solidFill>
              </a:rPr>
              <a:t>Credit worthiness</a:t>
            </a:r>
            <a:endParaRPr sz="2800">
              <a:solidFill>
                <a:srgbClr val="002060"/>
              </a:solidFill>
              <a:latin typeface="12 pt Helvetica* 55 Roman   05472"/>
              <a:ea typeface="12 pt Helvetica* 55 Roman   05472"/>
              <a:cs typeface="12 pt Helvetica* 55 Roman   05472"/>
              <a:sym typeface="12 pt Helvetica* 55 Roman   05472"/>
            </a:endParaRPr>
          </a:p>
          <a:p>
            <a:pPr lvl="1" marL="702128" indent="-244928">
              <a:spcBef>
                <a:spcPts val="600"/>
              </a:spcBef>
              <a:defRPr sz="1800">
                <a:solidFill>
                  <a:srgbClr val="000000"/>
                </a:solidFill>
              </a:defRPr>
            </a:pPr>
            <a:r>
              <a:rPr sz="2400">
                <a:solidFill>
                  <a:srgbClr val="002060"/>
                </a:solidFill>
              </a:rPr>
              <a:t>Insurance underwriting</a:t>
            </a:r>
            <a:endParaRPr sz="2800">
              <a:solidFill>
                <a:srgbClr val="002060"/>
              </a:solidFill>
              <a:latin typeface="12 pt Helvetica* 55 Roman   05472"/>
              <a:ea typeface="12 pt Helvetica* 55 Roman   05472"/>
              <a:cs typeface="12 pt Helvetica* 55 Roman   05472"/>
              <a:sym typeface="12 pt Helvetica* 55 Roman   05472"/>
            </a:endParaRPr>
          </a:p>
          <a:p>
            <a:pPr lvl="1" marL="702128" indent="-244928">
              <a:spcBef>
                <a:spcPts val="600"/>
              </a:spcBef>
              <a:defRPr sz="1800">
                <a:solidFill>
                  <a:srgbClr val="000000"/>
                </a:solidFill>
              </a:defRPr>
            </a:pPr>
            <a:r>
              <a:rPr sz="2400">
                <a:solidFill>
                  <a:srgbClr val="002060"/>
                </a:solidFill>
              </a:rPr>
              <a:t>Employment</a:t>
            </a:r>
            <a:endParaRPr sz="2800">
              <a:solidFill>
                <a:srgbClr val="002060"/>
              </a:solidFill>
              <a:latin typeface="12 pt Helvetica* 55 Roman   05472"/>
              <a:ea typeface="12 pt Helvetica* 55 Roman   05472"/>
              <a:cs typeface="12 pt Helvetica* 55 Roman   05472"/>
              <a:sym typeface="12 pt Helvetica* 55 Roman   05472"/>
            </a:endParaRPr>
          </a:p>
          <a:p>
            <a:pPr lvl="1" marL="702128" indent="-244928">
              <a:spcBef>
                <a:spcPts val="600"/>
              </a:spcBef>
              <a:defRPr sz="1800">
                <a:solidFill>
                  <a:srgbClr val="000000"/>
                </a:solidFill>
              </a:defRPr>
            </a:pPr>
            <a:r>
              <a:rPr sz="2400">
                <a:solidFill>
                  <a:srgbClr val="002060"/>
                </a:solidFill>
              </a:rPr>
              <a:t>Certain licenses</a:t>
            </a:r>
            <a:endParaRPr sz="2800">
              <a:solidFill>
                <a:srgbClr val="002060"/>
              </a:solidFill>
              <a:latin typeface="12 pt Helvetica* 55 Roman   05472"/>
              <a:ea typeface="12 pt Helvetica* 55 Roman   05472"/>
              <a:cs typeface="12 pt Helvetica* 55 Roman   05472"/>
              <a:sym typeface="12 pt Helvetica* 55 Roman   05472"/>
            </a:endParaRPr>
          </a:p>
          <a:p>
            <a:pPr lvl="1" marL="702128" indent="-244928">
              <a:spcBef>
                <a:spcPts val="600"/>
              </a:spcBef>
              <a:defRPr sz="1800">
                <a:solidFill>
                  <a:srgbClr val="000000"/>
                </a:solidFill>
              </a:defRPr>
            </a:pPr>
            <a:r>
              <a:rPr sz="2400">
                <a:solidFill>
                  <a:srgbClr val="002060"/>
                </a:solidFill>
              </a:rPr>
              <a:t>Continued credit terms</a:t>
            </a:r>
            <a:endParaRPr sz="2800">
              <a:solidFill>
                <a:srgbClr val="002060"/>
              </a:solidFill>
              <a:latin typeface="12 pt Helvetica* 55 Roman   05472"/>
              <a:ea typeface="12 pt Helvetica* 55 Roman   05472"/>
              <a:cs typeface="12 pt Helvetica* 55 Roman   05472"/>
              <a:sym typeface="12 pt Helvetica* 55 Roman   05472"/>
            </a:endParaRPr>
          </a:p>
          <a:p>
            <a:pPr lvl="1" marL="702128" indent="-244928">
              <a:spcBef>
                <a:spcPts val="600"/>
              </a:spcBef>
              <a:defRPr sz="1800">
                <a:solidFill>
                  <a:srgbClr val="000000"/>
                </a:solidFill>
              </a:defRPr>
            </a:pPr>
            <a:r>
              <a:rPr sz="2400">
                <a:solidFill>
                  <a:srgbClr val="002060"/>
                </a:solidFill>
              </a:rPr>
              <a:t>Business needs</a:t>
            </a:r>
          </a:p>
        </p:txBody>
      </p:sp>
    </p:spTree>
  </p:cSld>
  <p:clrMapOvr>
    <a:masterClrMapping/>
  </p:clrMapOvr>
  <p:transitio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55" name="image6.jpeg" descr="C:\Users\ryan aller\Documents\My Dropbox\DRC\FDIC Finals\Stock Photos\iStockPhoto\iStock_000017498385XSmall.jpg"/>
          <p:cNvPicPr/>
          <p:nvPr/>
        </p:nvPicPr>
        <p:blipFill>
          <a:blip r:embed="rId3">
            <a:extLst/>
          </a:blip>
          <a:stretch>
            <a:fillRect/>
          </a:stretch>
        </p:blipFill>
        <p:spPr>
          <a:xfrm>
            <a:off x="5630862" y="1676400"/>
            <a:ext cx="3100388" cy="2057400"/>
          </a:xfrm>
          <a:prstGeom prst="rect">
            <a:avLst/>
          </a:prstGeom>
          <a:ln>
            <a:solidFill/>
          </a:ln>
          <a:effectLst>
            <a:outerShdw sx="100000" sy="100000" kx="0" ky="0" algn="b" rotWithShape="0" blurRad="50800" dist="38100" dir="2700000">
              <a:srgbClr val="000000">
                <a:alpha val="40000"/>
              </a:srgbClr>
            </a:outerShdw>
          </a:effectLst>
        </p:spPr>
      </p:pic>
      <p:sp>
        <p:nvSpPr>
          <p:cNvPr id="56" name="Shape 56"/>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Credit Report Impact</a:t>
            </a:r>
          </a:p>
        </p:txBody>
      </p:sp>
      <p:sp>
        <p:nvSpPr>
          <p:cNvPr id="57" name="Shape 57"/>
          <p:cNvSpPr/>
          <p:nvPr>
            <p:ph type="body" idx="1"/>
          </p:nvPr>
        </p:nvSpPr>
        <p:spPr>
          <a:xfrm>
            <a:off x="457200" y="1600200"/>
            <a:ext cx="8229600" cy="36576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Borrower seeking credit</a:t>
            </a:r>
            <a:endParaRPr sz="3000">
              <a:solidFill>
                <a:srgbClr val="132F5A"/>
              </a:solidFill>
            </a:endParaRPr>
          </a:p>
          <a:p>
            <a:pPr lvl="0">
              <a:defRPr sz="1800">
                <a:solidFill>
                  <a:srgbClr val="000000"/>
                </a:solidFill>
              </a:defRPr>
            </a:pPr>
            <a:r>
              <a:rPr sz="3000">
                <a:solidFill>
                  <a:srgbClr val="132F5A"/>
                </a:solidFill>
              </a:rPr>
              <a:t>Report user</a:t>
            </a:r>
            <a:endParaRPr sz="3000">
              <a:solidFill>
                <a:srgbClr val="132F5A"/>
              </a:solidFill>
            </a:endParaRPr>
          </a:p>
          <a:p>
            <a:pPr lvl="0">
              <a:defRPr sz="1800">
                <a:solidFill>
                  <a:srgbClr val="000000"/>
                </a:solidFill>
              </a:defRPr>
            </a:pPr>
            <a:r>
              <a:rPr sz="3000">
                <a:solidFill>
                  <a:srgbClr val="132F5A"/>
                </a:solidFill>
              </a:rPr>
              <a:t>Reporter of information</a:t>
            </a:r>
          </a:p>
        </p:txBody>
      </p:sp>
    </p:spTree>
  </p:cSld>
  <p:clrMapOvr>
    <a:masterClrMapping/>
  </p:clrMapOvr>
  <p:transitio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1" name="Shape 61"/>
          <p:cNvSpPr/>
          <p:nvPr>
            <p:ph type="title"/>
          </p:nvPr>
        </p:nvSpPr>
        <p:spPr>
          <a:xfrm>
            <a:off x="457200" y="381000"/>
            <a:ext cx="8229600" cy="609600"/>
          </a:xfrm>
          <a:prstGeom prst="rect">
            <a:avLst/>
          </a:prstGeom>
        </p:spPr>
        <p:txBody>
          <a:bodyPr lIns="0" tIns="0" rIns="0" bIns="0">
            <a:normAutofit fontScale="100000" lnSpcReduction="0"/>
          </a:bodyPr>
          <a:lstStyle/>
          <a:p>
            <a:pPr lvl="0" defTabSz="548640">
              <a:defRPr sz="1800">
                <a:solidFill>
                  <a:srgbClr val="000000"/>
                </a:solidFill>
              </a:defRPr>
            </a:pPr>
            <a:r>
              <a:rPr sz="2160">
                <a:solidFill>
                  <a:srgbClr val="C1961C"/>
                </a:solidFill>
              </a:rPr>
              <a:t>Business Credit Reports</a:t>
            </a:r>
            <a:br>
              <a:rPr sz="2160">
                <a:solidFill>
                  <a:srgbClr val="C1961C"/>
                </a:solidFill>
              </a:rPr>
            </a:br>
          </a:p>
        </p:txBody>
      </p:sp>
      <p:sp>
        <p:nvSpPr>
          <p:cNvPr id="62" name="Shape 62"/>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Participation might increase marketability</a:t>
            </a:r>
            <a:endParaRPr sz="3000">
              <a:solidFill>
                <a:srgbClr val="132F5A"/>
              </a:solidFill>
            </a:endParaRPr>
          </a:p>
          <a:p>
            <a:pPr lvl="0">
              <a:defRPr sz="1800">
                <a:solidFill>
                  <a:srgbClr val="000000"/>
                </a:solidFill>
              </a:defRPr>
            </a:pPr>
            <a:r>
              <a:rPr sz="3000">
                <a:solidFill>
                  <a:srgbClr val="132F5A"/>
                </a:solidFill>
              </a:rPr>
              <a:t>Established accounts are monitored and controlled</a:t>
            </a:r>
            <a:endParaRPr sz="3000">
              <a:solidFill>
                <a:srgbClr val="132F5A"/>
              </a:solidFill>
            </a:endParaRPr>
          </a:p>
          <a:p>
            <a:pPr lvl="0">
              <a:defRPr sz="1800">
                <a:solidFill>
                  <a:srgbClr val="000000"/>
                </a:solidFill>
              </a:defRPr>
            </a:pPr>
            <a:r>
              <a:rPr sz="3000">
                <a:solidFill>
                  <a:srgbClr val="132F5A"/>
                </a:solidFill>
              </a:rPr>
              <a:t>Data may be used to obtain business credit</a:t>
            </a:r>
          </a:p>
        </p:txBody>
      </p:sp>
    </p:spTree>
  </p:cSld>
  <p:clrMapOvr>
    <a:masterClrMapping/>
  </p:clrMapOvr>
  <p:transition spd="med" advClick="1"/>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sx="100000" sy="100000" kx="0" ky="0" algn="b" rotWithShape="0" blurRad="38100" dist="23000" dir="5400000">
            <a:srgbClr val="000000">
              <a:alpha val="35000"/>
            </a:srgbClr>
          </a:outerShdw>
        </a:effectLst>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F81BD"/>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sx="100000" sy="100000" kx="0" ky="0" algn="b" rotWithShape="0" blurRad="38100" dist="23000" dir="5400000">
            <a:srgbClr val="000000">
              <a:alpha val="35000"/>
            </a:srgbClr>
          </a:outerShdw>
        </a:effectLst>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F81BD"/>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Sensitivity xmlns="EC068496-1DB6-4D20-B837-B04B199985E5">Non-Sensitive Data</Sensitivity>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B97CAD3D49634BECB254722C354D7C37008FEABD6F9D4CF04C91B009375C867A56" ma:contentTypeVersion="3" ma:contentTypeDescription="Create a new document." ma:contentTypeScope="" ma:versionID="a766e3e382edcc5b931fc2d1e2d2326f">
  <xsd:schema xmlns:xsd="http://www.w3.org/2001/XMLSchema" xmlns:p="http://schemas.microsoft.com/office/2006/metadata/properties" xmlns:ns1="http://schemas.microsoft.com/sharepoint/v3" xmlns:ns2="EC068496-1DB6-4D20-B837-B04B199985E5" targetNamespace="http://schemas.microsoft.com/office/2006/metadata/properties" ma:root="true" ma:fieldsID="ce3bd1c53d1ed47b2cf110ed00a06db0" ns1:_="" ns2:_="">
    <xsd:import namespace="http://schemas.microsoft.com/sharepoint/v3"/>
    <xsd:import namespace="EC068496-1DB6-4D20-B837-B04B199985E5"/>
    <xsd:element name="properties">
      <xsd:complexType>
        <xsd:sequence>
          <xsd:element name="documentManagement">
            <xsd:complexType>
              <xsd:all>
                <xsd:element ref="ns2:Sensitivity"/>
                <xsd:element ref="ns1:Editor" minOccurs="0"/>
                <xsd:element ref="ns1:CheckoutUser" minOccurs="0"/>
                <xsd:element ref="ns1:Author"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Editor" ma:index="10" nillable="true" ma:displayName="Modified By"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heckoutUser" ma:index="11" nillable="true" ma:displayName="Checked Out To" ma:list="UserInfo" ma:internalName="CheckoutUse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uthor" ma:index="12" nillable="true" ma:displayName="Created By"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dms="http://schemas.microsoft.com/office/2006/documentManagement/types" targetNamespace="EC068496-1DB6-4D20-B837-B04B199985E5" elementFormDefault="qualified">
    <xsd:import namespace="http://schemas.microsoft.com/office/2006/documentManagement/types"/>
    <xsd:element name="Sensitivity" ma:index="8" ma:displayName="Sensitivity" ma:description="Sensitive Data = Any data that, if lost, stolen or misused, could adversely impact FDIC, insured institutions or individuals.&#10;http://fdic01/division/doa/adminservices/records/directives/1000/1360-9.doc&#10;&#10;Sensitive PII = SSN alone and/or an individual’s full name plus 1 or more additional items of personal data.&#10;http://fdic01/division/dit/ITGovernance/PrivacyProgram/PersonallyIdentifiableInformation/index.html&#10;Non-Sensitive Data = Data that can be shared or viewed with no restrictions internal or external to FDIC.&#10;http://www.fdic.gov/regulations/laws/rules/2000-3800.html" ma:format="Dropdown" ma:internalName="Sensitivity">
      <xsd:simpleType>
        <xsd:restriction base="dms:Choice">
          <xsd:enumeration value="Sensitive Data"/>
          <xsd:enumeration value="Sensitive PII"/>
          <xsd:enumeration value="Non-Sensitive Data"/>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16FE07B-B051-49A1-8D86-6B3B2725A5C2}"/>
</file>

<file path=customXml/itemProps2.xml><?xml version="1.0" encoding="utf-8"?>
<ds:datastoreItem xmlns:ds="http://schemas.openxmlformats.org/officeDocument/2006/customXml" ds:itemID="{C3DBF914-97B3-478F-BF5D-99EAE5242405}"/>
</file>

<file path=customXml/itemProps3.xml><?xml version="1.0" encoding="utf-8"?>
<ds:datastoreItem xmlns:ds="http://schemas.openxmlformats.org/officeDocument/2006/customXml" ds:itemID="{06884FE1-619E-4C9A-8FF7-1EE0F93EBE32}"/>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0x0101B97CAD3D49634BECB254722C354D7C37008FEABD6F9D4CF04C91B009375C867A56</vt:lpwstr>
  </property>
  <property fmtid="{D5CDD505-2E9C-101B-9397-08002B2CF9AE}" pid="3" name="Order">
    <vt:r8>89900</vt:r8>
  </property>
</Properties>
</file>