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256" r:id="rId5"/>
    <p:sldId id="257" r:id="rId6"/>
    <p:sldId id="287" r:id="rId7"/>
    <p:sldId id="260" r:id="rId8"/>
    <p:sldId id="261" r:id="rId9"/>
    <p:sldId id="262" r:id="rId10"/>
    <p:sldId id="263" r:id="rId11"/>
    <p:sldId id="264" r:id="rId12"/>
    <p:sldId id="288" r:id="rId13"/>
    <p:sldId id="266" r:id="rId14"/>
    <p:sldId id="290" r:id="rId15"/>
    <p:sldId id="268" r:id="rId16"/>
    <p:sldId id="269" r:id="rId17"/>
    <p:sldId id="270" r:id="rId18"/>
    <p:sldId id="271" r:id="rId19"/>
    <p:sldId id="275" r:id="rId20"/>
    <p:sldId id="276" r:id="rId21"/>
    <p:sldId id="272" r:id="rId22"/>
    <p:sldId id="273" r:id="rId23"/>
    <p:sldId id="274" r:id="rId24"/>
    <p:sldId id="277" r:id="rId25"/>
    <p:sldId id="278" r:id="rId26"/>
    <p:sldId id="279" r:id="rId27"/>
    <p:sldId id="289" r:id="rId28"/>
    <p:sldId id="281" r:id="rId29"/>
    <p:sldId id="282" r:id="rId30"/>
    <p:sldId id="291" r:id="rId31"/>
    <p:sldId id="284" r:id="rId32"/>
    <p:sldId id="285" r:id="rId33"/>
    <p:sldId id="286" r:id="rId34"/>
  </p:sldIdLst>
  <p:sldSz cx="9144000" cy="6858000" type="screen4x3"/>
  <p:notesSz cx="7010400" cy="9296400"/>
  <p:custDataLst>
    <p:tags r:id="rId3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onnie Varga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1961C"/>
    <a:srgbClr val="632523"/>
    <a:srgbClr val="FF0000"/>
    <a:srgbClr val="132F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485" autoAdjust="0"/>
  </p:normalViewPr>
  <p:slideViewPr>
    <p:cSldViewPr>
      <p:cViewPr>
        <p:scale>
          <a:sx n="60" d="100"/>
          <a:sy n="60" d="100"/>
        </p:scale>
        <p:origin x="-3084" y="-990"/>
      </p:cViewPr>
      <p:guideLst>
        <p:guide orient="horz" pos="2160"/>
        <p:guide pos="2880"/>
      </p:guideLst>
    </p:cSldViewPr>
  </p:slideViewPr>
  <p:notesTextViewPr>
    <p:cViewPr>
      <p:scale>
        <a:sx n="116" d="100"/>
        <a:sy n="116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gs" Target="tags/tag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62FAD7-BF2B-4FDA-8A7E-6114378F589A}" type="doc">
      <dgm:prSet loTypeId="urn:microsoft.com/office/officeart/2005/8/layout/default#1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4A6DC31-2BC8-49B6-9BE4-D4BCE6AB1CD5}">
      <dgm:prSet phldrT="[Text]" custT="1"/>
      <dgm:spPr/>
      <dgm:t>
        <a:bodyPr/>
        <a:lstStyle/>
        <a:p>
          <a:r>
            <a:rPr lang="en-US" sz="2400" dirty="0" err="1" smtClean="0">
              <a:latin typeface="Arial" pitchFamily="34" charset="0"/>
              <a:cs typeface="Arial" pitchFamily="34" charset="0"/>
            </a:rPr>
            <a:t>Depósito</a:t>
          </a:r>
          <a:r>
            <a:rPr lang="en-US" sz="240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2400" dirty="0" err="1" smtClean="0">
              <a:latin typeface="Arial" pitchFamily="34" charset="0"/>
              <a:cs typeface="Arial" pitchFamily="34" charset="0"/>
            </a:rPr>
            <a:t>directo</a:t>
          </a:r>
          <a:endParaRPr lang="en-US" sz="2400" dirty="0">
            <a:latin typeface="Arial" pitchFamily="34" charset="0"/>
            <a:cs typeface="Arial" pitchFamily="34" charset="0"/>
          </a:endParaRPr>
        </a:p>
      </dgm:t>
    </dgm:pt>
    <dgm:pt modelId="{F8F5F768-8627-417F-B716-554FBA6499E1}" type="parTrans" cxnId="{18548CD2-2DEC-4840-A7A9-2A910C5AFE43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2F2B7341-A5A1-4ECC-8935-A037A06B5FD4}" type="sibTrans" cxnId="{18548CD2-2DEC-4840-A7A9-2A910C5AFE43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83A9B473-D718-459D-AE68-932DC4D37015}">
      <dgm:prSet phldrT="[Text]" custT="1"/>
      <dgm:spPr/>
      <dgm:t>
        <a:bodyPr/>
        <a:lstStyle/>
        <a:p>
          <a:r>
            <a:rPr lang="en-US" sz="2200" dirty="0" err="1" smtClean="0">
              <a:latin typeface="Arial" pitchFamily="34" charset="0"/>
              <a:cs typeface="Arial" pitchFamily="34" charset="0"/>
            </a:rPr>
            <a:t>Cajero</a:t>
          </a:r>
          <a:r>
            <a:rPr lang="en-US" sz="220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2200" dirty="0" err="1" smtClean="0">
              <a:latin typeface="Arial" pitchFamily="34" charset="0"/>
              <a:cs typeface="Arial" pitchFamily="34" charset="0"/>
            </a:rPr>
            <a:t>automático</a:t>
          </a:r>
          <a:r>
            <a:rPr lang="en-US" sz="2200" dirty="0" smtClean="0">
              <a:latin typeface="Arial" pitchFamily="34" charset="0"/>
              <a:cs typeface="Arial" pitchFamily="34" charset="0"/>
            </a:rPr>
            <a:t> (ATM)</a:t>
          </a:r>
          <a:endParaRPr lang="en-US" sz="2200" dirty="0">
            <a:latin typeface="Arial" pitchFamily="34" charset="0"/>
            <a:cs typeface="Arial" pitchFamily="34" charset="0"/>
          </a:endParaRPr>
        </a:p>
      </dgm:t>
    </dgm:pt>
    <dgm:pt modelId="{DFD225B8-C01A-40A1-B69A-95E3B0E3D3B2}" type="parTrans" cxnId="{8B2CB80C-3AB9-4DA7-B151-A7648872C31B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A8412A6C-DF96-45F2-A2DC-3E2F99A18D12}" type="sibTrans" cxnId="{8B2CB80C-3AB9-4DA7-B151-A7648872C31B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1FCAB8E7-033C-4586-BAF4-9B2E50DE3114}">
      <dgm:prSet phldrT="[Text]" custT="1"/>
      <dgm:spPr/>
      <dgm:t>
        <a:bodyPr/>
        <a:lstStyle/>
        <a:p>
          <a:r>
            <a:rPr lang="en-US" sz="2400" dirty="0" err="1" smtClean="0">
              <a:latin typeface="Arial" pitchFamily="34" charset="0"/>
              <a:cs typeface="Arial" pitchFamily="34" charset="0"/>
            </a:rPr>
            <a:t>Tarjeta</a:t>
          </a:r>
          <a:r>
            <a:rPr lang="en-US" sz="2400" dirty="0" smtClean="0">
              <a:latin typeface="Arial" pitchFamily="34" charset="0"/>
              <a:cs typeface="Arial" pitchFamily="34" charset="0"/>
            </a:rPr>
            <a:t> de </a:t>
          </a:r>
          <a:r>
            <a:rPr lang="en-US" sz="2400" dirty="0" err="1" smtClean="0">
              <a:latin typeface="Arial" pitchFamily="34" charset="0"/>
              <a:cs typeface="Arial" pitchFamily="34" charset="0"/>
            </a:rPr>
            <a:t>débito</a:t>
          </a:r>
          <a:endParaRPr lang="en-US" sz="2400" dirty="0">
            <a:latin typeface="Arial" pitchFamily="34" charset="0"/>
            <a:cs typeface="Arial" pitchFamily="34" charset="0"/>
          </a:endParaRPr>
        </a:p>
      </dgm:t>
    </dgm:pt>
    <dgm:pt modelId="{8A938758-B4B6-4208-B574-F74920653D38}" type="parTrans" cxnId="{E6333F9A-794B-4B8F-817C-E52D9B2FD79B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6A688BAC-A94F-4DF1-80C8-4FB1B8F35A5C}" type="sibTrans" cxnId="{E6333F9A-794B-4B8F-817C-E52D9B2FD79B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A9F1371D-BA1F-4258-80A4-E4BF0EB6B5B4}">
      <dgm:prSet phldrT="[Text]" custT="1"/>
      <dgm:spPr/>
      <dgm:t>
        <a:bodyPr/>
        <a:lstStyle/>
        <a:p>
          <a:r>
            <a:rPr lang="en-US" sz="2400" dirty="0" err="1" smtClean="0">
              <a:latin typeface="Arial" pitchFamily="34" charset="0"/>
              <a:cs typeface="Arial" pitchFamily="34" charset="0"/>
            </a:rPr>
            <a:t>Préstamo</a:t>
          </a:r>
          <a:endParaRPr lang="en-US" sz="2400" dirty="0">
            <a:latin typeface="Arial" pitchFamily="34" charset="0"/>
            <a:cs typeface="Arial" pitchFamily="34" charset="0"/>
          </a:endParaRPr>
        </a:p>
      </dgm:t>
    </dgm:pt>
    <dgm:pt modelId="{D8217EF7-8AEA-4849-8CD9-912BA22C267F}" type="parTrans" cxnId="{607A6B71-FE82-4907-93F2-705CEC7A0B49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A05652AA-90A8-4464-88D1-9D2C01B3937B}" type="sibTrans" cxnId="{607A6B71-FE82-4907-93F2-705CEC7A0B49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EB29F073-B4B0-41EB-8D8A-175065389032}">
      <dgm:prSet phldrT="[Text]" custT="1"/>
      <dgm:spPr/>
      <dgm:t>
        <a:bodyPr/>
        <a:lstStyle/>
        <a:p>
          <a:r>
            <a:rPr lang="en-US" sz="2400" dirty="0" err="1" smtClean="0">
              <a:latin typeface="Arial" pitchFamily="34" charset="0"/>
              <a:cs typeface="Arial" pitchFamily="34" charset="0"/>
            </a:rPr>
            <a:t>Órden</a:t>
          </a:r>
          <a:r>
            <a:rPr lang="en-US" sz="2400" dirty="0" smtClean="0">
              <a:latin typeface="Arial" pitchFamily="34" charset="0"/>
              <a:cs typeface="Arial" pitchFamily="34" charset="0"/>
            </a:rPr>
            <a:t> de </a:t>
          </a:r>
          <a:r>
            <a:rPr lang="en-US" sz="2400" dirty="0" err="1" smtClean="0">
              <a:latin typeface="Arial" pitchFamily="34" charset="0"/>
              <a:cs typeface="Arial" pitchFamily="34" charset="0"/>
            </a:rPr>
            <a:t>pago</a:t>
          </a:r>
          <a:endParaRPr lang="en-US" sz="2400" dirty="0">
            <a:latin typeface="Arial" pitchFamily="34" charset="0"/>
            <a:cs typeface="Arial" pitchFamily="34" charset="0"/>
          </a:endParaRPr>
        </a:p>
      </dgm:t>
    </dgm:pt>
    <dgm:pt modelId="{6B56E39E-A9E6-4932-AE55-01694805B905}" type="parTrans" cxnId="{2EA3E422-A3E1-46ED-B425-C15EDFFBA142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CDEA854C-92B9-45FA-BF91-B4968F08FBF2}" type="sibTrans" cxnId="{2EA3E422-A3E1-46ED-B425-C15EDFFBA142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90DDC094-99D0-4BF2-81FA-E77FA0964E3D}">
      <dgm:prSet custT="1"/>
      <dgm:spPr/>
      <dgm:t>
        <a:bodyPr/>
        <a:lstStyle/>
        <a:p>
          <a:r>
            <a:rPr lang="en-US" sz="2400" dirty="0" err="1" smtClean="0">
              <a:latin typeface="Arial" pitchFamily="34" charset="0"/>
              <a:cs typeface="Arial" pitchFamily="34" charset="0"/>
            </a:rPr>
            <a:t>Transferencia</a:t>
          </a:r>
          <a:r>
            <a:rPr lang="en-US" sz="2400" dirty="0" smtClean="0">
              <a:latin typeface="Arial" pitchFamily="34" charset="0"/>
              <a:cs typeface="Arial" pitchFamily="34" charset="0"/>
            </a:rPr>
            <a:t> de </a:t>
          </a:r>
          <a:r>
            <a:rPr lang="en-US" sz="2400" dirty="0" err="1" smtClean="0">
              <a:latin typeface="Arial" pitchFamily="34" charset="0"/>
              <a:cs typeface="Arial" pitchFamily="34" charset="0"/>
            </a:rPr>
            <a:t>dinero</a:t>
          </a:r>
          <a:endParaRPr lang="en-US" sz="2400" dirty="0">
            <a:latin typeface="Arial" pitchFamily="34" charset="0"/>
            <a:cs typeface="Arial" pitchFamily="34" charset="0"/>
          </a:endParaRPr>
        </a:p>
      </dgm:t>
    </dgm:pt>
    <dgm:pt modelId="{2B61273C-E088-4CBF-9D27-53A702894246}" type="parTrans" cxnId="{23946D93-ED4A-44FB-A3EF-AC7001F6A3AD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D577B92C-19DD-4CF5-BB68-0E3BFFF8E070}" type="sibTrans" cxnId="{23946D93-ED4A-44FB-A3EF-AC7001F6A3AD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970FD770-F9CB-4663-B773-FF8FFD998B7B}">
      <dgm:prSet custT="1"/>
      <dgm:spPr/>
      <dgm:t>
        <a:bodyPr/>
        <a:lstStyle/>
        <a:p>
          <a:r>
            <a:rPr lang="en-US" sz="2400" dirty="0" err="1" smtClean="0">
              <a:latin typeface="Arial" pitchFamily="34" charset="0"/>
              <a:cs typeface="Arial" pitchFamily="34" charset="0"/>
            </a:rPr>
            <a:t>Remesa</a:t>
          </a:r>
          <a:endParaRPr lang="en-US" sz="2400" dirty="0">
            <a:latin typeface="Arial" pitchFamily="34" charset="0"/>
            <a:cs typeface="Arial" pitchFamily="34" charset="0"/>
          </a:endParaRPr>
        </a:p>
      </dgm:t>
    </dgm:pt>
    <dgm:pt modelId="{E857531C-64B5-48C7-88A9-239B83E1B87C}" type="parTrans" cxnId="{ADEABF86-D62F-46B3-824F-A1C84438436E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404206E2-CC52-4EAE-8EB0-895A81EDBEEC}" type="sibTrans" cxnId="{ADEABF86-D62F-46B3-824F-A1C84438436E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0FEE6D17-93B0-4575-A0B6-58353B6D4503}">
      <dgm:prSet custT="1"/>
      <dgm:spPr/>
      <dgm:t>
        <a:bodyPr/>
        <a:lstStyle/>
        <a:p>
          <a:r>
            <a:rPr lang="es-ES" sz="2400" dirty="0" smtClean="0">
              <a:latin typeface="Arial" pitchFamily="34" charset="0"/>
              <a:cs typeface="Arial" pitchFamily="34" charset="0"/>
            </a:rPr>
            <a:t>Tarjeta de valor de resguardo</a:t>
          </a:r>
          <a:endParaRPr lang="en-US" sz="2400" dirty="0">
            <a:latin typeface="Arial" pitchFamily="34" charset="0"/>
            <a:cs typeface="Arial" pitchFamily="34" charset="0"/>
          </a:endParaRPr>
        </a:p>
      </dgm:t>
    </dgm:pt>
    <dgm:pt modelId="{36C7971C-2611-4D68-AA9D-C24960D34CD7}" type="parTrans" cxnId="{4BF15FB4-C7AA-4A9F-9132-C13EB2E10FE2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32689F87-E2AE-4EFE-8820-0F7066E3AE27}" type="sibTrans" cxnId="{4BF15FB4-C7AA-4A9F-9132-C13EB2E10FE2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E727C49D-8435-4430-A1E5-3A8C3339E447}">
      <dgm:prSet custT="1"/>
      <dgm:spPr/>
      <dgm:t>
        <a:bodyPr/>
        <a:lstStyle/>
        <a:p>
          <a:r>
            <a:rPr lang="en-US" sz="2400" dirty="0" err="1" smtClean="0">
              <a:latin typeface="Arial" pitchFamily="34" charset="0"/>
              <a:cs typeface="Arial" pitchFamily="34" charset="0"/>
            </a:rPr>
            <a:t>Banca</a:t>
          </a:r>
          <a:r>
            <a:rPr lang="en-US" sz="240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2400" dirty="0" err="1" smtClean="0">
              <a:latin typeface="Arial" pitchFamily="34" charset="0"/>
              <a:cs typeface="Arial" pitchFamily="34" charset="0"/>
            </a:rPr>
            <a:t>por</a:t>
          </a:r>
          <a:r>
            <a:rPr lang="en-US" sz="240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2400" dirty="0" err="1" smtClean="0">
              <a:latin typeface="Arial" pitchFamily="34" charset="0"/>
              <a:cs typeface="Arial" pitchFamily="34" charset="0"/>
            </a:rPr>
            <a:t>teléfono</a:t>
          </a:r>
          <a:r>
            <a:rPr lang="en-US" sz="2400" dirty="0" smtClean="0">
              <a:latin typeface="Arial" pitchFamily="34" charset="0"/>
              <a:cs typeface="Arial" pitchFamily="34" charset="0"/>
            </a:rPr>
            <a:t> y en l</a:t>
          </a:r>
          <a:r>
            <a:rPr lang="es-ES" sz="2400" dirty="0" err="1" smtClean="0">
              <a:latin typeface="Arial" pitchFamily="34" charset="0"/>
              <a:cs typeface="Arial" pitchFamily="34" charset="0"/>
            </a:rPr>
            <a:t>ínea</a:t>
          </a:r>
          <a:endParaRPr lang="en-US" sz="2400" dirty="0">
            <a:latin typeface="Arial" pitchFamily="34" charset="0"/>
            <a:cs typeface="Arial" pitchFamily="34" charset="0"/>
          </a:endParaRPr>
        </a:p>
      </dgm:t>
    </dgm:pt>
    <dgm:pt modelId="{8F3E577E-9C71-4538-8350-C89308E93766}" type="parTrans" cxnId="{48EC0307-BA31-4BC8-8FDD-7940E72A1112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A61A0265-9201-4D8E-829D-3B341E109091}" type="sibTrans" cxnId="{48EC0307-BA31-4BC8-8FDD-7940E72A1112}">
      <dgm:prSet/>
      <dgm:spPr/>
      <dgm:t>
        <a:bodyPr/>
        <a:lstStyle/>
        <a:p>
          <a:endParaRPr lang="en-US" sz="2400">
            <a:latin typeface="Arial" pitchFamily="34" charset="0"/>
            <a:cs typeface="Arial" pitchFamily="34" charset="0"/>
          </a:endParaRPr>
        </a:p>
      </dgm:t>
    </dgm:pt>
    <dgm:pt modelId="{CD610977-3823-4FCA-B8B9-44D3403BD9ED}" type="pres">
      <dgm:prSet presAssocID="{6E62FAD7-BF2B-4FDA-8A7E-6114378F589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A954AB4-04D9-4EC6-98C8-1C307A1F878E}" type="pres">
      <dgm:prSet presAssocID="{44A6DC31-2BC8-49B6-9BE4-D4BCE6AB1CD5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1DB02A-1D8E-4047-B32C-4DBEBF2E8A44}" type="pres">
      <dgm:prSet presAssocID="{2F2B7341-A5A1-4ECC-8935-A037A06B5FD4}" presName="sibTrans" presStyleCnt="0"/>
      <dgm:spPr/>
      <dgm:t>
        <a:bodyPr/>
        <a:lstStyle/>
        <a:p>
          <a:endParaRPr lang="en-US"/>
        </a:p>
      </dgm:t>
    </dgm:pt>
    <dgm:pt modelId="{8E8F5311-909B-4F95-9258-E23680742DA3}" type="pres">
      <dgm:prSet presAssocID="{83A9B473-D718-459D-AE68-932DC4D37015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2AFB15-D3E1-4C41-BE48-1B3E4E37B94F}" type="pres">
      <dgm:prSet presAssocID="{A8412A6C-DF96-45F2-A2DC-3E2F99A18D12}" presName="sibTrans" presStyleCnt="0"/>
      <dgm:spPr/>
      <dgm:t>
        <a:bodyPr/>
        <a:lstStyle/>
        <a:p>
          <a:endParaRPr lang="en-US"/>
        </a:p>
      </dgm:t>
    </dgm:pt>
    <dgm:pt modelId="{51AB94DC-6D0D-44CE-9A2C-E9A1E367CD40}" type="pres">
      <dgm:prSet presAssocID="{1FCAB8E7-033C-4586-BAF4-9B2E50DE3114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EA628-9A77-4852-AD1C-F7F97C563DFF}" type="pres">
      <dgm:prSet presAssocID="{6A688BAC-A94F-4DF1-80C8-4FB1B8F35A5C}" presName="sibTrans" presStyleCnt="0"/>
      <dgm:spPr/>
      <dgm:t>
        <a:bodyPr/>
        <a:lstStyle/>
        <a:p>
          <a:endParaRPr lang="en-US"/>
        </a:p>
      </dgm:t>
    </dgm:pt>
    <dgm:pt modelId="{D168B108-70B4-4B08-9A36-939F8590DDA4}" type="pres">
      <dgm:prSet presAssocID="{A9F1371D-BA1F-4258-80A4-E4BF0EB6B5B4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5D5DFF-B799-4B43-8AA7-6E18FD3C6F8A}" type="pres">
      <dgm:prSet presAssocID="{A05652AA-90A8-4464-88D1-9D2C01B3937B}" presName="sibTrans" presStyleCnt="0"/>
      <dgm:spPr/>
      <dgm:t>
        <a:bodyPr/>
        <a:lstStyle/>
        <a:p>
          <a:endParaRPr lang="en-US"/>
        </a:p>
      </dgm:t>
    </dgm:pt>
    <dgm:pt modelId="{8909FD53-2FB5-4F3E-888D-41D23BF5E618}" type="pres">
      <dgm:prSet presAssocID="{EB29F073-B4B0-41EB-8D8A-175065389032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C85173-9CD3-4E30-A262-FB26FD96001C}" type="pres">
      <dgm:prSet presAssocID="{CDEA854C-92B9-45FA-BF91-B4968F08FBF2}" presName="sibTrans" presStyleCnt="0"/>
      <dgm:spPr/>
      <dgm:t>
        <a:bodyPr/>
        <a:lstStyle/>
        <a:p>
          <a:endParaRPr lang="en-US"/>
        </a:p>
      </dgm:t>
    </dgm:pt>
    <dgm:pt modelId="{7185F52C-74FA-45E5-AD5D-D3B38EDA9A5F}" type="pres">
      <dgm:prSet presAssocID="{90DDC094-99D0-4BF2-81FA-E77FA0964E3D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D0F146-F5E0-49B1-B66A-61D269ABC6EB}" type="pres">
      <dgm:prSet presAssocID="{D577B92C-19DD-4CF5-BB68-0E3BFFF8E070}" presName="sibTrans" presStyleCnt="0"/>
      <dgm:spPr/>
      <dgm:t>
        <a:bodyPr/>
        <a:lstStyle/>
        <a:p>
          <a:endParaRPr lang="en-US"/>
        </a:p>
      </dgm:t>
    </dgm:pt>
    <dgm:pt modelId="{B4F35652-F748-40CB-A899-7846853FA007}" type="pres">
      <dgm:prSet presAssocID="{970FD770-F9CB-4663-B773-FF8FFD998B7B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768E8F-D6A8-441D-A52C-6BB1B0E4CB96}" type="pres">
      <dgm:prSet presAssocID="{404206E2-CC52-4EAE-8EB0-895A81EDBEEC}" presName="sibTrans" presStyleCnt="0"/>
      <dgm:spPr/>
      <dgm:t>
        <a:bodyPr/>
        <a:lstStyle/>
        <a:p>
          <a:endParaRPr lang="en-US"/>
        </a:p>
      </dgm:t>
    </dgm:pt>
    <dgm:pt modelId="{09EAD49B-EFA6-4C26-860B-3DB421965016}" type="pres">
      <dgm:prSet presAssocID="{0FEE6D17-93B0-4575-A0B6-58353B6D4503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2467B1-86E1-477B-9E9E-8078BE2E3771}" type="pres">
      <dgm:prSet presAssocID="{32689F87-E2AE-4EFE-8820-0F7066E3AE27}" presName="sibTrans" presStyleCnt="0"/>
      <dgm:spPr/>
      <dgm:t>
        <a:bodyPr/>
        <a:lstStyle/>
        <a:p>
          <a:endParaRPr lang="en-US"/>
        </a:p>
      </dgm:t>
    </dgm:pt>
    <dgm:pt modelId="{9A6108AB-E11F-4438-8A34-95F2E465998B}" type="pres">
      <dgm:prSet presAssocID="{E727C49D-8435-4430-A1E5-3A8C3339E447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135160-9816-4012-B765-AB0C5EB69756}" type="presOf" srcId="{44A6DC31-2BC8-49B6-9BE4-D4BCE6AB1CD5}" destId="{9A954AB4-04D9-4EC6-98C8-1C307A1F878E}" srcOrd="0" destOrd="0" presId="urn:microsoft.com/office/officeart/2005/8/layout/default#1"/>
    <dgm:cxn modelId="{B6DC7323-8292-4E56-B7EB-0981601056A9}" type="presOf" srcId="{0FEE6D17-93B0-4575-A0B6-58353B6D4503}" destId="{09EAD49B-EFA6-4C26-860B-3DB421965016}" srcOrd="0" destOrd="0" presId="urn:microsoft.com/office/officeart/2005/8/layout/default#1"/>
    <dgm:cxn modelId="{607A6B71-FE82-4907-93F2-705CEC7A0B49}" srcId="{6E62FAD7-BF2B-4FDA-8A7E-6114378F589A}" destId="{A9F1371D-BA1F-4258-80A4-E4BF0EB6B5B4}" srcOrd="3" destOrd="0" parTransId="{D8217EF7-8AEA-4849-8CD9-912BA22C267F}" sibTransId="{A05652AA-90A8-4464-88D1-9D2C01B3937B}"/>
    <dgm:cxn modelId="{4BF15FB4-C7AA-4A9F-9132-C13EB2E10FE2}" srcId="{6E62FAD7-BF2B-4FDA-8A7E-6114378F589A}" destId="{0FEE6D17-93B0-4575-A0B6-58353B6D4503}" srcOrd="7" destOrd="0" parTransId="{36C7971C-2611-4D68-AA9D-C24960D34CD7}" sibTransId="{32689F87-E2AE-4EFE-8820-0F7066E3AE27}"/>
    <dgm:cxn modelId="{8DB4E1BC-B615-4D15-BF50-C690209BA177}" type="presOf" srcId="{83A9B473-D718-459D-AE68-932DC4D37015}" destId="{8E8F5311-909B-4F95-9258-E23680742DA3}" srcOrd="0" destOrd="0" presId="urn:microsoft.com/office/officeart/2005/8/layout/default#1"/>
    <dgm:cxn modelId="{7C4A7608-5DEA-46FC-BDDF-0AAA15A1D4E8}" type="presOf" srcId="{EB29F073-B4B0-41EB-8D8A-175065389032}" destId="{8909FD53-2FB5-4F3E-888D-41D23BF5E618}" srcOrd="0" destOrd="0" presId="urn:microsoft.com/office/officeart/2005/8/layout/default#1"/>
    <dgm:cxn modelId="{CDA1296F-F69D-42FA-A7D6-4AE712A48FD5}" type="presOf" srcId="{6E62FAD7-BF2B-4FDA-8A7E-6114378F589A}" destId="{CD610977-3823-4FCA-B8B9-44D3403BD9ED}" srcOrd="0" destOrd="0" presId="urn:microsoft.com/office/officeart/2005/8/layout/default#1"/>
    <dgm:cxn modelId="{78C237BE-6D2C-467A-9452-547C99F920CE}" type="presOf" srcId="{970FD770-F9CB-4663-B773-FF8FFD998B7B}" destId="{B4F35652-F748-40CB-A899-7846853FA007}" srcOrd="0" destOrd="0" presId="urn:microsoft.com/office/officeart/2005/8/layout/default#1"/>
    <dgm:cxn modelId="{48EC0307-BA31-4BC8-8FDD-7940E72A1112}" srcId="{6E62FAD7-BF2B-4FDA-8A7E-6114378F589A}" destId="{E727C49D-8435-4430-A1E5-3A8C3339E447}" srcOrd="8" destOrd="0" parTransId="{8F3E577E-9C71-4538-8350-C89308E93766}" sibTransId="{A61A0265-9201-4D8E-829D-3B341E109091}"/>
    <dgm:cxn modelId="{23946D93-ED4A-44FB-A3EF-AC7001F6A3AD}" srcId="{6E62FAD7-BF2B-4FDA-8A7E-6114378F589A}" destId="{90DDC094-99D0-4BF2-81FA-E77FA0964E3D}" srcOrd="5" destOrd="0" parTransId="{2B61273C-E088-4CBF-9D27-53A702894246}" sibTransId="{D577B92C-19DD-4CF5-BB68-0E3BFFF8E070}"/>
    <dgm:cxn modelId="{E6333F9A-794B-4B8F-817C-E52D9B2FD79B}" srcId="{6E62FAD7-BF2B-4FDA-8A7E-6114378F589A}" destId="{1FCAB8E7-033C-4586-BAF4-9B2E50DE3114}" srcOrd="2" destOrd="0" parTransId="{8A938758-B4B6-4208-B574-F74920653D38}" sibTransId="{6A688BAC-A94F-4DF1-80C8-4FB1B8F35A5C}"/>
    <dgm:cxn modelId="{3632CD70-8DEF-4721-A012-788D03C6E770}" type="presOf" srcId="{90DDC094-99D0-4BF2-81FA-E77FA0964E3D}" destId="{7185F52C-74FA-45E5-AD5D-D3B38EDA9A5F}" srcOrd="0" destOrd="0" presId="urn:microsoft.com/office/officeart/2005/8/layout/default#1"/>
    <dgm:cxn modelId="{18548CD2-2DEC-4840-A7A9-2A910C5AFE43}" srcId="{6E62FAD7-BF2B-4FDA-8A7E-6114378F589A}" destId="{44A6DC31-2BC8-49B6-9BE4-D4BCE6AB1CD5}" srcOrd="0" destOrd="0" parTransId="{F8F5F768-8627-417F-B716-554FBA6499E1}" sibTransId="{2F2B7341-A5A1-4ECC-8935-A037A06B5FD4}"/>
    <dgm:cxn modelId="{2EA3E422-A3E1-46ED-B425-C15EDFFBA142}" srcId="{6E62FAD7-BF2B-4FDA-8A7E-6114378F589A}" destId="{EB29F073-B4B0-41EB-8D8A-175065389032}" srcOrd="4" destOrd="0" parTransId="{6B56E39E-A9E6-4932-AE55-01694805B905}" sibTransId="{CDEA854C-92B9-45FA-BF91-B4968F08FBF2}"/>
    <dgm:cxn modelId="{ADEABF86-D62F-46B3-824F-A1C84438436E}" srcId="{6E62FAD7-BF2B-4FDA-8A7E-6114378F589A}" destId="{970FD770-F9CB-4663-B773-FF8FFD998B7B}" srcOrd="6" destOrd="0" parTransId="{E857531C-64B5-48C7-88A9-239B83E1B87C}" sibTransId="{404206E2-CC52-4EAE-8EB0-895A81EDBEEC}"/>
    <dgm:cxn modelId="{8C251E50-7E7E-40FD-8AB1-6FBF37EEC50B}" type="presOf" srcId="{E727C49D-8435-4430-A1E5-3A8C3339E447}" destId="{9A6108AB-E11F-4438-8A34-95F2E465998B}" srcOrd="0" destOrd="0" presId="urn:microsoft.com/office/officeart/2005/8/layout/default#1"/>
    <dgm:cxn modelId="{1CBB9548-6300-4603-8811-7E20E96031FD}" type="presOf" srcId="{A9F1371D-BA1F-4258-80A4-E4BF0EB6B5B4}" destId="{D168B108-70B4-4B08-9A36-939F8590DDA4}" srcOrd="0" destOrd="0" presId="urn:microsoft.com/office/officeart/2005/8/layout/default#1"/>
    <dgm:cxn modelId="{8B2CB80C-3AB9-4DA7-B151-A7648872C31B}" srcId="{6E62FAD7-BF2B-4FDA-8A7E-6114378F589A}" destId="{83A9B473-D718-459D-AE68-932DC4D37015}" srcOrd="1" destOrd="0" parTransId="{DFD225B8-C01A-40A1-B69A-95E3B0E3D3B2}" sibTransId="{A8412A6C-DF96-45F2-A2DC-3E2F99A18D12}"/>
    <dgm:cxn modelId="{34870462-2376-4308-844E-921E19A9155C}" type="presOf" srcId="{1FCAB8E7-033C-4586-BAF4-9B2E50DE3114}" destId="{51AB94DC-6D0D-44CE-9A2C-E9A1E367CD40}" srcOrd="0" destOrd="0" presId="urn:microsoft.com/office/officeart/2005/8/layout/default#1"/>
    <dgm:cxn modelId="{905569A1-99B5-4599-B1B8-8322F955301C}" type="presParOf" srcId="{CD610977-3823-4FCA-B8B9-44D3403BD9ED}" destId="{9A954AB4-04D9-4EC6-98C8-1C307A1F878E}" srcOrd="0" destOrd="0" presId="urn:microsoft.com/office/officeart/2005/8/layout/default#1"/>
    <dgm:cxn modelId="{EA4960A3-C032-49E9-BCC2-D077D3137DA7}" type="presParOf" srcId="{CD610977-3823-4FCA-B8B9-44D3403BD9ED}" destId="{9F1DB02A-1D8E-4047-B32C-4DBEBF2E8A44}" srcOrd="1" destOrd="0" presId="urn:microsoft.com/office/officeart/2005/8/layout/default#1"/>
    <dgm:cxn modelId="{6D22AA78-356D-45C3-B1FC-12C15814162C}" type="presParOf" srcId="{CD610977-3823-4FCA-B8B9-44D3403BD9ED}" destId="{8E8F5311-909B-4F95-9258-E23680742DA3}" srcOrd="2" destOrd="0" presId="urn:microsoft.com/office/officeart/2005/8/layout/default#1"/>
    <dgm:cxn modelId="{A77A6BB2-7551-4FCB-B526-9EA2CE1C7240}" type="presParOf" srcId="{CD610977-3823-4FCA-B8B9-44D3403BD9ED}" destId="{492AFB15-D3E1-4C41-BE48-1B3E4E37B94F}" srcOrd="3" destOrd="0" presId="urn:microsoft.com/office/officeart/2005/8/layout/default#1"/>
    <dgm:cxn modelId="{045A4128-FDD9-4BD6-B07C-37FFCF6D2749}" type="presParOf" srcId="{CD610977-3823-4FCA-B8B9-44D3403BD9ED}" destId="{51AB94DC-6D0D-44CE-9A2C-E9A1E367CD40}" srcOrd="4" destOrd="0" presId="urn:microsoft.com/office/officeart/2005/8/layout/default#1"/>
    <dgm:cxn modelId="{69E1F7BC-A5FE-454C-B42E-961A23728ABE}" type="presParOf" srcId="{CD610977-3823-4FCA-B8B9-44D3403BD9ED}" destId="{5FFEA628-9A77-4852-AD1C-F7F97C563DFF}" srcOrd="5" destOrd="0" presId="urn:microsoft.com/office/officeart/2005/8/layout/default#1"/>
    <dgm:cxn modelId="{4FF9300B-B2F9-4286-8604-65F945E7A818}" type="presParOf" srcId="{CD610977-3823-4FCA-B8B9-44D3403BD9ED}" destId="{D168B108-70B4-4B08-9A36-939F8590DDA4}" srcOrd="6" destOrd="0" presId="urn:microsoft.com/office/officeart/2005/8/layout/default#1"/>
    <dgm:cxn modelId="{FED3CFFC-F103-4B20-BFB3-4F30BD5746CF}" type="presParOf" srcId="{CD610977-3823-4FCA-B8B9-44D3403BD9ED}" destId="{915D5DFF-B799-4B43-8AA7-6E18FD3C6F8A}" srcOrd="7" destOrd="0" presId="urn:microsoft.com/office/officeart/2005/8/layout/default#1"/>
    <dgm:cxn modelId="{1DD4B0FD-B1B8-4E60-961D-BDABDD06D314}" type="presParOf" srcId="{CD610977-3823-4FCA-B8B9-44D3403BD9ED}" destId="{8909FD53-2FB5-4F3E-888D-41D23BF5E618}" srcOrd="8" destOrd="0" presId="urn:microsoft.com/office/officeart/2005/8/layout/default#1"/>
    <dgm:cxn modelId="{F81EB609-4F90-4DD2-9BA9-BA781C4CB9BE}" type="presParOf" srcId="{CD610977-3823-4FCA-B8B9-44D3403BD9ED}" destId="{22C85173-9CD3-4E30-A262-FB26FD96001C}" srcOrd="9" destOrd="0" presId="urn:microsoft.com/office/officeart/2005/8/layout/default#1"/>
    <dgm:cxn modelId="{81F28EE8-E63D-43E1-A7EE-DF334A8DA0EC}" type="presParOf" srcId="{CD610977-3823-4FCA-B8B9-44D3403BD9ED}" destId="{7185F52C-74FA-45E5-AD5D-D3B38EDA9A5F}" srcOrd="10" destOrd="0" presId="urn:microsoft.com/office/officeart/2005/8/layout/default#1"/>
    <dgm:cxn modelId="{91574500-67A8-448D-B63D-DDE2054CF491}" type="presParOf" srcId="{CD610977-3823-4FCA-B8B9-44D3403BD9ED}" destId="{92D0F146-F5E0-49B1-B66A-61D269ABC6EB}" srcOrd="11" destOrd="0" presId="urn:microsoft.com/office/officeart/2005/8/layout/default#1"/>
    <dgm:cxn modelId="{68D0829E-0F28-44AF-9442-ABB669D07FA8}" type="presParOf" srcId="{CD610977-3823-4FCA-B8B9-44D3403BD9ED}" destId="{B4F35652-F748-40CB-A899-7846853FA007}" srcOrd="12" destOrd="0" presId="urn:microsoft.com/office/officeart/2005/8/layout/default#1"/>
    <dgm:cxn modelId="{55648521-96C2-4940-BE9B-818A92488EA9}" type="presParOf" srcId="{CD610977-3823-4FCA-B8B9-44D3403BD9ED}" destId="{90768E8F-D6A8-441D-A52C-6BB1B0E4CB96}" srcOrd="13" destOrd="0" presId="urn:microsoft.com/office/officeart/2005/8/layout/default#1"/>
    <dgm:cxn modelId="{6FB2BBCA-C607-454A-A493-74AB6C20EAC8}" type="presParOf" srcId="{CD610977-3823-4FCA-B8B9-44D3403BD9ED}" destId="{09EAD49B-EFA6-4C26-860B-3DB421965016}" srcOrd="14" destOrd="0" presId="urn:microsoft.com/office/officeart/2005/8/layout/default#1"/>
    <dgm:cxn modelId="{807A7425-568D-4FAC-8131-4DA81ABB3D54}" type="presParOf" srcId="{CD610977-3823-4FCA-B8B9-44D3403BD9ED}" destId="{6B2467B1-86E1-477B-9E9E-8078BE2E3771}" srcOrd="15" destOrd="0" presId="urn:microsoft.com/office/officeart/2005/8/layout/default#1"/>
    <dgm:cxn modelId="{9E3CBF2A-90DD-441A-9183-74731B22FA18}" type="presParOf" srcId="{CD610977-3823-4FCA-B8B9-44D3403BD9ED}" destId="{9A6108AB-E11F-4438-8A34-95F2E465998B}" srcOrd="1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 dirty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7C3A757E-60D7-43DF-ADF0-87BB10EDFFAF}" type="datetimeFigureOut">
              <a:rPr lang="en-US"/>
              <a:pPr>
                <a:defRPr/>
              </a:pPr>
              <a:t>3/9/2011</a:t>
            </a:fld>
            <a:endParaRPr lang="en-U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 dirty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958C8C28-A651-4F87-A9C0-84608A5362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061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dirty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3FCBA709-A0CE-43F8-813B-10E0CF1A7720}" type="datetimeFigureOut">
              <a:rPr lang="en-US"/>
              <a:pPr>
                <a:defRPr/>
              </a:pPr>
              <a:t>3/9/2011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dirty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6A35C9A0-014C-4B67-AC15-0B07F6D6D5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0882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606481-1C3E-4569-95B2-7FAA1248BA23}" type="slidenum">
              <a:rPr lang="en-US" smtClean="0">
                <a:ea typeface="ＭＳ Ｐゴシック"/>
                <a:cs typeface="ＭＳ Ｐゴシック"/>
              </a:rPr>
              <a:pPr/>
              <a:t>25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481D01-468F-458A-9959-7456A8CB60EE}" type="slidenum">
              <a:rPr lang="en-US" smtClean="0">
                <a:ea typeface="ＭＳ Ｐゴシック"/>
                <a:cs typeface="ＭＳ Ｐゴシック"/>
              </a:rPr>
              <a:pPr/>
              <a:t>30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CFF959-C3BB-4947-B4A4-229EDC83630B}" type="slidenum">
              <a:rPr lang="en-US" smtClean="0">
                <a:ea typeface="ＭＳ Ｐゴシック"/>
                <a:cs typeface="ＭＳ Ｐゴシック"/>
              </a:rPr>
              <a:pPr/>
              <a:t>6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40D699-FA75-401E-ACA3-C5BAE1431F33}" type="slidenum">
              <a:rPr lang="en-US" smtClean="0">
                <a:ea typeface="ＭＳ Ｐゴシック"/>
                <a:cs typeface="ＭＳ Ｐゴシック"/>
              </a:rPr>
              <a:pPr/>
              <a:t>8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043AA0-721D-415D-925B-4373B99FB97E}" type="slidenum">
              <a:rPr lang="en-US" smtClean="0">
                <a:ea typeface="ＭＳ Ｐゴシック"/>
                <a:cs typeface="ＭＳ Ｐゴシック"/>
              </a:rPr>
              <a:pPr/>
              <a:t>10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35C9A0-014C-4B67-AC15-0B07F6D6D5B1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4C803-9D9A-4366-84AB-CAC465411F66}" type="datetime1">
              <a:rPr lang="en-US"/>
              <a:pPr>
                <a:defRPr/>
              </a:pPr>
              <a:t>3/9/2011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4DD31-AF41-4C6B-9621-24AE103D4E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lide2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6781800" y="6400800"/>
            <a:ext cx="16764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50" b="1" noProof="0" dirty="0" smtClean="0">
                <a:solidFill>
                  <a:schemeClr val="bg1"/>
                </a:solidFill>
                <a:latin typeface="Helvetica Neue"/>
                <a:ea typeface="+mn-ea"/>
                <a:cs typeface="Helvetica Neue"/>
              </a:rPr>
              <a:t>Curso Bancario Básico</a:t>
            </a:r>
            <a:endParaRPr lang="es-ES" sz="1050" b="1" noProof="0" dirty="0">
              <a:solidFill>
                <a:schemeClr val="bg1"/>
              </a:solidFill>
              <a:latin typeface="Helvetica Neue"/>
              <a:ea typeface="+mn-ea"/>
              <a:cs typeface="Helvetica Neu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8305800" y="6400800"/>
            <a:ext cx="381000" cy="24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fld id="{A351A107-4FD1-4FAA-85B4-DDE8E0275320}" type="slidenum">
              <a:rPr lang="en-US" sz="1000" b="1">
                <a:solidFill>
                  <a:srgbClr val="132F5A"/>
                </a:solidFill>
                <a:latin typeface="Helvetica Neue"/>
                <a:ea typeface="Helvetica Neue"/>
                <a:cs typeface="Helvetica Neue"/>
              </a:rPr>
              <a:pPr algn="r">
                <a:defRPr/>
              </a:pPr>
              <a:t>‹#›</a:t>
            </a:fld>
            <a:endParaRPr lang="en-US" sz="1000" b="1" dirty="0">
              <a:solidFill>
                <a:srgbClr val="132F5A"/>
              </a:solidFill>
              <a:latin typeface="Helvetica Neue"/>
              <a:ea typeface="Helvetica Neue"/>
              <a:cs typeface="Helvetica Neue"/>
            </a:endParaRPr>
          </a:p>
        </p:txBody>
      </p:sp>
      <p:pic>
        <p:nvPicPr>
          <p:cNvPr id="7" name="Picture 9" descr="slide3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5422900"/>
            <a:ext cx="272097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1"/>
            <a:ext cx="8229600" cy="609600"/>
          </a:xfrm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600" b="1" spc="0" baseline="0">
                <a:solidFill>
                  <a:srgbClr val="C1961C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4267200"/>
          </a:xfrm>
        </p:spPr>
        <p:txBody>
          <a:bodyPr/>
          <a:lstStyle>
            <a:lvl1pPr marL="342900" indent="-342900"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cs typeface="Helvetica Neue"/>
              </a:defRPr>
            </a:lvl1pPr>
            <a:lvl2pPr>
              <a:spcAft>
                <a:spcPts val="600"/>
              </a:spcAft>
              <a:buFont typeface="Arial" pitchFamily="34" charset="0"/>
              <a:buChar char="•"/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2pPr>
            <a:lvl3pPr>
              <a:spcAft>
                <a:spcPts val="600"/>
              </a:spcAft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3pPr>
            <a:lvl4pPr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4pPr>
            <a:lvl5pPr>
              <a:defRPr sz="2800">
                <a:solidFill>
                  <a:srgbClr val="00206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71C2F-8DD2-49AC-8A44-EB83512AE5BE}" type="datetime1">
              <a:rPr lang="en-US"/>
              <a:pPr>
                <a:defRPr/>
              </a:pPr>
              <a:t>3/9/2011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477000" y="5712768"/>
            <a:ext cx="25146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900" spc="0" dirty="0" smtClean="0">
                <a:solidFill>
                  <a:schemeClr val="tx2"/>
                </a:solidFill>
                <a:latin typeface="Arial Rounded MT Bold" pitchFamily="34" charset="0"/>
              </a:rPr>
              <a:t>Programa de Educación</a:t>
            </a:r>
            <a:r>
              <a:rPr lang="es-ES" sz="900" spc="0" baseline="0" dirty="0" smtClean="0">
                <a:solidFill>
                  <a:schemeClr val="tx2"/>
                </a:solidFill>
                <a:latin typeface="Arial Rounded MT Bold" pitchFamily="34" charset="0"/>
              </a:rPr>
              <a:t> Financiera FDIC</a:t>
            </a:r>
            <a:endParaRPr lang="es-ES" sz="900" spc="0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8D025619-6069-478C-92A1-1D02F33F3CE0}" type="datetime1">
              <a:rPr lang="en-US"/>
              <a:pPr>
                <a:defRPr/>
              </a:pPr>
              <a:t>3/9/2011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D90FE5C0-38DE-4ABE-A631-A4534B0696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pitchFamily="-110" charset="-128"/>
          <a:cs typeface="Geneva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pitchFamily="-110" charset="-128"/>
          <a:cs typeface="Geneva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pitchFamily="-110" charset="-128"/>
          <a:cs typeface="Geneva" pitchFamily="-110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toutprescreen.com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4" descr="Bank On It title slide with FDIC Money Smart logo and module logo including a coin being deposited into a bank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877614"/>
            <a:ext cx="37338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7200" b="1" spc="-150" dirty="0" err="1" smtClean="0">
                <a:solidFill>
                  <a:srgbClr val="C1961C"/>
                </a:solidFill>
                <a:latin typeface="Helvetica Neue"/>
                <a:ea typeface="+mn-ea"/>
                <a:cs typeface="Helvetica Neue"/>
              </a:rPr>
              <a:t>Curso</a:t>
            </a:r>
            <a:endParaRPr lang="en-US" sz="7200" b="1" spc="-150" dirty="0">
              <a:solidFill>
                <a:srgbClr val="C1961C"/>
              </a:solidFill>
              <a:latin typeface="Helvetica Neue"/>
              <a:ea typeface="+mn-ea"/>
              <a:cs typeface="Helvetica Neue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1981200"/>
            <a:ext cx="5334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7200" b="1" spc="-150" dirty="0" err="1" smtClean="0">
                <a:solidFill>
                  <a:srgbClr val="132F5A"/>
                </a:solidFill>
                <a:latin typeface="Helvetica Neue"/>
                <a:ea typeface="+mn-ea"/>
                <a:cs typeface="Helvetica Neue"/>
              </a:rPr>
              <a:t>Bancario</a:t>
            </a:r>
            <a:endParaRPr lang="en-US" sz="7200" b="1" spc="-150" dirty="0" smtClean="0">
              <a:solidFill>
                <a:srgbClr val="132F5A"/>
              </a:solidFill>
              <a:latin typeface="Helvetica Neue"/>
              <a:ea typeface="+mn-ea"/>
              <a:cs typeface="Helvetica Neue"/>
            </a:endParaRPr>
          </a:p>
          <a:p>
            <a:pPr>
              <a:defRPr/>
            </a:pPr>
            <a:r>
              <a:rPr lang="en-US" sz="7200" b="1" spc="-150" dirty="0" smtClean="0">
                <a:solidFill>
                  <a:srgbClr val="132F5A"/>
                </a:solidFill>
                <a:latin typeface="Helvetica Neue"/>
                <a:ea typeface="+mn-ea"/>
                <a:cs typeface="Helvetica Neue"/>
              </a:rPr>
              <a:t> B</a:t>
            </a:r>
            <a:r>
              <a:rPr lang="es-ES" sz="7200" b="1" spc="-150" dirty="0" err="1" smtClean="0">
                <a:solidFill>
                  <a:srgbClr val="132F5A"/>
                </a:solidFill>
                <a:latin typeface="Helvetica Neue"/>
                <a:ea typeface="+mn-ea"/>
                <a:cs typeface="Helvetica Neue"/>
              </a:rPr>
              <a:t>ásico</a:t>
            </a:r>
            <a:endParaRPr lang="en-US" sz="7200" b="1" spc="-150" dirty="0">
              <a:solidFill>
                <a:srgbClr val="132F5A"/>
              </a:solidFill>
              <a:latin typeface="Helvetica Neue"/>
              <a:ea typeface="+mn-ea"/>
              <a:cs typeface="Helvetica Neue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5016500"/>
            <a:ext cx="4191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rgbClr val="C1961C"/>
                </a:solidFill>
                <a:latin typeface="Arial Rounded MT Bold" pitchFamily="34" charset="0"/>
              </a:rPr>
              <a:t>Programa de Educación Financiera de la FDIC</a:t>
            </a:r>
            <a:endParaRPr lang="es-ES" sz="1400" dirty="0">
              <a:solidFill>
                <a:srgbClr val="C1961C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err="1" smtClean="0">
                <a:ea typeface="Helvetica Neue"/>
              </a:rPr>
              <a:t>Abrir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una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cuenta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bancaria</a:t>
            </a:r>
            <a:endParaRPr lang="en-US" dirty="0" smtClean="0">
              <a:ea typeface="Helvetica Neue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41960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dirty="0" err="1" smtClean="0">
                <a:ea typeface="Geneva"/>
                <a:cs typeface="Arial" charset="0"/>
              </a:rPr>
              <a:t>Realizar</a:t>
            </a:r>
            <a:r>
              <a:rPr lang="en-US" dirty="0" smtClean="0">
                <a:ea typeface="Geneva"/>
                <a:cs typeface="Arial" charset="0"/>
              </a:rPr>
              <a:t> el </a:t>
            </a:r>
            <a:r>
              <a:rPr lang="en-US" dirty="0" err="1" smtClean="0">
                <a:ea typeface="Geneva"/>
                <a:cs typeface="Arial" charset="0"/>
              </a:rPr>
              <a:t>proceso</a:t>
            </a:r>
            <a:r>
              <a:rPr lang="en-US" dirty="0" smtClean="0">
                <a:ea typeface="Geneva"/>
                <a:cs typeface="Arial" charset="0"/>
              </a:rPr>
              <a:t> de </a:t>
            </a:r>
            <a:r>
              <a:rPr lang="en-US" dirty="0" err="1" smtClean="0">
                <a:ea typeface="Geneva"/>
                <a:cs typeface="Arial" charset="0"/>
              </a:rPr>
              <a:t>verificación</a:t>
            </a:r>
            <a:r>
              <a:rPr lang="en-US" dirty="0" smtClean="0">
                <a:ea typeface="Geneva"/>
                <a:cs typeface="Arial" charset="0"/>
              </a:rPr>
              <a:t> de la </a:t>
            </a:r>
            <a:r>
              <a:rPr lang="en-US" dirty="0" err="1" smtClean="0">
                <a:ea typeface="Geneva"/>
                <a:cs typeface="Arial" charset="0"/>
              </a:rPr>
              <a:t>cuenta</a:t>
            </a:r>
            <a:endParaRPr lang="en-US" dirty="0" smtClean="0">
              <a:ea typeface="Geneva"/>
              <a:cs typeface="Arial" charset="0"/>
            </a:endParaRPr>
          </a:p>
          <a:p>
            <a:pPr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dirty="0" err="1" smtClean="0">
                <a:ea typeface="Geneva"/>
                <a:cs typeface="Geneva"/>
              </a:rPr>
              <a:t>Informarse</a:t>
            </a:r>
            <a:r>
              <a:rPr lang="en-US" dirty="0" smtClean="0">
                <a:ea typeface="Geneva"/>
                <a:cs typeface="Geneva"/>
              </a:rPr>
              <a:t> </a:t>
            </a:r>
            <a:r>
              <a:rPr lang="en-US" dirty="0" err="1" smtClean="0">
                <a:ea typeface="Geneva"/>
                <a:cs typeface="Geneva"/>
              </a:rPr>
              <a:t>sobre</a:t>
            </a:r>
            <a:r>
              <a:rPr lang="en-US" dirty="0" smtClean="0">
                <a:ea typeface="Geneva"/>
                <a:cs typeface="Geneva"/>
              </a:rPr>
              <a:t> </a:t>
            </a:r>
            <a:r>
              <a:rPr lang="en-US" dirty="0" err="1" smtClean="0">
                <a:ea typeface="Geneva"/>
                <a:cs typeface="Geneva"/>
              </a:rPr>
              <a:t>programas</a:t>
            </a:r>
            <a:r>
              <a:rPr lang="en-US" dirty="0" smtClean="0">
                <a:ea typeface="Geneva"/>
                <a:cs typeface="Geneva"/>
              </a:rPr>
              <a:t> </a:t>
            </a:r>
            <a:r>
              <a:rPr lang="en-US" dirty="0" err="1" smtClean="0">
                <a:ea typeface="Geneva"/>
                <a:cs typeface="Geneva"/>
              </a:rPr>
              <a:t>conocidos</a:t>
            </a:r>
            <a:r>
              <a:rPr lang="en-US" dirty="0" smtClean="0">
                <a:ea typeface="Geneva"/>
                <a:cs typeface="Geneva"/>
              </a:rPr>
              <a:t> </a:t>
            </a:r>
            <a:r>
              <a:rPr lang="en-US" dirty="0" err="1" smtClean="0">
                <a:ea typeface="Geneva"/>
                <a:cs typeface="Geneva"/>
              </a:rPr>
              <a:t>como</a:t>
            </a:r>
            <a:r>
              <a:rPr lang="en-US" dirty="0" smtClean="0">
                <a:ea typeface="Geneva"/>
                <a:cs typeface="Geneva"/>
              </a:rPr>
              <a:t> “</a:t>
            </a:r>
            <a:r>
              <a:rPr lang="en-US" dirty="0" err="1" smtClean="0">
                <a:ea typeface="Geneva"/>
                <a:cs typeface="Geneva"/>
              </a:rPr>
              <a:t>segunda</a:t>
            </a:r>
            <a:r>
              <a:rPr lang="en-US" dirty="0" smtClean="0">
                <a:ea typeface="Geneva"/>
                <a:cs typeface="Geneva"/>
              </a:rPr>
              <a:t> </a:t>
            </a:r>
            <a:r>
              <a:rPr lang="en-US" dirty="0" err="1" smtClean="0">
                <a:ea typeface="Geneva"/>
                <a:cs typeface="Geneva"/>
              </a:rPr>
              <a:t>oportunidad</a:t>
            </a:r>
            <a:r>
              <a:rPr lang="en-US" dirty="0" smtClean="0">
                <a:ea typeface="Geneva"/>
                <a:cs typeface="Geneva"/>
              </a:rPr>
              <a:t>” </a:t>
            </a:r>
            <a:r>
              <a:rPr lang="en-US" dirty="0" err="1" smtClean="0">
                <a:ea typeface="Geneva"/>
                <a:cs typeface="Geneva"/>
              </a:rPr>
              <a:t>si</a:t>
            </a:r>
            <a:r>
              <a:rPr lang="en-US" dirty="0" smtClean="0">
                <a:ea typeface="Geneva"/>
                <a:cs typeface="Geneva"/>
              </a:rPr>
              <a:t> no </a:t>
            </a:r>
            <a:r>
              <a:rPr lang="en-US" dirty="0" err="1" smtClean="0">
                <a:ea typeface="Geneva"/>
                <a:cs typeface="Geneva"/>
              </a:rPr>
              <a:t>puede</a:t>
            </a:r>
            <a:r>
              <a:rPr lang="en-US" dirty="0" smtClean="0">
                <a:ea typeface="Geneva"/>
                <a:cs typeface="Geneva"/>
              </a:rPr>
              <a:t> </a:t>
            </a:r>
            <a:r>
              <a:rPr lang="en-US" dirty="0" err="1" smtClean="0">
                <a:ea typeface="Geneva"/>
                <a:cs typeface="Geneva"/>
              </a:rPr>
              <a:t>abrir</a:t>
            </a:r>
            <a:r>
              <a:rPr lang="en-US" dirty="0" smtClean="0">
                <a:ea typeface="Geneva"/>
                <a:cs typeface="Geneva"/>
              </a:rPr>
              <a:t> </a:t>
            </a:r>
            <a:r>
              <a:rPr lang="en-US" dirty="0" err="1" smtClean="0">
                <a:ea typeface="Geneva"/>
                <a:cs typeface="Geneva"/>
              </a:rPr>
              <a:t>una</a:t>
            </a:r>
            <a:r>
              <a:rPr lang="en-US" dirty="0" smtClean="0">
                <a:ea typeface="Geneva"/>
                <a:cs typeface="Geneva"/>
              </a:rPr>
              <a:t> </a:t>
            </a:r>
            <a:r>
              <a:rPr lang="en-US" dirty="0" err="1" smtClean="0">
                <a:ea typeface="Geneva"/>
                <a:cs typeface="Geneva"/>
              </a:rPr>
              <a:t>cuenta</a:t>
            </a:r>
            <a:r>
              <a:rPr lang="en-US" dirty="0" smtClean="0">
                <a:ea typeface="Geneva"/>
                <a:cs typeface="Geneva"/>
              </a:rPr>
              <a:t> </a:t>
            </a:r>
            <a:r>
              <a:rPr lang="en-US" dirty="0" err="1" smtClean="0">
                <a:ea typeface="Geneva"/>
                <a:cs typeface="Geneva"/>
              </a:rPr>
              <a:t>corriente</a:t>
            </a:r>
            <a:endParaRPr lang="en-US" dirty="0" smtClean="0">
              <a:ea typeface="Helvetica Neue"/>
            </a:endParaRPr>
          </a:p>
          <a:p>
            <a:pPr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dirty="0" err="1" smtClean="0">
                <a:ea typeface="Geneva"/>
                <a:cs typeface="Geneva"/>
              </a:rPr>
              <a:t>Utilizar</a:t>
            </a:r>
            <a:r>
              <a:rPr lang="en-US" dirty="0" smtClean="0">
                <a:ea typeface="Geneva"/>
                <a:cs typeface="Geneva"/>
              </a:rPr>
              <a:t> la “</a:t>
            </a:r>
            <a:r>
              <a:rPr lang="es-ES" dirty="0" smtClean="0">
                <a:ea typeface="Geneva"/>
                <a:cs typeface="Geneva"/>
              </a:rPr>
              <a:t>Lista de control para elegir un banco y una cuenta bancaria</a:t>
            </a:r>
            <a:r>
              <a:rPr lang="en-US" dirty="0" smtClean="0">
                <a:ea typeface="Geneva"/>
                <a:cs typeface="Geneva"/>
              </a:rPr>
              <a:t>” </a:t>
            </a:r>
            <a:r>
              <a:rPr lang="en-US" dirty="0" err="1" smtClean="0">
                <a:ea typeface="Geneva"/>
                <a:cs typeface="Geneva"/>
              </a:rPr>
              <a:t>para</a:t>
            </a:r>
            <a:r>
              <a:rPr lang="en-US" dirty="0" smtClean="0">
                <a:ea typeface="Geneva"/>
                <a:cs typeface="Geneva"/>
              </a:rPr>
              <a:t> </a:t>
            </a:r>
            <a:r>
              <a:rPr lang="en-US" dirty="0" err="1" smtClean="0">
                <a:ea typeface="Geneva"/>
                <a:cs typeface="Geneva"/>
              </a:rPr>
              <a:t>elegir</a:t>
            </a:r>
            <a:r>
              <a:rPr lang="en-US" dirty="0" smtClean="0">
                <a:ea typeface="Geneva"/>
                <a:cs typeface="Geneva"/>
              </a:rPr>
              <a:t> los </a:t>
            </a:r>
            <a:r>
              <a:rPr lang="en-US" dirty="0" err="1" smtClean="0">
                <a:ea typeface="Geneva"/>
                <a:cs typeface="Geneva"/>
              </a:rPr>
              <a:t>servicios</a:t>
            </a:r>
            <a:r>
              <a:rPr lang="en-US" dirty="0" smtClean="0">
                <a:ea typeface="Geneva"/>
                <a:cs typeface="Geneva"/>
              </a:rPr>
              <a:t> </a:t>
            </a:r>
            <a:r>
              <a:rPr lang="en-US" dirty="0" err="1" smtClean="0">
                <a:ea typeface="Geneva"/>
                <a:cs typeface="Geneva"/>
              </a:rPr>
              <a:t>adecuados</a:t>
            </a:r>
            <a:r>
              <a:rPr lang="en-US" dirty="0" smtClean="0">
                <a:ea typeface="Geneva"/>
                <a:cs typeface="Geneva"/>
              </a:rPr>
              <a:t> </a:t>
            </a:r>
            <a:r>
              <a:rPr lang="en-US" dirty="0" err="1" smtClean="0">
                <a:ea typeface="Geneva"/>
                <a:cs typeface="Geneva"/>
              </a:rPr>
              <a:t>para</a:t>
            </a:r>
            <a:r>
              <a:rPr lang="en-US" dirty="0" smtClean="0">
                <a:ea typeface="Geneva"/>
                <a:cs typeface="Geneva"/>
              </a:rPr>
              <a:t> </a:t>
            </a:r>
            <a:r>
              <a:rPr lang="en-US" dirty="0" err="1" smtClean="0">
                <a:ea typeface="Geneva"/>
                <a:cs typeface="Geneva"/>
              </a:rPr>
              <a:t>usted</a:t>
            </a:r>
            <a:endParaRPr lang="en-US" dirty="0" smtClean="0">
              <a:ea typeface="Genev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dirty="0" err="1" smtClean="0">
                <a:ea typeface="Helvetica Neue"/>
              </a:rPr>
              <a:t>Depósito</a:t>
            </a:r>
            <a:endParaRPr lang="en-US" dirty="0" smtClean="0">
              <a:ea typeface="Helvetica Neue"/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2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i="1" dirty="0" smtClean="0">
                <a:solidFill>
                  <a:srgbClr val="C1961C"/>
                </a:solidFill>
                <a:ea typeface="Geneva"/>
                <a:cs typeface="Geneva"/>
              </a:rPr>
              <a:t>Depósito:</a:t>
            </a:r>
            <a:r>
              <a:rPr lang="es-ES" dirty="0" smtClean="0">
                <a:ea typeface="Geneva"/>
                <a:cs typeface="Geneva"/>
              </a:rPr>
              <a:t> dinero que añade a su cuenta</a:t>
            </a:r>
          </a:p>
          <a:p>
            <a:pPr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i="1" dirty="0" smtClean="0">
                <a:solidFill>
                  <a:srgbClr val="C1961C"/>
                </a:solidFill>
                <a:ea typeface="Geneva"/>
                <a:cs typeface="Geneva"/>
              </a:rPr>
              <a:t>Boleta de depósito:</a:t>
            </a:r>
            <a:r>
              <a:rPr lang="es-ES" dirty="0" smtClean="0">
                <a:solidFill>
                  <a:srgbClr val="C1961C"/>
                </a:solidFill>
                <a:ea typeface="Geneva"/>
                <a:cs typeface="Geneva"/>
              </a:rPr>
              <a:t> </a:t>
            </a:r>
            <a:r>
              <a:rPr lang="es-ES" dirty="0" smtClean="0">
                <a:ea typeface="Geneva"/>
                <a:cs typeface="Geneva"/>
              </a:rPr>
              <a:t>le informa al banco cuánto dinero va a añadir a su cuenta</a:t>
            </a:r>
          </a:p>
          <a:p>
            <a:pPr eaLnBrk="1" hangingPunct="1">
              <a:spcAft>
                <a:spcPct val="0"/>
              </a:spcAft>
              <a:buFont typeface="Arial" charset="0"/>
              <a:buChar char="•"/>
            </a:pPr>
            <a:endParaRPr lang="es-ES" dirty="0" smtClean="0">
              <a:ea typeface="Geneva"/>
              <a:cs typeface="Geneva"/>
            </a:endParaRPr>
          </a:p>
          <a:p>
            <a:pPr marL="342900" lvl="1" indent="0" eaLnBrk="1" hangingPunct="1">
              <a:buFont typeface="Arial" charset="0"/>
              <a:buNone/>
            </a:pPr>
            <a:r>
              <a:rPr lang="es-ES" sz="3000" b="1" dirty="0" smtClean="0">
                <a:solidFill>
                  <a:srgbClr val="132F5A"/>
                </a:solidFill>
                <a:ea typeface="Geneva"/>
                <a:cs typeface="Arial" charset="0"/>
              </a:rPr>
              <a:t>Nota: es posible que no tenga acceso inmediato a los fondos que ha depositado hasta que el banco compruebe que hay fondos en el banco de origen.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err="1" smtClean="0">
                <a:ea typeface="Helvetica Neue"/>
              </a:rPr>
              <a:t>Saldo</a:t>
            </a:r>
            <a:endParaRPr lang="en-US" dirty="0" smtClean="0">
              <a:ea typeface="Helvetica Neue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267200"/>
          </a:xfrm>
        </p:spPr>
        <p:txBody>
          <a:bodyPr/>
          <a:lstStyle/>
          <a:p>
            <a:pPr lvl="1" eaLnBrk="1" hangingPunct="1">
              <a:defRPr/>
            </a:pPr>
            <a:r>
              <a:rPr lang="en-US" dirty="0" smtClean="0">
                <a:ea typeface="Geneva" pitchFamily="34" charset="0"/>
                <a:cs typeface="Arial" pitchFamily="34" charset="0"/>
              </a:rPr>
              <a:t>La </a:t>
            </a:r>
            <a:r>
              <a:rPr lang="en-US" dirty="0" err="1" smtClean="0">
                <a:ea typeface="Geneva" pitchFamily="34" charset="0"/>
                <a:cs typeface="Arial" pitchFamily="34" charset="0"/>
              </a:rPr>
              <a:t>cantidad</a:t>
            </a:r>
            <a:r>
              <a:rPr lang="en-US" dirty="0" smtClean="0">
                <a:ea typeface="Geneva" pitchFamily="34" charset="0"/>
                <a:cs typeface="Arial" pitchFamily="34" charset="0"/>
              </a:rPr>
              <a:t> de </a:t>
            </a:r>
            <a:r>
              <a:rPr lang="en-US" dirty="0" err="1" smtClean="0">
                <a:ea typeface="Geneva" pitchFamily="34" charset="0"/>
                <a:cs typeface="Arial" pitchFamily="34" charset="0"/>
              </a:rPr>
              <a:t>dinero</a:t>
            </a:r>
            <a:r>
              <a:rPr lang="en-US" dirty="0" smtClean="0">
                <a:ea typeface="Geneva" pitchFamily="34" charset="0"/>
                <a:cs typeface="Arial" pitchFamily="34" charset="0"/>
              </a:rPr>
              <a:t> </a:t>
            </a:r>
            <a:r>
              <a:rPr lang="en-US" dirty="0" err="1" smtClean="0">
                <a:ea typeface="Geneva" pitchFamily="34" charset="0"/>
                <a:cs typeface="Arial" pitchFamily="34" charset="0"/>
              </a:rPr>
              <a:t>que</a:t>
            </a:r>
            <a:r>
              <a:rPr lang="en-US" dirty="0" smtClean="0">
                <a:ea typeface="Geneva" pitchFamily="34" charset="0"/>
                <a:cs typeface="Arial" pitchFamily="34" charset="0"/>
              </a:rPr>
              <a:t> </a:t>
            </a:r>
            <a:r>
              <a:rPr lang="en-US" dirty="0" err="1" smtClean="0">
                <a:ea typeface="Geneva" pitchFamily="34" charset="0"/>
                <a:cs typeface="Arial" pitchFamily="34" charset="0"/>
              </a:rPr>
              <a:t>tiene</a:t>
            </a:r>
            <a:r>
              <a:rPr lang="en-US" dirty="0" smtClean="0">
                <a:ea typeface="Geneva" pitchFamily="34" charset="0"/>
                <a:cs typeface="Arial" pitchFamily="34" charset="0"/>
              </a:rPr>
              <a:t> en </a:t>
            </a:r>
            <a:r>
              <a:rPr lang="en-US" dirty="0" err="1" smtClean="0">
                <a:ea typeface="Geneva" pitchFamily="34" charset="0"/>
                <a:cs typeface="Arial" pitchFamily="34" charset="0"/>
              </a:rPr>
              <a:t>su</a:t>
            </a:r>
            <a:r>
              <a:rPr lang="en-US" dirty="0" smtClean="0">
                <a:ea typeface="Geneva" pitchFamily="34" charset="0"/>
                <a:cs typeface="Arial" pitchFamily="34" charset="0"/>
              </a:rPr>
              <a:t> </a:t>
            </a:r>
            <a:r>
              <a:rPr lang="en-US" dirty="0" err="1" smtClean="0">
                <a:ea typeface="Geneva" pitchFamily="34" charset="0"/>
                <a:cs typeface="Arial" pitchFamily="34" charset="0"/>
              </a:rPr>
              <a:t>cuenta</a:t>
            </a:r>
            <a:r>
              <a:rPr lang="en-US" dirty="0" smtClean="0">
                <a:ea typeface="Geneva" pitchFamily="34" charset="0"/>
                <a:cs typeface="Arial" pitchFamily="34" charset="0"/>
              </a:rPr>
              <a:t> </a:t>
            </a:r>
            <a:r>
              <a:rPr lang="en-US" dirty="0" err="1" smtClean="0">
                <a:ea typeface="Geneva" pitchFamily="34" charset="0"/>
                <a:cs typeface="Arial" pitchFamily="34" charset="0"/>
              </a:rPr>
              <a:t>bancaria</a:t>
            </a:r>
            <a:endParaRPr lang="en-US" dirty="0" smtClean="0">
              <a:ea typeface="Geneva" pitchFamily="34" charset="0"/>
              <a:cs typeface="Geneva" pitchFamily="34" charset="0"/>
            </a:endParaRPr>
          </a:p>
          <a:p>
            <a:pPr eaLnBrk="1" hangingPunct="1">
              <a:defRPr/>
            </a:pPr>
            <a:endParaRPr lang="en-US" sz="1100" dirty="0" smtClean="0">
              <a:ea typeface="Geneva" pitchFamily="34" charset="0"/>
              <a:cs typeface="Geneva" pitchFamily="34" charset="0"/>
            </a:endParaRPr>
          </a:p>
          <a:p>
            <a:pPr indent="-228600" eaLnBrk="1" hangingPunct="1">
              <a:buFont typeface="Arial" pitchFamily="34" charset="0"/>
              <a:buNone/>
              <a:defRPr/>
            </a:pPr>
            <a:r>
              <a:rPr lang="en-US" dirty="0" smtClean="0">
                <a:ea typeface="Geneva" pitchFamily="34" charset="0"/>
                <a:cs typeface="Geneva" pitchFamily="34" charset="0"/>
              </a:rPr>
              <a:t>¿</a:t>
            </a:r>
            <a:r>
              <a:rPr lang="en-US" dirty="0" err="1" smtClean="0">
                <a:ea typeface="Geneva" pitchFamily="34" charset="0"/>
                <a:cs typeface="Geneva" pitchFamily="34" charset="0"/>
              </a:rPr>
              <a:t>Cuál</a:t>
            </a:r>
            <a:r>
              <a:rPr lang="en-US" dirty="0" smtClean="0">
                <a:ea typeface="Geneva" pitchFamily="34" charset="0"/>
                <a:cs typeface="Geneva" pitchFamily="34" charset="0"/>
              </a:rPr>
              <a:t> </a:t>
            </a:r>
            <a:r>
              <a:rPr lang="en-US" dirty="0" err="1" smtClean="0">
                <a:ea typeface="Geneva" pitchFamily="34" charset="0"/>
                <a:cs typeface="Geneva" pitchFamily="34" charset="0"/>
              </a:rPr>
              <a:t>es</a:t>
            </a:r>
            <a:r>
              <a:rPr lang="en-US" dirty="0" smtClean="0">
                <a:ea typeface="Geneva" pitchFamily="34" charset="0"/>
                <a:cs typeface="Geneva" pitchFamily="34" charset="0"/>
              </a:rPr>
              <a:t> </a:t>
            </a:r>
            <a:r>
              <a:rPr lang="en-US" dirty="0" err="1" smtClean="0">
                <a:ea typeface="Geneva" pitchFamily="34" charset="0"/>
                <a:cs typeface="Geneva" pitchFamily="34" charset="0"/>
              </a:rPr>
              <a:t>su</a:t>
            </a:r>
            <a:r>
              <a:rPr lang="en-US" dirty="0" smtClean="0">
                <a:ea typeface="Geneva" pitchFamily="34" charset="0"/>
                <a:cs typeface="Geneva" pitchFamily="34" charset="0"/>
              </a:rPr>
              <a:t> </a:t>
            </a:r>
            <a:r>
              <a:rPr lang="en-US" dirty="0" err="1" smtClean="0">
                <a:ea typeface="Geneva" pitchFamily="34" charset="0"/>
                <a:cs typeface="Geneva" pitchFamily="34" charset="0"/>
              </a:rPr>
              <a:t>saldo</a:t>
            </a:r>
            <a:r>
              <a:rPr lang="en-US" dirty="0" smtClean="0">
                <a:ea typeface="Geneva" pitchFamily="34" charset="0"/>
                <a:cs typeface="Geneva" pitchFamily="34" charset="0"/>
              </a:rPr>
              <a:t>?</a:t>
            </a:r>
          </a:p>
          <a:p>
            <a:pPr lvl="1" eaLnBrk="1" hangingPunct="1">
              <a:defRPr/>
            </a:pPr>
            <a:endParaRPr lang="en-US" dirty="0" smtClean="0">
              <a:ea typeface="Geneva" pitchFamily="34" charset="0"/>
              <a:cs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85800" y="3048000"/>
          <a:ext cx="73152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  <a:gridCol w="2438400"/>
              </a:tblGrid>
              <a:tr h="8763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28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Descripción</a:t>
                      </a:r>
                      <a:endParaRPr lang="en-US" sz="2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0" indent="0" algn="ct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2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+/-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28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Saldo</a:t>
                      </a:r>
                      <a:endParaRPr lang="en-US" sz="2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876300">
                <a:tc>
                  <a:txBody>
                    <a:bodyPr/>
                    <a:lstStyle/>
                    <a:p>
                      <a:pPr marL="161925" marR="0" indent="0" algn="l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  <a:tab pos="111125" algn="l"/>
                        </a:tabLst>
                      </a:pPr>
                      <a:r>
                        <a:rPr lang="en-US" sz="28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Saldo</a:t>
                      </a:r>
                      <a:r>
                        <a:rPr lang="en-US" sz="28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28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inicial</a:t>
                      </a:r>
                      <a:endParaRPr lang="en-US" sz="2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00" marR="0" algn="ct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endParaRPr lang="en-US" sz="2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00" marR="0" algn="ct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endParaRPr lang="en-US" sz="2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027488" y="4000500"/>
            <a:ext cx="1371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2800"/>
              <a:t>+$100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553200" y="4000500"/>
            <a:ext cx="1371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2800"/>
              <a:t>  $100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err="1" smtClean="0">
                <a:ea typeface="Helvetica Neue"/>
              </a:rPr>
              <a:t>Retiro</a:t>
            </a:r>
            <a:endParaRPr lang="en-US" dirty="0" smtClean="0">
              <a:ea typeface="Helvetica Neue"/>
            </a:endParaRP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86800" cy="4267200"/>
          </a:xfrm>
        </p:spPr>
        <p:txBody>
          <a:bodyPr/>
          <a:lstStyle/>
          <a:p>
            <a:pPr lvl="1" eaLnBrk="1" hangingPunct="1">
              <a:buFont typeface="Arial" charset="0"/>
              <a:buChar char="•"/>
            </a:pPr>
            <a:r>
              <a:rPr lang="en-US" dirty="0" err="1" smtClean="0">
                <a:ea typeface="Geneva"/>
                <a:cs typeface="Arial" charset="0"/>
              </a:rPr>
              <a:t>Saque</a:t>
            </a:r>
            <a:r>
              <a:rPr lang="en-US" dirty="0" smtClean="0">
                <a:ea typeface="Geneva"/>
                <a:cs typeface="Arial" charset="0"/>
              </a:rPr>
              <a:t> </a:t>
            </a:r>
            <a:r>
              <a:rPr lang="en-US" dirty="0" err="1" smtClean="0">
                <a:ea typeface="Geneva"/>
                <a:cs typeface="Arial" charset="0"/>
              </a:rPr>
              <a:t>dinero</a:t>
            </a:r>
            <a:r>
              <a:rPr lang="en-US" dirty="0" smtClean="0">
                <a:ea typeface="Geneva"/>
                <a:cs typeface="Arial" charset="0"/>
              </a:rPr>
              <a:t> de </a:t>
            </a:r>
            <a:r>
              <a:rPr lang="en-US" dirty="0" err="1" smtClean="0">
                <a:ea typeface="Geneva"/>
                <a:cs typeface="Arial" charset="0"/>
              </a:rPr>
              <a:t>su</a:t>
            </a:r>
            <a:r>
              <a:rPr lang="en-US" dirty="0" smtClean="0">
                <a:ea typeface="Geneva"/>
                <a:cs typeface="Arial" charset="0"/>
              </a:rPr>
              <a:t> </a:t>
            </a:r>
            <a:r>
              <a:rPr lang="en-US" dirty="0" err="1" smtClean="0">
                <a:ea typeface="Geneva"/>
                <a:cs typeface="Arial" charset="0"/>
              </a:rPr>
              <a:t>cuenta</a:t>
            </a:r>
            <a:r>
              <a:rPr lang="en-US" dirty="0" smtClean="0">
                <a:ea typeface="Geneva"/>
                <a:cs typeface="Arial" charset="0"/>
              </a:rPr>
              <a:t> </a:t>
            </a:r>
            <a:r>
              <a:rPr lang="en-US" dirty="0" err="1" smtClean="0">
                <a:ea typeface="Geneva"/>
                <a:cs typeface="Arial" charset="0"/>
              </a:rPr>
              <a:t>usando</a:t>
            </a:r>
            <a:r>
              <a:rPr lang="en-US" dirty="0" smtClean="0">
                <a:ea typeface="Geneva"/>
                <a:cs typeface="Arial" charset="0"/>
              </a:rPr>
              <a:t> </a:t>
            </a:r>
            <a:r>
              <a:rPr lang="en-US" dirty="0" err="1" smtClean="0">
                <a:ea typeface="Geneva"/>
                <a:cs typeface="Arial" charset="0"/>
              </a:rPr>
              <a:t>cheques</a:t>
            </a:r>
            <a:r>
              <a:rPr lang="en-US" dirty="0" smtClean="0">
                <a:ea typeface="Geneva"/>
                <a:cs typeface="Arial" charset="0"/>
              </a:rPr>
              <a:t>, </a:t>
            </a:r>
            <a:r>
              <a:rPr lang="en-US" dirty="0" err="1" smtClean="0">
                <a:ea typeface="Geneva"/>
                <a:cs typeface="Arial" charset="0"/>
              </a:rPr>
              <a:t>boletas</a:t>
            </a:r>
            <a:r>
              <a:rPr lang="en-US" dirty="0" smtClean="0">
                <a:ea typeface="Geneva"/>
                <a:cs typeface="Arial" charset="0"/>
              </a:rPr>
              <a:t> de </a:t>
            </a:r>
            <a:r>
              <a:rPr lang="en-US" dirty="0" err="1" smtClean="0">
                <a:ea typeface="Geneva"/>
                <a:cs typeface="Arial" charset="0"/>
              </a:rPr>
              <a:t>retiro</a:t>
            </a:r>
            <a:r>
              <a:rPr lang="en-US" dirty="0" smtClean="0">
                <a:ea typeface="Geneva"/>
                <a:cs typeface="Arial" charset="0"/>
              </a:rPr>
              <a:t> o un </a:t>
            </a:r>
            <a:r>
              <a:rPr lang="en-US" dirty="0" err="1" smtClean="0">
                <a:ea typeface="Geneva"/>
                <a:cs typeface="Arial" charset="0"/>
              </a:rPr>
              <a:t>cajero</a:t>
            </a:r>
            <a:r>
              <a:rPr lang="en-US" dirty="0" smtClean="0">
                <a:ea typeface="Geneva"/>
                <a:cs typeface="Arial" charset="0"/>
              </a:rPr>
              <a:t> </a:t>
            </a:r>
            <a:r>
              <a:rPr lang="en-US" dirty="0" err="1" smtClean="0">
                <a:ea typeface="Geneva"/>
                <a:cs typeface="Arial" charset="0"/>
              </a:rPr>
              <a:t>automático</a:t>
            </a:r>
            <a:endParaRPr lang="en-US" dirty="0" smtClean="0">
              <a:ea typeface="Geneva"/>
              <a:cs typeface="Arial" charset="0"/>
            </a:endParaRPr>
          </a:p>
          <a:p>
            <a:pPr marL="6350" eaLnBrk="1" hangingPunct="1">
              <a:buFont typeface="Arial" charset="0"/>
              <a:buNone/>
            </a:pPr>
            <a:r>
              <a:rPr lang="en-US" dirty="0" err="1" smtClean="0">
                <a:ea typeface="Geneva"/>
                <a:cs typeface="Arial" charset="0"/>
              </a:rPr>
              <a:t>Debe</a:t>
            </a:r>
            <a:r>
              <a:rPr lang="en-US" dirty="0" smtClean="0">
                <a:ea typeface="Geneva"/>
                <a:cs typeface="Arial" charset="0"/>
              </a:rPr>
              <a:t> saber </a:t>
            </a:r>
            <a:r>
              <a:rPr lang="en-US" dirty="0" err="1" smtClean="0">
                <a:ea typeface="Geneva"/>
                <a:cs typeface="Arial" charset="0"/>
              </a:rPr>
              <a:t>siempre</a:t>
            </a:r>
            <a:r>
              <a:rPr lang="en-US" dirty="0" smtClean="0">
                <a:ea typeface="Geneva"/>
                <a:cs typeface="Arial" charset="0"/>
              </a:rPr>
              <a:t> </a:t>
            </a:r>
            <a:r>
              <a:rPr lang="en-US" dirty="0" err="1" smtClean="0">
                <a:ea typeface="Geneva"/>
                <a:cs typeface="Arial" charset="0"/>
              </a:rPr>
              <a:t>cuánto</a:t>
            </a:r>
            <a:r>
              <a:rPr lang="en-US" dirty="0" smtClean="0">
                <a:ea typeface="Geneva"/>
                <a:cs typeface="Arial" charset="0"/>
              </a:rPr>
              <a:t> </a:t>
            </a:r>
            <a:r>
              <a:rPr lang="en-US" dirty="0" err="1" smtClean="0">
                <a:ea typeface="Geneva"/>
                <a:cs typeface="Arial" charset="0"/>
              </a:rPr>
              <a:t>tiene</a:t>
            </a:r>
            <a:r>
              <a:rPr lang="en-US" dirty="0" smtClean="0">
                <a:ea typeface="Geneva"/>
                <a:cs typeface="Arial" charset="0"/>
              </a:rPr>
              <a:t> en </a:t>
            </a:r>
            <a:r>
              <a:rPr lang="en-US" dirty="0" err="1" smtClean="0">
                <a:ea typeface="Geneva"/>
                <a:cs typeface="Arial" charset="0"/>
              </a:rPr>
              <a:t>su</a:t>
            </a:r>
            <a:r>
              <a:rPr lang="en-US" dirty="0" smtClean="0">
                <a:ea typeface="Geneva"/>
                <a:cs typeface="Arial" charset="0"/>
              </a:rPr>
              <a:t> </a:t>
            </a:r>
            <a:r>
              <a:rPr lang="en-US" dirty="0" err="1" smtClean="0">
                <a:ea typeface="Geneva"/>
                <a:cs typeface="Arial" charset="0"/>
              </a:rPr>
              <a:t>cuenta</a:t>
            </a:r>
            <a:endParaRPr lang="en-US" dirty="0" smtClean="0">
              <a:ea typeface="Geneva"/>
              <a:cs typeface="Arial" charset="0"/>
            </a:endParaRPr>
          </a:p>
          <a:p>
            <a:pPr lvl="1" eaLnBrk="1" hangingPunct="1">
              <a:buFont typeface="Arial" charset="0"/>
              <a:buChar char="•"/>
            </a:pPr>
            <a:endParaRPr lang="en-US" dirty="0" smtClean="0">
              <a:ea typeface="Geneva"/>
              <a:cs typeface="Arial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62000" y="2895600"/>
          <a:ext cx="7315200" cy="2019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  <a:gridCol w="2438400"/>
              </a:tblGrid>
              <a:tr h="6096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28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Descripción</a:t>
                      </a:r>
                      <a:endParaRPr lang="en-US" sz="2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2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+/-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28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Saldo</a:t>
                      </a:r>
                      <a:endParaRPr lang="en-US" sz="2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87630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28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Saldo</a:t>
                      </a:r>
                      <a:r>
                        <a:rPr lang="en-US" sz="28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28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inicial</a:t>
                      </a:r>
                      <a:endParaRPr lang="en-US" sz="2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00" marR="0" algn="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2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+$100</a:t>
                      </a: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00" marR="0" algn="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2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$100</a:t>
                      </a: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1861820" algn="r"/>
                          <a:tab pos="2160270" algn="r"/>
                          <a:tab pos="3017520" algn="r"/>
                          <a:tab pos="3303270" algn="r"/>
                          <a:tab pos="1861820" algn="r"/>
                          <a:tab pos="2160270" algn="r"/>
                          <a:tab pos="3017520" algn="r"/>
                          <a:tab pos="3303270" algn="r"/>
                        </a:tabLst>
                      </a:pPr>
                      <a:r>
                        <a:rPr lang="en-US" sz="28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Retiro</a:t>
                      </a:r>
                      <a:endParaRPr lang="en-US" sz="2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1861820" algn="r"/>
                          <a:tab pos="2160270" algn="r"/>
                          <a:tab pos="3017520" algn="r"/>
                          <a:tab pos="3303270" algn="r"/>
                          <a:tab pos="1861820" algn="r"/>
                          <a:tab pos="2160270" algn="r"/>
                          <a:tab pos="3017520" algn="r"/>
                          <a:tab pos="3303270" algn="r"/>
                        </a:tabLst>
                      </a:pPr>
                      <a:r>
                        <a:rPr lang="en-US" sz="2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-$20</a:t>
                      </a: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1861820" algn="r"/>
                          <a:tab pos="2160270" algn="r"/>
                          <a:tab pos="3017520" algn="r"/>
                          <a:tab pos="3303270" algn="r"/>
                          <a:tab pos="1861820" algn="r"/>
                          <a:tab pos="2160270" algn="r"/>
                          <a:tab pos="3017520" algn="r"/>
                          <a:tab pos="3303270" algn="r"/>
                        </a:tabLst>
                      </a:pPr>
                      <a:endParaRPr lang="en-US" sz="2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705600" y="4406900"/>
            <a:ext cx="1371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2800" dirty="0"/>
              <a:t>  $80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smtClean="0">
                <a:ea typeface="Helvetica Neue"/>
              </a:rPr>
              <a:t>Cargos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2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dirty="0" err="1" smtClean="0">
                <a:ea typeface="Geneva"/>
                <a:cs typeface="Arial" charset="0"/>
              </a:rPr>
              <a:t>Algunos</a:t>
            </a:r>
            <a:r>
              <a:rPr lang="en-US" dirty="0" smtClean="0">
                <a:ea typeface="Geneva"/>
                <a:cs typeface="Arial" charset="0"/>
              </a:rPr>
              <a:t> </a:t>
            </a:r>
            <a:r>
              <a:rPr lang="en-US" dirty="0" err="1" smtClean="0">
                <a:ea typeface="Geneva"/>
                <a:cs typeface="Arial" charset="0"/>
              </a:rPr>
              <a:t>ejemplos</a:t>
            </a:r>
            <a:r>
              <a:rPr lang="en-US" dirty="0" smtClean="0">
                <a:ea typeface="Geneva"/>
                <a:cs typeface="Arial" charset="0"/>
              </a:rPr>
              <a:t>: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dirty="0" smtClean="0">
                <a:ea typeface="Geneva"/>
                <a:cs typeface="Arial" charset="0"/>
              </a:rPr>
              <a:t>Cargos </a:t>
            </a:r>
            <a:r>
              <a:rPr lang="en-US" dirty="0" err="1" smtClean="0">
                <a:ea typeface="Geneva"/>
                <a:cs typeface="Arial" charset="0"/>
              </a:rPr>
              <a:t>mensuales</a:t>
            </a:r>
            <a:r>
              <a:rPr lang="en-US" dirty="0" smtClean="0">
                <a:ea typeface="Geneva"/>
                <a:cs typeface="Arial" charset="0"/>
              </a:rPr>
              <a:t> de </a:t>
            </a:r>
            <a:r>
              <a:rPr lang="en-US" dirty="0" err="1" smtClean="0">
                <a:ea typeface="Geneva"/>
                <a:cs typeface="Arial" charset="0"/>
              </a:rPr>
              <a:t>mantenimiento</a:t>
            </a:r>
            <a:endParaRPr lang="en-US" dirty="0" smtClean="0">
              <a:ea typeface="Geneva"/>
              <a:cs typeface="Arial" charset="0"/>
            </a:endParaRPr>
          </a:p>
          <a:p>
            <a:pPr lvl="1" eaLnBrk="1" hangingPunct="1">
              <a:buFont typeface="Arial" charset="0"/>
              <a:buChar char="•"/>
            </a:pPr>
            <a:r>
              <a:rPr lang="en-US" dirty="0" err="1" smtClean="0">
                <a:ea typeface="Geneva"/>
                <a:cs typeface="Arial" charset="0"/>
              </a:rPr>
              <a:t>Penalidades</a:t>
            </a:r>
            <a:endParaRPr lang="en-US" dirty="0" smtClean="0">
              <a:ea typeface="Geneva"/>
              <a:cs typeface="Arial" charset="0"/>
            </a:endParaRPr>
          </a:p>
          <a:p>
            <a:pPr lvl="1" eaLnBrk="1" hangingPunct="1">
              <a:buFont typeface="Arial" charset="0"/>
              <a:buChar char="•"/>
            </a:pPr>
            <a:r>
              <a:rPr lang="en-US" dirty="0" smtClean="0">
                <a:ea typeface="Geneva"/>
                <a:cs typeface="Arial" charset="0"/>
              </a:rPr>
              <a:t>Cargos </a:t>
            </a:r>
            <a:r>
              <a:rPr lang="en-US" dirty="0" err="1" smtClean="0">
                <a:ea typeface="Geneva"/>
                <a:cs typeface="Arial" charset="0"/>
              </a:rPr>
              <a:t>por</a:t>
            </a:r>
            <a:r>
              <a:rPr lang="en-US" dirty="0" smtClean="0">
                <a:ea typeface="Geneva"/>
                <a:cs typeface="Arial" charset="0"/>
              </a:rPr>
              <a:t> </a:t>
            </a:r>
            <a:r>
              <a:rPr lang="en-US" dirty="0" err="1" smtClean="0">
                <a:ea typeface="Geneva"/>
                <a:cs typeface="Arial" charset="0"/>
              </a:rPr>
              <a:t>sobregiro</a:t>
            </a:r>
            <a:endParaRPr lang="en-US" dirty="0" smtClean="0">
              <a:ea typeface="Geneva"/>
              <a:cs typeface="Arial" charset="0"/>
            </a:endParaRPr>
          </a:p>
        </p:txBody>
      </p:sp>
      <p:pic>
        <p:nvPicPr>
          <p:cNvPr id="24579" name="Picture 2" descr="Dollar sig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28194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err="1" smtClean="0">
                <a:ea typeface="Helvetica Neue"/>
              </a:rPr>
              <a:t>Saldo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después</a:t>
            </a:r>
            <a:r>
              <a:rPr lang="en-US" dirty="0" smtClean="0">
                <a:ea typeface="Helvetica Neue"/>
              </a:rPr>
              <a:t> de los cargos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295400" y="1981200"/>
          <a:ext cx="6400800" cy="2781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1981200"/>
                <a:gridCol w="2133600"/>
              </a:tblGrid>
              <a:tr h="63183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28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Descripción</a:t>
                      </a:r>
                      <a:endParaRPr lang="en-US" sz="2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2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+/-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28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Saldo</a:t>
                      </a:r>
                      <a:endParaRPr lang="en-US" sz="2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885773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28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Saldo</a:t>
                      </a:r>
                      <a:r>
                        <a:rPr lang="en-US" sz="28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28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inicial</a:t>
                      </a:r>
                      <a:endParaRPr lang="en-US" sz="2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00" marR="0" algn="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2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+$100</a:t>
                      </a: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00" marR="0" algn="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n-US" sz="2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$100</a:t>
                      </a: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31835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1861820" algn="r"/>
                          <a:tab pos="2160270" algn="r"/>
                          <a:tab pos="3017520" algn="r"/>
                          <a:tab pos="3303270" algn="r"/>
                          <a:tab pos="1861820" algn="r"/>
                          <a:tab pos="2160270" algn="r"/>
                          <a:tab pos="3017520" algn="r"/>
                          <a:tab pos="3303270" algn="r"/>
                        </a:tabLst>
                      </a:pPr>
                      <a:r>
                        <a:rPr lang="en-US" sz="28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Retiro</a:t>
                      </a:r>
                      <a:endParaRPr lang="en-US" sz="2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1861820" algn="r"/>
                          <a:tab pos="2160270" algn="r"/>
                          <a:tab pos="3017520" algn="r"/>
                          <a:tab pos="3303270" algn="r"/>
                          <a:tab pos="1861820" algn="r"/>
                          <a:tab pos="2160270" algn="r"/>
                          <a:tab pos="3017520" algn="r"/>
                          <a:tab pos="3303270" algn="r"/>
                        </a:tabLst>
                      </a:pPr>
                      <a:r>
                        <a:rPr lang="en-US" sz="2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-$20</a:t>
                      </a: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1861820" algn="r"/>
                          <a:tab pos="2160270" algn="r"/>
                          <a:tab pos="3017520" algn="r"/>
                          <a:tab pos="3303270" algn="r"/>
                          <a:tab pos="1861820" algn="r"/>
                          <a:tab pos="2160270" algn="r"/>
                          <a:tab pos="3017520" algn="r"/>
                          <a:tab pos="3303270" algn="r"/>
                        </a:tabLst>
                      </a:pPr>
                      <a:r>
                        <a:rPr lang="en-US" sz="28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$80</a:t>
                      </a:r>
                      <a:endParaRPr lang="en-US" sz="2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31835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1861820" algn="r"/>
                          <a:tab pos="2160270" algn="r"/>
                          <a:tab pos="3017520" algn="r"/>
                          <a:tab pos="3303270" algn="r"/>
                          <a:tab pos="1861820" algn="r"/>
                          <a:tab pos="2160270" algn="r"/>
                          <a:tab pos="3017520" algn="r"/>
                          <a:tab pos="3303270" algn="r"/>
                        </a:tabLst>
                      </a:pPr>
                      <a:r>
                        <a:rPr lang="en-US" sz="28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Cargos</a:t>
                      </a:r>
                      <a:endParaRPr lang="en-US" sz="2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1861820" algn="r"/>
                          <a:tab pos="2160270" algn="r"/>
                          <a:tab pos="3017520" algn="r"/>
                          <a:tab pos="3303270" algn="r"/>
                          <a:tab pos="1861820" algn="r"/>
                          <a:tab pos="2160270" algn="r"/>
                          <a:tab pos="3017520" algn="r"/>
                          <a:tab pos="3303270" algn="r"/>
                        </a:tabLst>
                      </a:pPr>
                      <a:r>
                        <a:rPr lang="en-US" sz="28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-$4</a:t>
                      </a:r>
                      <a:endParaRPr lang="en-US" sz="2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1861820" algn="r"/>
                          <a:tab pos="2160270" algn="r"/>
                          <a:tab pos="3017520" algn="r"/>
                          <a:tab pos="3303270" algn="r"/>
                          <a:tab pos="1861820" algn="r"/>
                          <a:tab pos="2160270" algn="r"/>
                          <a:tab pos="3017520" algn="r"/>
                          <a:tab pos="3303270" algn="r"/>
                        </a:tabLst>
                      </a:pPr>
                      <a:endParaRPr lang="en-US" sz="2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337300" y="4191000"/>
            <a:ext cx="1371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2800" dirty="0"/>
              <a:t>  $76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5344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400" dirty="0" smtClean="0">
                <a:ea typeface="Helvetica Neue"/>
              </a:rPr>
              <a:t>Actividad 1: Realizar depósitos y retiros</a:t>
            </a:r>
            <a:endParaRPr lang="en-US" sz="3400" dirty="0" smtClean="0">
              <a:ea typeface="Helvetica Neue"/>
            </a:endParaRP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67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dirty="0" err="1" smtClean="0">
                <a:ea typeface="Geneva"/>
                <a:cs typeface="Arial" charset="0"/>
              </a:rPr>
              <a:t>Realizar</a:t>
            </a:r>
            <a:r>
              <a:rPr lang="en-US" dirty="0" smtClean="0">
                <a:ea typeface="Geneva"/>
                <a:cs typeface="Arial" charset="0"/>
              </a:rPr>
              <a:t> la </a:t>
            </a:r>
            <a:r>
              <a:rPr lang="en-US" dirty="0" err="1" smtClean="0">
                <a:ea typeface="Geneva"/>
                <a:cs typeface="Arial" charset="0"/>
              </a:rPr>
              <a:t>actividad</a:t>
            </a:r>
            <a:r>
              <a:rPr lang="en-US" dirty="0" smtClean="0">
                <a:ea typeface="Geneva"/>
                <a:cs typeface="Arial" charset="0"/>
              </a:rPr>
              <a:t> 1 en la </a:t>
            </a:r>
            <a:r>
              <a:rPr lang="en-US" dirty="0" err="1" smtClean="0">
                <a:ea typeface="Geneva"/>
                <a:cs typeface="Arial" charset="0"/>
              </a:rPr>
              <a:t>Guía</a:t>
            </a:r>
            <a:r>
              <a:rPr lang="en-US" dirty="0" smtClean="0">
                <a:ea typeface="Geneva"/>
                <a:cs typeface="Arial" charset="0"/>
              </a:rPr>
              <a:t> </a:t>
            </a:r>
            <a:r>
              <a:rPr lang="en-US" dirty="0" err="1" smtClean="0">
                <a:ea typeface="Geneva"/>
                <a:cs typeface="Arial" charset="0"/>
              </a:rPr>
              <a:t>para</a:t>
            </a:r>
            <a:r>
              <a:rPr lang="en-US" dirty="0" smtClean="0">
                <a:ea typeface="Geneva"/>
                <a:cs typeface="Arial" charset="0"/>
              </a:rPr>
              <a:t> el </a:t>
            </a:r>
            <a:r>
              <a:rPr lang="en-US" dirty="0" err="1" smtClean="0">
                <a:ea typeface="Geneva"/>
                <a:cs typeface="Arial" charset="0"/>
              </a:rPr>
              <a:t>Participante</a:t>
            </a:r>
            <a:r>
              <a:rPr lang="en-US" dirty="0" smtClean="0">
                <a:ea typeface="Geneva"/>
                <a:cs typeface="Arial" charset="0"/>
              </a:rPr>
              <a:t>. </a:t>
            </a:r>
          </a:p>
          <a:p>
            <a:pPr eaLnBrk="1" hangingPunct="1">
              <a:buFont typeface="Arial" charset="0"/>
              <a:buChar char="•"/>
            </a:pPr>
            <a:endParaRPr lang="en-US" dirty="0" smtClean="0">
              <a:ea typeface="Geneva"/>
              <a:cs typeface="Arial" charset="0"/>
            </a:endParaRPr>
          </a:p>
          <a:p>
            <a:pPr marL="1828800" lvl="3" indent="-514350" eaLnBrk="1" hangingPunct="1">
              <a:buFont typeface="Calibri" pitchFamily="34" charset="0"/>
              <a:buAutoNum type="arabicPeriod"/>
            </a:pPr>
            <a:r>
              <a:rPr lang="es-ES" b="0" dirty="0" smtClean="0">
                <a:cs typeface="Arial" charset="0"/>
              </a:rPr>
              <a:t>Lea la situación planteada cuidadosamente</a:t>
            </a:r>
            <a:r>
              <a:rPr lang="en-US" b="0" dirty="0" smtClean="0">
                <a:cs typeface="Arial" charset="0"/>
              </a:rPr>
              <a:t>. </a:t>
            </a:r>
          </a:p>
          <a:p>
            <a:pPr marL="1828800" lvl="3" indent="-514350" eaLnBrk="1" hangingPunct="1">
              <a:buFont typeface="Calibri" pitchFamily="34" charset="0"/>
              <a:buAutoNum type="arabicPeriod"/>
            </a:pPr>
            <a:r>
              <a:rPr lang="en-US" b="0" dirty="0" smtClean="0">
                <a:cs typeface="Arial" charset="0"/>
              </a:rPr>
              <a:t>Complete la </a:t>
            </a:r>
            <a:r>
              <a:rPr lang="en-US" b="0" dirty="0" err="1" smtClean="0">
                <a:cs typeface="Arial" charset="0"/>
              </a:rPr>
              <a:t>tabla</a:t>
            </a:r>
            <a:r>
              <a:rPr lang="en-US" b="0" dirty="0" smtClean="0">
                <a:cs typeface="Arial" charset="0"/>
              </a:rPr>
              <a:t>.</a:t>
            </a:r>
          </a:p>
          <a:p>
            <a:pPr marL="1828800" lvl="3" indent="-514350" eaLnBrk="1" hangingPunct="1">
              <a:buFont typeface="Calibri" pitchFamily="34" charset="0"/>
              <a:buAutoNum type="arabicPeriod"/>
            </a:pPr>
            <a:r>
              <a:rPr lang="en-US" b="0" dirty="0" smtClean="0">
                <a:cs typeface="Arial" charset="0"/>
              </a:rPr>
              <a:t>Determine el </a:t>
            </a:r>
            <a:r>
              <a:rPr lang="en-US" b="0" dirty="0" err="1" smtClean="0">
                <a:cs typeface="Arial" charset="0"/>
              </a:rPr>
              <a:t>saldo</a:t>
            </a:r>
            <a:r>
              <a:rPr lang="en-US" b="0" dirty="0" smtClean="0">
                <a:cs typeface="Arial" charset="0"/>
              </a:rPr>
              <a:t> </a:t>
            </a:r>
            <a:r>
              <a:rPr lang="en-US" b="0" dirty="0" err="1" smtClean="0">
                <a:cs typeface="Arial" charset="0"/>
              </a:rPr>
              <a:t>nuevo</a:t>
            </a:r>
            <a:r>
              <a:rPr lang="en-US" b="0" dirty="0" smtClean="0">
                <a:cs typeface="Arial" charset="0"/>
              </a:rPr>
              <a:t>.</a:t>
            </a:r>
          </a:p>
        </p:txBody>
      </p:sp>
      <p:pic>
        <p:nvPicPr>
          <p:cNvPr id="27651" name="Picture 4" descr="Penci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dirty="0" smtClean="0">
                <a:ea typeface="Helvetica Neue"/>
              </a:rPr>
              <a:t>Cuentas de depósito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4876800"/>
          </a:xfrm>
        </p:spPr>
        <p:txBody>
          <a:bodyPr/>
          <a:lstStyle/>
          <a:p>
            <a:pPr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Arial" charset="0"/>
              </a:rPr>
              <a:t>Algunos ejemplos: 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Arial" charset="0"/>
              </a:rPr>
              <a:t>Cuenta corriente: para pagar facturas y comprar cosas</a:t>
            </a:r>
            <a:r>
              <a:rPr lang="es-ES" dirty="0" smtClean="0">
                <a:ea typeface="Geneva"/>
                <a:cs typeface="Geneva"/>
              </a:rPr>
              <a:t> </a:t>
            </a:r>
            <a:endParaRPr lang="es-ES" dirty="0" smtClean="0">
              <a:ea typeface="Geneva"/>
              <a:cs typeface="Arial" charset="0"/>
            </a:endParaRPr>
          </a:p>
          <a:p>
            <a:pPr lvl="1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Arial" charset="0"/>
              </a:rPr>
              <a:t>Cuenta de ahorro: para ahorrar dinero y devengar interés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Pueden conllevar cargos mensuales y por realizar transacciones.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El banco le envía informes cada cierto tiempo.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400" dirty="0" smtClean="0">
                <a:ea typeface="Helvetica Neue"/>
              </a:rPr>
              <a:t>El Banco comparado con el Servicio de Cobro de Cheques</a:t>
            </a:r>
            <a:endParaRPr lang="en-US" sz="3400" dirty="0" smtClean="0">
              <a:ea typeface="Helvetica Neue"/>
            </a:endParaRPr>
          </a:p>
        </p:txBody>
      </p:sp>
      <p:graphicFrame>
        <p:nvGraphicFramePr>
          <p:cNvPr id="21534" name="Group 30"/>
          <p:cNvGraphicFramePr>
            <a:graphicFrameLocks noGrp="1"/>
          </p:cNvGraphicFramePr>
          <p:nvPr/>
        </p:nvGraphicFramePr>
        <p:xfrm>
          <a:off x="609600" y="1432560"/>
          <a:ext cx="3886200" cy="4632960"/>
        </p:xfrm>
        <a:graphic>
          <a:graphicData uri="http://schemas.openxmlformats.org/drawingml/2006/table">
            <a:tbl>
              <a:tblPr/>
              <a:tblGrid>
                <a:gridCol w="38862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Servicio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 de </a:t>
                      </a: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Cobro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 de </a:t>
                      </a: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Cheques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32523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32523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Cargos </a:t>
                      </a: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32523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por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32523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32523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cobrar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32523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32523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cheques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32523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4 x $5 = $20/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mes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$20 x 12 = $240/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año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32523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Money order fees: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5 x $1 = $5/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mes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$5 x 12 = $60/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año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Total: $300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535" name="Group 31"/>
          <p:cNvGraphicFramePr>
            <a:graphicFrameLocks noGrp="1"/>
          </p:cNvGraphicFramePr>
          <p:nvPr/>
        </p:nvGraphicFramePr>
        <p:xfrm>
          <a:off x="4724400" y="1432560"/>
          <a:ext cx="3810000" cy="3870960"/>
        </p:xfrm>
        <a:graphic>
          <a:graphicData uri="http://schemas.openxmlformats.org/drawingml/2006/table">
            <a:tbl>
              <a:tblPr/>
              <a:tblGrid>
                <a:gridCol w="3810000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Banco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3252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32523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Cargo </a:t>
                      </a: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32523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mensual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32523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$5/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mes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$5 x 12 = $60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32523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Caja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32523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 de </a:t>
                      </a: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32523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cheques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32523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: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$18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Total: $78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Ahorro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: $222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err="1" smtClean="0">
                <a:ea typeface="Helvetica Neue"/>
              </a:rPr>
              <a:t>Otras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ventajas</a:t>
            </a:r>
            <a:r>
              <a:rPr lang="en-US" dirty="0" smtClean="0">
                <a:ea typeface="Helvetica Neue"/>
              </a:rPr>
              <a:t> de un </a:t>
            </a:r>
            <a:r>
              <a:rPr lang="en-US" dirty="0" err="1" smtClean="0">
                <a:ea typeface="Helvetica Neue"/>
              </a:rPr>
              <a:t>banco</a:t>
            </a:r>
            <a:endParaRPr lang="en-US" dirty="0" smtClean="0">
              <a:ea typeface="Helvetica Neue"/>
            </a:endParaRP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4267200"/>
          </a:xfrm>
        </p:spPr>
        <p:txBody>
          <a:bodyPr/>
          <a:lstStyle/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Arial" charset="0"/>
              </a:rPr>
              <a:t>Acceso a la banca por Internet las 24 horas del día, 7 días a la semana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Arial" charset="0"/>
              </a:rPr>
              <a:t>Buenos credenciales para solicitar préstamos al usarlo responsablemente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Arial" charset="0"/>
              </a:rPr>
              <a:t>No se preocupará de perder el dinero o que se lo roben</a:t>
            </a:r>
          </a:p>
          <a:p>
            <a:pPr eaLnBrk="1" hangingPunct="1">
              <a:buFont typeface="Arial" charset="0"/>
              <a:buChar char="•"/>
            </a:pPr>
            <a:endParaRPr lang="es-ES" dirty="0" smtClean="0">
              <a:ea typeface="Geneva"/>
              <a:cs typeface="Arial" charset="0"/>
            </a:endParaRPr>
          </a:p>
        </p:txBody>
      </p:sp>
      <p:pic>
        <p:nvPicPr>
          <p:cNvPr id="19461" name="Picture 5" descr="Woman banking onl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3962400"/>
            <a:ext cx="1368425" cy="205740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err="1" smtClean="0">
                <a:ea typeface="Helvetica Neue"/>
              </a:rPr>
              <a:t>Bienvenidos</a:t>
            </a:r>
            <a:endParaRPr lang="en-US" dirty="0" smtClean="0">
              <a:ea typeface="Helvetica Neue"/>
            </a:endParaRPr>
          </a:p>
        </p:txBody>
      </p:sp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3962400" y="1295400"/>
            <a:ext cx="4343400" cy="3276600"/>
          </a:xfrm>
        </p:spPr>
        <p:txBody>
          <a:bodyPr anchor="ctr"/>
          <a:lstStyle/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dirty="0" smtClean="0">
                <a:ea typeface="Arial" charset="0"/>
              </a:rPr>
              <a:t>Agenda</a:t>
            </a:r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dirty="0" smtClean="0">
                <a:ea typeface="Arial" charset="0"/>
              </a:rPr>
              <a:t>Normas básicas</a:t>
            </a:r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dirty="0" smtClean="0">
                <a:ea typeface="Arial" charset="0"/>
              </a:rPr>
              <a:t>Presentaciones</a:t>
            </a:r>
          </a:p>
        </p:txBody>
      </p:sp>
      <p:pic>
        <p:nvPicPr>
          <p:cNvPr id="7171" name="Picture 1" descr="Handshak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err="1" smtClean="0">
                <a:ea typeface="Helvetica Neue"/>
              </a:rPr>
              <a:t>Interés</a:t>
            </a:r>
            <a:endParaRPr lang="en-US" dirty="0" smtClean="0">
              <a:ea typeface="Helvetica Neue"/>
            </a:endParaRP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267200"/>
          </a:xfrm>
        </p:spPr>
        <p:txBody>
          <a:bodyPr/>
          <a:lstStyle/>
          <a:p>
            <a:pPr lvl="1" eaLnBrk="1" hangingPunct="1">
              <a:buFont typeface="Arial" charset="0"/>
              <a:buChar char="•"/>
            </a:pPr>
            <a:r>
              <a:rPr lang="en-US" dirty="0" smtClean="0">
                <a:ea typeface="Geneva"/>
                <a:cs typeface="Arial" charset="0"/>
              </a:rPr>
              <a:t>Un </a:t>
            </a:r>
            <a:r>
              <a:rPr lang="en-US" dirty="0" err="1" smtClean="0">
                <a:ea typeface="Geneva"/>
                <a:cs typeface="Arial" charset="0"/>
              </a:rPr>
              <a:t>porcentaje</a:t>
            </a:r>
            <a:r>
              <a:rPr lang="en-US" dirty="0" smtClean="0">
                <a:ea typeface="Geneva"/>
                <a:cs typeface="Arial" charset="0"/>
              </a:rPr>
              <a:t> de </a:t>
            </a:r>
            <a:r>
              <a:rPr lang="en-US" dirty="0" err="1" smtClean="0">
                <a:ea typeface="Geneva"/>
                <a:cs typeface="Arial" charset="0"/>
              </a:rPr>
              <a:t>su</a:t>
            </a:r>
            <a:r>
              <a:rPr lang="en-US" dirty="0" smtClean="0">
                <a:ea typeface="Geneva"/>
                <a:cs typeface="Arial" charset="0"/>
              </a:rPr>
              <a:t> </a:t>
            </a:r>
            <a:r>
              <a:rPr lang="en-US" dirty="0" err="1" smtClean="0">
                <a:ea typeface="Geneva"/>
                <a:cs typeface="Arial" charset="0"/>
              </a:rPr>
              <a:t>saldo</a:t>
            </a:r>
            <a:r>
              <a:rPr lang="en-US" dirty="0" smtClean="0">
                <a:ea typeface="Geneva"/>
                <a:cs typeface="Arial" charset="0"/>
              </a:rPr>
              <a:t> </a:t>
            </a:r>
            <a:r>
              <a:rPr lang="en-US" dirty="0" err="1" smtClean="0">
                <a:ea typeface="Geneva"/>
                <a:cs typeface="Arial" charset="0"/>
              </a:rPr>
              <a:t>que</a:t>
            </a:r>
            <a:r>
              <a:rPr lang="en-US" dirty="0" smtClean="0">
                <a:ea typeface="Geneva"/>
                <a:cs typeface="Arial" charset="0"/>
              </a:rPr>
              <a:t> el </a:t>
            </a:r>
            <a:r>
              <a:rPr lang="en-US" dirty="0" err="1" smtClean="0">
                <a:ea typeface="Geneva"/>
                <a:cs typeface="Arial" charset="0"/>
              </a:rPr>
              <a:t>banco</a:t>
            </a:r>
            <a:r>
              <a:rPr lang="en-US" dirty="0" smtClean="0">
                <a:ea typeface="Geneva"/>
                <a:cs typeface="Arial" charset="0"/>
              </a:rPr>
              <a:t> le </a:t>
            </a:r>
            <a:r>
              <a:rPr lang="en-US" dirty="0" err="1" smtClean="0">
                <a:ea typeface="Geneva"/>
                <a:cs typeface="Arial" charset="0"/>
              </a:rPr>
              <a:t>paga</a:t>
            </a:r>
            <a:r>
              <a:rPr lang="en-US" dirty="0" smtClean="0">
                <a:ea typeface="Geneva"/>
                <a:cs typeface="Arial" charset="0"/>
              </a:rPr>
              <a:t> </a:t>
            </a:r>
            <a:r>
              <a:rPr lang="en-US" dirty="0" err="1" smtClean="0">
                <a:ea typeface="Geneva"/>
                <a:cs typeface="Arial" charset="0"/>
              </a:rPr>
              <a:t>por</a:t>
            </a:r>
            <a:r>
              <a:rPr lang="en-US" dirty="0" smtClean="0">
                <a:ea typeface="Geneva"/>
                <a:cs typeface="Arial" charset="0"/>
              </a:rPr>
              <a:t> </a:t>
            </a:r>
            <a:r>
              <a:rPr lang="en-US" dirty="0" err="1" smtClean="0">
                <a:ea typeface="Geneva"/>
                <a:cs typeface="Arial" charset="0"/>
              </a:rPr>
              <a:t>guardar</a:t>
            </a:r>
            <a:r>
              <a:rPr lang="en-US" dirty="0" smtClean="0">
                <a:ea typeface="Geneva"/>
                <a:cs typeface="Arial" charset="0"/>
              </a:rPr>
              <a:t> </a:t>
            </a:r>
            <a:r>
              <a:rPr lang="en-US" dirty="0" err="1" smtClean="0">
                <a:ea typeface="Geneva"/>
                <a:cs typeface="Arial" charset="0"/>
              </a:rPr>
              <a:t>su</a:t>
            </a:r>
            <a:r>
              <a:rPr lang="en-US" dirty="0" smtClean="0">
                <a:ea typeface="Geneva"/>
                <a:cs typeface="Arial" charset="0"/>
              </a:rPr>
              <a:t> </a:t>
            </a:r>
            <a:r>
              <a:rPr lang="en-US" dirty="0" err="1" smtClean="0">
                <a:ea typeface="Geneva"/>
                <a:cs typeface="Arial" charset="0"/>
              </a:rPr>
              <a:t>dinero</a:t>
            </a:r>
            <a:r>
              <a:rPr lang="en-US" dirty="0" smtClean="0">
                <a:ea typeface="Geneva"/>
                <a:cs typeface="Arial" charset="0"/>
              </a:rPr>
              <a:t> en </a:t>
            </a:r>
            <a:r>
              <a:rPr lang="en-US" dirty="0" err="1" smtClean="0">
                <a:ea typeface="Geneva"/>
                <a:cs typeface="Arial" charset="0"/>
              </a:rPr>
              <a:t>ese</a:t>
            </a:r>
            <a:r>
              <a:rPr lang="en-US" dirty="0" smtClean="0">
                <a:ea typeface="Geneva"/>
                <a:cs typeface="Arial" charset="0"/>
              </a:rPr>
              <a:t> </a:t>
            </a:r>
            <a:r>
              <a:rPr lang="en-US" dirty="0" err="1" smtClean="0">
                <a:ea typeface="Geneva"/>
                <a:cs typeface="Arial" charset="0"/>
              </a:rPr>
              <a:t>banco</a:t>
            </a:r>
            <a:endParaRPr lang="en-US" dirty="0" smtClean="0">
              <a:ea typeface="Geneva"/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endParaRPr lang="en-US" dirty="0" smtClean="0">
              <a:ea typeface="Geneva"/>
              <a:cs typeface="Arial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69900" y="2362200"/>
          <a:ext cx="8229600" cy="2619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2133600"/>
                <a:gridCol w="2743200"/>
              </a:tblGrid>
              <a:tr h="561923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s-ES" sz="2600" noProof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Descripción</a:t>
                      </a:r>
                      <a:endParaRPr lang="es-ES" sz="2600" noProof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s-ES" sz="2600" noProof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+/-</a:t>
                      </a:r>
                      <a:endParaRPr lang="es-ES" sz="2600" noProof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s-ES" sz="2600" noProof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Saldo</a:t>
                      </a:r>
                      <a:endParaRPr lang="es-ES" sz="2600" noProof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561923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s-ES" sz="2600" noProof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Saldo inicial</a:t>
                      </a:r>
                      <a:endParaRPr lang="es-ES" sz="2600" noProof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00" marR="0" algn="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s-ES" sz="2600" noProof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+$100</a:t>
                      </a:r>
                      <a:endParaRPr lang="es-ES" sz="2600" noProof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08000" marR="0" algn="r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-914400" algn="l"/>
                        </a:tabLst>
                      </a:pPr>
                      <a:r>
                        <a:rPr lang="es-ES" sz="2600" noProof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$100</a:t>
                      </a:r>
                      <a:endParaRPr lang="es-ES" sz="2600" noProof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98492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1861820" algn="r"/>
                          <a:tab pos="2160270" algn="r"/>
                          <a:tab pos="3017520" algn="r"/>
                          <a:tab pos="3303270" algn="r"/>
                          <a:tab pos="1861820" algn="r"/>
                          <a:tab pos="2160270" algn="r"/>
                          <a:tab pos="3017520" algn="r"/>
                          <a:tab pos="3303270" algn="r"/>
                        </a:tabLst>
                      </a:pPr>
                      <a:r>
                        <a:rPr lang="es-ES" sz="2600" noProof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Retiro</a:t>
                      </a:r>
                      <a:endParaRPr lang="es-ES" sz="2600" noProof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1861820" algn="r"/>
                          <a:tab pos="2160270" algn="r"/>
                          <a:tab pos="3017520" algn="r"/>
                          <a:tab pos="3303270" algn="r"/>
                          <a:tab pos="1861820" algn="r"/>
                          <a:tab pos="2160270" algn="r"/>
                          <a:tab pos="3017520" algn="r"/>
                          <a:tab pos="3303270" algn="r"/>
                        </a:tabLst>
                      </a:pPr>
                      <a:r>
                        <a:rPr lang="es-ES" sz="2600" noProof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-$20</a:t>
                      </a:r>
                      <a:endParaRPr lang="es-ES" sz="2600" noProof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1861820" algn="r"/>
                          <a:tab pos="2160270" algn="r"/>
                          <a:tab pos="3017520" algn="r"/>
                          <a:tab pos="3303270" algn="r"/>
                          <a:tab pos="1861820" algn="r"/>
                          <a:tab pos="2160270" algn="r"/>
                          <a:tab pos="3017520" algn="r"/>
                          <a:tab pos="3303270" algn="r"/>
                        </a:tabLst>
                      </a:pPr>
                      <a:r>
                        <a:rPr lang="es-ES" sz="2600" noProof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$80</a:t>
                      </a:r>
                      <a:endParaRPr lang="es-ES" sz="2600" noProof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98492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1861820" algn="r"/>
                          <a:tab pos="2160270" algn="r"/>
                          <a:tab pos="3017520" algn="r"/>
                          <a:tab pos="3303270" algn="r"/>
                          <a:tab pos="1861820" algn="r"/>
                          <a:tab pos="2160270" algn="r"/>
                          <a:tab pos="3017520" algn="r"/>
                          <a:tab pos="3303270" algn="r"/>
                        </a:tabLst>
                      </a:pPr>
                      <a:r>
                        <a:rPr lang="es-ES" sz="2600" noProof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Cargos</a:t>
                      </a:r>
                      <a:endParaRPr lang="es-ES" sz="2600" noProof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1861820" algn="r"/>
                          <a:tab pos="2160270" algn="r"/>
                          <a:tab pos="3017520" algn="r"/>
                          <a:tab pos="3303270" algn="r"/>
                          <a:tab pos="1861820" algn="r"/>
                          <a:tab pos="2160270" algn="r"/>
                          <a:tab pos="3017520" algn="r"/>
                          <a:tab pos="3303270" algn="r"/>
                        </a:tabLst>
                      </a:pPr>
                      <a:r>
                        <a:rPr lang="es-ES" sz="2600" noProof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-$4</a:t>
                      </a:r>
                      <a:endParaRPr lang="es-ES" sz="2600" noProof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1861820" algn="r"/>
                          <a:tab pos="2160270" algn="r"/>
                          <a:tab pos="3017520" algn="r"/>
                          <a:tab pos="3303270" algn="r"/>
                          <a:tab pos="1861820" algn="r"/>
                          <a:tab pos="2160270" algn="r"/>
                          <a:tab pos="3017520" algn="r"/>
                          <a:tab pos="3303270" algn="r"/>
                        </a:tabLst>
                      </a:pPr>
                      <a:r>
                        <a:rPr lang="es-ES" sz="2600" noProof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$76</a:t>
                      </a:r>
                      <a:endParaRPr lang="es-ES" sz="2600" noProof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98492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1861820" algn="r"/>
                          <a:tab pos="2160270" algn="r"/>
                          <a:tab pos="3017520" algn="r"/>
                          <a:tab pos="3303270" algn="r"/>
                          <a:tab pos="1861820" algn="r"/>
                          <a:tab pos="2160270" algn="r"/>
                          <a:tab pos="3017520" algn="r"/>
                          <a:tab pos="3303270" algn="r"/>
                        </a:tabLst>
                      </a:pPr>
                      <a:r>
                        <a:rPr lang="es-ES" sz="2600" noProof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Interés</a:t>
                      </a:r>
                      <a:endParaRPr lang="es-ES" sz="2600" noProof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1861820" algn="r"/>
                          <a:tab pos="2160270" algn="r"/>
                          <a:tab pos="3017520" algn="r"/>
                          <a:tab pos="3303270" algn="r"/>
                          <a:tab pos="1861820" algn="r"/>
                          <a:tab pos="2160270" algn="r"/>
                          <a:tab pos="3017520" algn="r"/>
                          <a:tab pos="3303270" algn="r"/>
                        </a:tabLst>
                      </a:pPr>
                      <a:r>
                        <a:rPr lang="es-ES" sz="2600" noProof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+$1</a:t>
                      </a:r>
                      <a:endParaRPr lang="es-ES" sz="2600" noProof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1861820" algn="r"/>
                          <a:tab pos="2160270" algn="r"/>
                          <a:tab pos="3017520" algn="r"/>
                          <a:tab pos="3303270" algn="r"/>
                          <a:tab pos="1861820" algn="r"/>
                          <a:tab pos="2160270" algn="r"/>
                          <a:tab pos="3017520" algn="r"/>
                          <a:tab pos="3303270" algn="r"/>
                        </a:tabLst>
                      </a:pPr>
                      <a:endParaRPr lang="es-ES" sz="2600" noProof="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340600" y="4492625"/>
            <a:ext cx="1371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2800"/>
              <a:t>  </a:t>
            </a:r>
            <a:r>
              <a:rPr lang="en-US" sz="2600"/>
              <a:t>$77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err="1" smtClean="0">
                <a:ea typeface="Helvetica Neue"/>
              </a:rPr>
              <a:t>Cuentas</a:t>
            </a:r>
            <a:r>
              <a:rPr lang="en-US" dirty="0" smtClean="0">
                <a:ea typeface="Helvetica Neue"/>
              </a:rPr>
              <a:t> no </a:t>
            </a:r>
            <a:r>
              <a:rPr lang="en-US" dirty="0" err="1" smtClean="0">
                <a:ea typeface="Helvetica Neue"/>
              </a:rPr>
              <a:t>aptas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para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depósito</a:t>
            </a:r>
            <a:endParaRPr lang="en-US" dirty="0" smtClean="0">
              <a:ea typeface="Helvetica Neue"/>
            </a:endParaRP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267200"/>
          </a:xfrm>
        </p:spPr>
        <p:txBody>
          <a:bodyPr/>
          <a:lstStyle/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endParaRPr lang="es-ES" sz="1100" dirty="0" smtClean="0">
              <a:ea typeface="Geneva"/>
              <a:cs typeface="Arial" charset="0"/>
            </a:endParaRP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Arial" charset="0"/>
              </a:rPr>
              <a:t>Incluye acciones, bonos y fondos mutuos</a:t>
            </a:r>
          </a:p>
          <a:p>
            <a:pPr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Arial" charset="0"/>
              </a:rPr>
              <a:t>No se aseguran por la FDIC; por lo tanto, podrían perder su inversión.</a:t>
            </a:r>
          </a:p>
          <a:p>
            <a:pPr eaLnBrk="1" hangingPunct="1">
              <a:buFont typeface="Arial" charset="0"/>
              <a:buChar char="•"/>
            </a:pPr>
            <a:endParaRPr lang="es-ES" dirty="0" smtClean="0">
              <a:ea typeface="Geneva"/>
              <a:cs typeface="Arial" charset="0"/>
            </a:endParaRPr>
          </a:p>
        </p:txBody>
      </p:sp>
      <p:pic>
        <p:nvPicPr>
          <p:cNvPr id="26629" name="Picture 5" descr="Model of a business man with briefcase standing on a line grap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505200"/>
            <a:ext cx="3124200" cy="1785938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err="1" smtClean="0">
                <a:ea typeface="Helvetica Neue"/>
              </a:rPr>
              <a:t>Servicios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bancarios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comunes</a:t>
            </a:r>
            <a:endParaRPr lang="en-US" dirty="0" smtClean="0">
              <a:ea typeface="Helvetica Neue"/>
            </a:endParaRPr>
          </a:p>
        </p:txBody>
      </p:sp>
      <p:graphicFrame>
        <p:nvGraphicFramePr>
          <p:cNvPr id="8" name="Diagram 7" descr="Common banking services include: direct deposit, ATM, debit card, loan, money order, money transfer, remittance, stored value card, and telephone and online banking"/>
          <p:cNvGraphicFramePr/>
          <p:nvPr/>
        </p:nvGraphicFramePr>
        <p:xfrm>
          <a:off x="838200" y="1143000"/>
          <a:ext cx="70104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dirty="0" smtClean="0">
                <a:ea typeface="Helvetica Neue"/>
              </a:rPr>
              <a:t>Actividad 2: Nombre este servicio</a:t>
            </a:r>
            <a:endParaRPr lang="en-US" dirty="0" smtClean="0">
              <a:ea typeface="Helvetica Neue"/>
            </a:endParaRP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267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dirty="0" err="1" smtClean="0">
                <a:latin typeface="Arial" charset="0"/>
                <a:ea typeface="Geneva"/>
                <a:cs typeface="Arial" charset="0"/>
              </a:rPr>
              <a:t>Realizar</a:t>
            </a:r>
            <a:r>
              <a:rPr lang="en-US" dirty="0" smtClean="0">
                <a:latin typeface="Arial" charset="0"/>
                <a:ea typeface="Geneva"/>
                <a:cs typeface="Arial" charset="0"/>
              </a:rPr>
              <a:t> la </a:t>
            </a:r>
            <a:r>
              <a:rPr lang="en-US" dirty="0" err="1" smtClean="0">
                <a:latin typeface="Arial" charset="0"/>
                <a:ea typeface="Geneva"/>
                <a:cs typeface="Arial" charset="0"/>
              </a:rPr>
              <a:t>actividad</a:t>
            </a:r>
            <a:r>
              <a:rPr lang="en-US" dirty="0" smtClean="0">
                <a:latin typeface="Arial" charset="0"/>
                <a:ea typeface="Geneva"/>
                <a:cs typeface="Arial" charset="0"/>
              </a:rPr>
              <a:t> 2 en la </a:t>
            </a:r>
            <a:r>
              <a:rPr lang="en-US" dirty="0" err="1" smtClean="0">
                <a:latin typeface="Arial" charset="0"/>
                <a:ea typeface="Geneva"/>
                <a:cs typeface="Arial" charset="0"/>
              </a:rPr>
              <a:t>Guía</a:t>
            </a:r>
            <a:r>
              <a:rPr lang="en-US" dirty="0" smtClean="0">
                <a:latin typeface="Arial" charset="0"/>
                <a:ea typeface="Geneva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Geneva"/>
                <a:cs typeface="Arial" charset="0"/>
              </a:rPr>
              <a:t>para</a:t>
            </a:r>
            <a:r>
              <a:rPr lang="en-US" dirty="0" smtClean="0">
                <a:latin typeface="Arial" charset="0"/>
                <a:ea typeface="Geneva"/>
                <a:cs typeface="Arial" charset="0"/>
              </a:rPr>
              <a:t> el </a:t>
            </a:r>
            <a:r>
              <a:rPr lang="en-US" dirty="0" err="1" smtClean="0">
                <a:latin typeface="Arial" charset="0"/>
                <a:ea typeface="Geneva"/>
                <a:cs typeface="Arial" charset="0"/>
              </a:rPr>
              <a:t>Participante</a:t>
            </a:r>
            <a:r>
              <a:rPr lang="en-US" dirty="0" smtClean="0">
                <a:latin typeface="Arial" charset="0"/>
                <a:ea typeface="Geneva"/>
                <a:cs typeface="Arial" charset="0"/>
              </a:rPr>
              <a:t>. </a:t>
            </a:r>
          </a:p>
          <a:p>
            <a:pPr marL="1827213" lvl="3" indent="-514350" eaLnBrk="1" hangingPunct="1">
              <a:buFont typeface="Calibri" pitchFamily="34" charset="0"/>
              <a:buAutoNum type="arabicPeriod"/>
            </a:pPr>
            <a:r>
              <a:rPr lang="en-US" b="0" dirty="0" smtClean="0">
                <a:cs typeface="Geneva"/>
              </a:rPr>
              <a:t>Lea la </a:t>
            </a:r>
            <a:r>
              <a:rPr lang="en-US" b="0" dirty="0" err="1" smtClean="0">
                <a:cs typeface="Geneva"/>
              </a:rPr>
              <a:t>descripción</a:t>
            </a:r>
            <a:r>
              <a:rPr lang="en-US" b="0" dirty="0" smtClean="0">
                <a:cs typeface="Geneva"/>
              </a:rPr>
              <a:t> de </a:t>
            </a:r>
            <a:r>
              <a:rPr lang="en-US" b="0" dirty="0" err="1" smtClean="0">
                <a:cs typeface="Geneva"/>
              </a:rPr>
              <a:t>cada</a:t>
            </a:r>
            <a:r>
              <a:rPr lang="en-US" b="0" dirty="0" smtClean="0">
                <a:cs typeface="Geneva"/>
              </a:rPr>
              <a:t> </a:t>
            </a:r>
            <a:r>
              <a:rPr lang="en-US" b="0" dirty="0" err="1" smtClean="0">
                <a:cs typeface="Geneva"/>
              </a:rPr>
              <a:t>servicio</a:t>
            </a:r>
            <a:r>
              <a:rPr lang="en-US" b="0" dirty="0" smtClean="0">
                <a:cs typeface="Geneva"/>
              </a:rPr>
              <a:t>. </a:t>
            </a:r>
          </a:p>
          <a:p>
            <a:pPr marL="1827213" lvl="3" indent="-514350" eaLnBrk="1" hangingPunct="1">
              <a:buFont typeface="Calibri" pitchFamily="34" charset="0"/>
              <a:buAutoNum type="arabicPeriod"/>
            </a:pPr>
            <a:r>
              <a:rPr lang="en-US" b="0" dirty="0" err="1" smtClean="0">
                <a:cs typeface="Geneva"/>
              </a:rPr>
              <a:t>Elija</a:t>
            </a:r>
            <a:r>
              <a:rPr lang="en-US" b="0" dirty="0" smtClean="0">
                <a:cs typeface="Geneva"/>
              </a:rPr>
              <a:t> el </a:t>
            </a:r>
            <a:r>
              <a:rPr lang="en-US" b="0" dirty="0" err="1" smtClean="0">
                <a:cs typeface="Geneva"/>
              </a:rPr>
              <a:t>servicio</a:t>
            </a:r>
            <a:r>
              <a:rPr lang="en-US" b="0" dirty="0" smtClean="0">
                <a:cs typeface="Geneva"/>
              </a:rPr>
              <a:t> </a:t>
            </a:r>
            <a:r>
              <a:rPr lang="en-US" b="0" dirty="0" err="1" smtClean="0">
                <a:cs typeface="Geneva"/>
              </a:rPr>
              <a:t>bancario</a:t>
            </a:r>
            <a:r>
              <a:rPr lang="en-US" b="0" dirty="0" smtClean="0">
                <a:cs typeface="Geneva"/>
              </a:rPr>
              <a:t> </a:t>
            </a:r>
            <a:r>
              <a:rPr lang="en-US" b="0" dirty="0" err="1" smtClean="0">
                <a:cs typeface="Geneva"/>
              </a:rPr>
              <a:t>que</a:t>
            </a:r>
            <a:r>
              <a:rPr lang="en-US" b="0" dirty="0" smtClean="0">
                <a:cs typeface="Geneva"/>
              </a:rPr>
              <a:t> le </a:t>
            </a:r>
            <a:r>
              <a:rPr lang="en-US" b="0" dirty="0" err="1" smtClean="0">
                <a:cs typeface="Geneva"/>
              </a:rPr>
              <a:t>corresponde</a:t>
            </a:r>
            <a:r>
              <a:rPr lang="en-US" b="0" dirty="0" smtClean="0">
                <a:cs typeface="Geneva"/>
              </a:rPr>
              <a:t>.</a:t>
            </a:r>
          </a:p>
          <a:p>
            <a:pPr marL="1827213" lvl="3" indent="-514350" eaLnBrk="1" hangingPunct="1">
              <a:buFont typeface="Calibri" pitchFamily="34" charset="0"/>
              <a:buAutoNum type="arabicPeriod"/>
            </a:pPr>
            <a:r>
              <a:rPr lang="es-ES" b="0" dirty="0" smtClean="0">
                <a:cs typeface="Geneva"/>
              </a:rPr>
              <a:t>Escriba en el espacio en blanco el nombre del servicio bancario</a:t>
            </a:r>
            <a:r>
              <a:rPr lang="en-US" b="0" dirty="0" smtClean="0">
                <a:cs typeface="Geneva"/>
              </a:rPr>
              <a:t>.</a:t>
            </a:r>
            <a:endParaRPr lang="en-US" b="0" dirty="0" smtClean="0">
              <a:latin typeface="Arial" charset="0"/>
              <a:cs typeface="Arial" charset="0"/>
            </a:endParaRPr>
          </a:p>
        </p:txBody>
      </p:sp>
      <p:pic>
        <p:nvPicPr>
          <p:cNvPr id="36867" name="Picture 4" descr="Penci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dirty="0" err="1" smtClean="0">
                <a:ea typeface="Helvetica Neue"/>
              </a:rPr>
              <a:t>Avisos</a:t>
            </a:r>
            <a:r>
              <a:rPr lang="en-US" dirty="0" smtClean="0">
                <a:ea typeface="Helvetica Neue"/>
              </a:rPr>
              <a:t> de </a:t>
            </a:r>
            <a:r>
              <a:rPr lang="en-US" dirty="0" err="1" smtClean="0">
                <a:ea typeface="Helvetica Neue"/>
              </a:rPr>
              <a:t>privacidad</a:t>
            </a:r>
            <a:endParaRPr lang="en-US" dirty="0" smtClean="0">
              <a:ea typeface="Helvetica Neue"/>
            </a:endParaRP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72000"/>
          </a:xfrm>
        </p:spPr>
        <p:txBody>
          <a:bodyPr/>
          <a:lstStyle/>
          <a:p>
            <a:pPr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Explican cómo su información financiera personal: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Se comparte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Se protege</a:t>
            </a:r>
          </a:p>
          <a:p>
            <a:pPr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Bajo la ley federal:</a:t>
            </a:r>
          </a:p>
          <a:p>
            <a:pPr lvl="1"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Las instituciones financieras deben mantener la información personal en privado.</a:t>
            </a:r>
          </a:p>
          <a:p>
            <a:pPr lvl="1"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Puede optar por no compartir cierta información. </a:t>
            </a:r>
          </a:p>
        </p:txBody>
      </p:sp>
      <p:grpSp>
        <p:nvGrpSpPr>
          <p:cNvPr id="37891" name="Group 5" descr="Privacy notice and envelope"/>
          <p:cNvGrpSpPr>
            <a:grpSpLocks/>
          </p:cNvGrpSpPr>
          <p:nvPr/>
        </p:nvGrpSpPr>
        <p:grpSpPr bwMode="auto">
          <a:xfrm>
            <a:off x="4876800" y="1871663"/>
            <a:ext cx="2514600" cy="1725612"/>
            <a:chOff x="4876800" y="1871663"/>
            <a:chExt cx="2514600" cy="1725612"/>
          </a:xfrm>
        </p:grpSpPr>
        <p:pic>
          <p:nvPicPr>
            <p:cNvPr id="37892" name="Picture 9" descr="C:\Documents and Settings\Karissa\Local Settings\Temporary Internet Files\Content.IE5\B5IZ3GU1\MCj03110340000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76800" y="1871663"/>
              <a:ext cx="2514600" cy="1725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893" name="WordArt 7"/>
            <p:cNvSpPr>
              <a:spLocks noChangeArrowheads="1" noChangeShapeType="1" noTextEdit="1"/>
            </p:cNvSpPr>
            <p:nvPr/>
          </p:nvSpPr>
          <p:spPr bwMode="auto">
            <a:xfrm rot="715229">
              <a:off x="5322598" y="2283588"/>
              <a:ext cx="1838605" cy="45720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S" sz="1200" i="1" kern="10" dirty="0" smtClean="0">
                  <a:ln w="9525">
                    <a:solidFill>
                      <a:srgbClr val="800000"/>
                    </a:solidFill>
                    <a:round/>
                    <a:headEnd/>
                    <a:tailEnd/>
                  </a:ln>
                  <a:solidFill>
                    <a:srgbClr val="FFCC00"/>
                  </a:solidFill>
                  <a:effectLst>
                    <a:outerShdw dist="35921" dir="2700000" algn="ctr" rotWithShape="0">
                      <a:srgbClr val="808080">
                        <a:alpha val="79999"/>
                      </a:srgbClr>
                    </a:outerShdw>
                  </a:effectLst>
                  <a:latin typeface="Arial Black"/>
                </a:rPr>
                <a:t>Aviso de privacidad</a:t>
              </a:r>
              <a:endParaRPr lang="es-ES" sz="1200" i="1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err="1" smtClean="0">
                <a:ea typeface="Helvetica Neue"/>
              </a:rPr>
              <a:t>Optar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por</a:t>
            </a:r>
            <a:r>
              <a:rPr lang="en-US" dirty="0" smtClean="0">
                <a:ea typeface="Helvetica Neue"/>
              </a:rPr>
              <a:t> no </a:t>
            </a:r>
            <a:r>
              <a:rPr lang="en-US" dirty="0" err="1" smtClean="0">
                <a:ea typeface="Helvetica Neue"/>
              </a:rPr>
              <a:t>compartir</a:t>
            </a:r>
            <a:endParaRPr lang="en-US" dirty="0" smtClean="0">
              <a:ea typeface="Helvetica Neue"/>
            </a:endParaRP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200"/>
          </a:xfrm>
        </p:spPr>
        <p:txBody>
          <a:bodyPr/>
          <a:lstStyle/>
          <a:p>
            <a:pPr marL="514350" indent="-514350" eaLnBrk="1" hangingPunct="1">
              <a:spcAft>
                <a:spcPct val="0"/>
              </a:spcAft>
              <a:buFont typeface="Arial" charset="0"/>
              <a:buChar char="•"/>
            </a:pPr>
            <a:endParaRPr lang="es-ES" sz="1100" dirty="0" smtClean="0">
              <a:ea typeface="Geneva"/>
              <a:cs typeface="Geneva"/>
            </a:endParaRPr>
          </a:p>
          <a:p>
            <a:pPr marL="514350" indent="-514350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Revise los avisos de privacidad</a:t>
            </a:r>
          </a:p>
          <a:p>
            <a:pPr marL="514350" indent="-514350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Limite la información que pueden compartir las entidades crediticias</a:t>
            </a:r>
          </a:p>
          <a:p>
            <a:pPr marL="514350" indent="-514350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Puede optar por no recibir ofertas pre filtradas: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Llamando al 1-888-5-OPTOUT (567-8688) 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Visitando </a:t>
            </a:r>
            <a:r>
              <a:rPr lang="es-ES" u="sng" dirty="0" smtClean="0">
                <a:ea typeface="Geneva"/>
                <a:cs typeface="Geneva"/>
                <a:hlinkClick r:id="rId3"/>
              </a:rPr>
              <a:t>www.optoutprescreen.com</a:t>
            </a:r>
            <a:endParaRPr lang="es-ES" dirty="0" smtClean="0">
              <a:ea typeface="Geneva"/>
              <a:cs typeface="Geneva"/>
            </a:endParaRPr>
          </a:p>
        </p:txBody>
      </p:sp>
      <p:grpSp>
        <p:nvGrpSpPr>
          <p:cNvPr id="38915" name="Group 5" descr="Call center agents taking calls"/>
          <p:cNvGrpSpPr>
            <a:grpSpLocks/>
          </p:cNvGrpSpPr>
          <p:nvPr/>
        </p:nvGrpSpPr>
        <p:grpSpPr bwMode="auto">
          <a:xfrm>
            <a:off x="7018337" y="304799"/>
            <a:ext cx="1668463" cy="2096439"/>
            <a:chOff x="6102488" y="306272"/>
            <a:chExt cx="1668325" cy="2055929"/>
          </a:xfrm>
        </p:grpSpPr>
        <p:pic>
          <p:nvPicPr>
            <p:cNvPr id="38916" name="Picture 5" descr="MC900447045[1]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102488" y="306272"/>
              <a:ext cx="1668325" cy="2017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17" name="WordArt 6"/>
            <p:cNvSpPr>
              <a:spLocks noChangeArrowheads="1" noChangeShapeType="1" noTextEdit="1"/>
            </p:cNvSpPr>
            <p:nvPr/>
          </p:nvSpPr>
          <p:spPr bwMode="auto">
            <a:xfrm>
              <a:off x="6146800" y="1828801"/>
              <a:ext cx="1600200" cy="53340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S" sz="1200" i="1" kern="10" dirty="0" smtClean="0"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solidFill>
                    <a:srgbClr val="FFCC00"/>
                  </a:solidFill>
                  <a:effectLst>
                    <a:outerShdw dist="35921" dir="2700000" algn="ctr" rotWithShape="0">
                      <a:srgbClr val="808080">
                        <a:alpha val="79999"/>
                      </a:srgbClr>
                    </a:outerShdw>
                  </a:effectLst>
                  <a:latin typeface="Arial Black"/>
                </a:rPr>
                <a:t>No compartir</a:t>
              </a:r>
              <a:endParaRPr lang="es-ES" sz="1200" i="1" kern="10" dirty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err="1" smtClean="0">
                <a:ea typeface="Helvetica Neue"/>
              </a:rPr>
              <a:t>Optar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por</a:t>
            </a:r>
            <a:r>
              <a:rPr lang="en-US" dirty="0" smtClean="0">
                <a:ea typeface="Helvetica Neue"/>
              </a:rPr>
              <a:t> no </a:t>
            </a:r>
            <a:r>
              <a:rPr lang="en-US" dirty="0" err="1" smtClean="0">
                <a:ea typeface="Helvetica Neue"/>
              </a:rPr>
              <a:t>compartir</a:t>
            </a:r>
            <a:endParaRPr lang="en-US" dirty="0" smtClean="0">
              <a:ea typeface="Helvetica Neue"/>
            </a:endParaRP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229600" cy="4267200"/>
          </a:xfrm>
        </p:spPr>
        <p:txBody>
          <a:bodyPr/>
          <a:lstStyle/>
          <a:p>
            <a:pPr marL="292100" indent="-292100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Arial" charset="0"/>
              </a:rPr>
              <a:t>No puede excluir toda la información.</a:t>
            </a:r>
            <a:endParaRPr lang="es-ES" b="0" dirty="0" smtClean="0">
              <a:ea typeface="Geneva"/>
              <a:cs typeface="Arial" charset="0"/>
            </a:endParaRPr>
          </a:p>
          <a:p>
            <a:pPr marL="292100" indent="-292100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Las instituciones financieras pueden dar: </a:t>
            </a:r>
          </a:p>
          <a:p>
            <a:pPr lvl="1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información a compañías que promueven los productos de la compañía o de afiliadas.</a:t>
            </a:r>
          </a:p>
          <a:p>
            <a:pPr lvl="1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datos de transacciones a compañías que ofrecen servicios de procesamiento de datos/correo para la compañía.</a:t>
            </a:r>
          </a:p>
          <a:p>
            <a:pPr lvl="1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su información por orden judicial.</a:t>
            </a:r>
          </a:p>
          <a:p>
            <a:pPr lvl="1"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su historial de pagos a oficinas de créditos.</a:t>
            </a:r>
            <a:endParaRPr lang="es-ES" dirty="0" smtClean="0">
              <a:ea typeface="Geneva"/>
              <a:cs typeface="Arial" charset="0"/>
            </a:endParaRPr>
          </a:p>
        </p:txBody>
      </p:sp>
      <p:pic>
        <p:nvPicPr>
          <p:cNvPr id="40963" name="Picture 5" descr="Computer monitor, files, and padlo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254000"/>
            <a:ext cx="2057400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dirty="0" smtClean="0">
                <a:ea typeface="Helvetica Neue"/>
              </a:rPr>
              <a:t>Los </a:t>
            </a:r>
            <a:r>
              <a:rPr lang="en-US" dirty="0" err="1" smtClean="0">
                <a:ea typeface="Helvetica Neue"/>
              </a:rPr>
              <a:t>empleados</a:t>
            </a:r>
            <a:r>
              <a:rPr lang="en-US" dirty="0" smtClean="0">
                <a:ea typeface="Helvetica Neue"/>
              </a:rPr>
              <a:t> del </a:t>
            </a:r>
            <a:r>
              <a:rPr lang="en-US" dirty="0" err="1" smtClean="0">
                <a:ea typeface="Helvetica Neue"/>
              </a:rPr>
              <a:t>banco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incluyen</a:t>
            </a:r>
            <a:r>
              <a:rPr lang="en-US" dirty="0" smtClean="0">
                <a:ea typeface="Helvetica Neue"/>
              </a:rPr>
              <a:t>:</a:t>
            </a:r>
          </a:p>
        </p:txBody>
      </p:sp>
      <p:sp>
        <p:nvSpPr>
          <p:cNvPr id="43010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dirty="0" smtClean="0">
                <a:ea typeface="Helvetica Neue"/>
              </a:rPr>
              <a:t>Representante de servicio al cliente</a:t>
            </a:r>
          </a:p>
          <a:p>
            <a:pPr>
              <a:buFont typeface="Arial" charset="0"/>
              <a:buChar char="•"/>
            </a:pPr>
            <a:r>
              <a:rPr lang="es-ES" dirty="0" smtClean="0">
                <a:ea typeface="Helvetica Neue"/>
              </a:rPr>
              <a:t>Cajero</a:t>
            </a:r>
          </a:p>
          <a:p>
            <a:pPr>
              <a:buFont typeface="Arial" charset="0"/>
              <a:buChar char="•"/>
            </a:pPr>
            <a:r>
              <a:rPr lang="es-ES" dirty="0" smtClean="0">
                <a:ea typeface="Helvetica Neue"/>
              </a:rPr>
              <a:t>Encargado de préstamos</a:t>
            </a:r>
          </a:p>
          <a:p>
            <a:pPr>
              <a:buFont typeface="Arial" charset="0"/>
              <a:buChar char="•"/>
            </a:pPr>
            <a:r>
              <a:rPr lang="es-ES" dirty="0" smtClean="0">
                <a:ea typeface="Helvetica Neue"/>
              </a:rPr>
              <a:t>Gerente de la sucursal</a:t>
            </a:r>
          </a:p>
        </p:txBody>
      </p:sp>
      <p:pic>
        <p:nvPicPr>
          <p:cNvPr id="43011" name="Picture 2" descr="Woman at teller wind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8950" y="2590800"/>
            <a:ext cx="22034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dirty="0" smtClean="0">
                <a:ea typeface="Helvetica Neue"/>
              </a:rPr>
              <a:t>Detalles que debe recordar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458200" cy="45720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2600" dirty="0" smtClean="0">
                <a:ea typeface="Geneva"/>
                <a:cs typeface="Arial" charset="0"/>
              </a:rPr>
              <a:t>Pida ayuda si no sabe con quién hablar en el banco</a:t>
            </a:r>
          </a:p>
          <a:p>
            <a:pPr eaLnBrk="1" hangingPunct="1">
              <a:buFont typeface="Arial" charset="0"/>
              <a:buChar char="•"/>
            </a:pPr>
            <a:r>
              <a:rPr lang="es-ES" sz="2600" dirty="0" smtClean="0">
                <a:ea typeface="Geneva"/>
                <a:cs typeface="Arial" charset="0"/>
              </a:rPr>
              <a:t>Haga preguntas hasta que esté seguro de haber entendido toda la información</a:t>
            </a:r>
          </a:p>
          <a:p>
            <a:pPr eaLnBrk="1" hangingPunct="1">
              <a:buFont typeface="Arial" charset="0"/>
              <a:buChar char="•"/>
            </a:pPr>
            <a:r>
              <a:rPr lang="es-ES" sz="2600" dirty="0" smtClean="0">
                <a:ea typeface="Geneva"/>
                <a:cs typeface="Arial" charset="0"/>
              </a:rPr>
              <a:t>No firme nada que no entienda</a:t>
            </a:r>
          </a:p>
          <a:p>
            <a:pPr eaLnBrk="1" hangingPunct="1">
              <a:buFont typeface="Arial" charset="0"/>
              <a:buChar char="•"/>
            </a:pPr>
            <a:r>
              <a:rPr lang="es-ES" sz="2600" dirty="0" smtClean="0">
                <a:ea typeface="Geneva"/>
                <a:cs typeface="Arial" charset="0"/>
              </a:rPr>
              <a:t>Solicite información por escrito para llevársela a su casa y revisarla</a:t>
            </a:r>
          </a:p>
          <a:p>
            <a:pPr eaLnBrk="1" hangingPunct="1">
              <a:buFont typeface="Arial" charset="0"/>
              <a:buChar char="•"/>
            </a:pPr>
            <a:r>
              <a:rPr lang="es-ES" sz="2600" dirty="0" smtClean="0">
                <a:ea typeface="Geneva"/>
                <a:cs typeface="Arial" charset="0"/>
              </a:rPr>
              <a:t>Use la “Lista de Control para Elegir un Banco y una Cuenta Bancaria” para elegir el banco adecuado y la cuenta adecuada</a:t>
            </a:r>
          </a:p>
        </p:txBody>
      </p:sp>
      <p:pic>
        <p:nvPicPr>
          <p:cNvPr id="44035" name="Picture 2" descr="Exclamation ma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7200" y="3048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dirty="0" smtClean="0">
                <a:ea typeface="Helvetica Neue"/>
              </a:rPr>
              <a:t>Resumen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267200"/>
          </a:xfrm>
        </p:spPr>
        <p:txBody>
          <a:bodyPr/>
          <a:lstStyle/>
          <a:p>
            <a:pPr indent="-338138">
              <a:defRPr/>
            </a:pPr>
            <a:r>
              <a:rPr lang="es-ES" dirty="0" smtClean="0"/>
              <a:t>¿Qué preguntas adicionales tienen?</a:t>
            </a:r>
          </a:p>
          <a:p>
            <a:pPr indent="-338138">
              <a:defRPr/>
            </a:pPr>
            <a:endParaRPr lang="es-ES" dirty="0" smtClean="0"/>
          </a:p>
          <a:p>
            <a:pPr indent="-338138">
              <a:defRPr/>
            </a:pPr>
            <a:r>
              <a:rPr lang="es-ES" dirty="0" smtClean="0"/>
              <a:t>¿Qué han aprendido?</a:t>
            </a:r>
          </a:p>
          <a:p>
            <a:pPr indent="-338138">
              <a:defRPr/>
            </a:pPr>
            <a:endParaRPr lang="es-ES" dirty="0" smtClean="0"/>
          </a:p>
          <a:p>
            <a:pPr indent="-338138">
              <a:defRPr/>
            </a:pPr>
            <a:r>
              <a:rPr lang="es-ES" dirty="0" smtClean="0"/>
              <a:t>¿Cómo evaluarían el curso de capacitación?</a:t>
            </a:r>
          </a:p>
        </p:txBody>
      </p:sp>
      <p:pic>
        <p:nvPicPr>
          <p:cNvPr id="45059" name="Picture 7" descr="Clipboard and pencil"/>
          <p:cNvPicPr>
            <a:picLocks noChangeAspect="1" noChangeArrowheads="1"/>
          </p:cNvPicPr>
          <p:nvPr/>
        </p:nvPicPr>
        <p:blipFill>
          <a:blip r:embed="rId3" cstate="print"/>
          <a:srcRect t="22000"/>
          <a:stretch>
            <a:fillRect/>
          </a:stretch>
        </p:blipFill>
        <p:spPr bwMode="auto">
          <a:xfrm>
            <a:off x="6705600" y="4038600"/>
            <a:ext cx="20637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dirty="0" err="1" smtClean="0">
                <a:ea typeface="Helvetica Neue"/>
              </a:rPr>
              <a:t>Objetivos</a:t>
            </a:r>
            <a:endParaRPr lang="en-US" dirty="0" smtClean="0">
              <a:ea typeface="Helvetica Neue"/>
            </a:endParaRPr>
          </a:p>
        </p:txBody>
      </p:sp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200"/>
          </a:xfrm>
        </p:spPr>
        <p:txBody>
          <a:bodyPr/>
          <a:lstStyle/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dirty="0" smtClean="0">
                <a:ea typeface="Arial" charset="0"/>
              </a:rPr>
              <a:t>Identificar los principales tipos de instituciones financieras aseguradas</a:t>
            </a:r>
            <a:endParaRPr lang="en-US" dirty="0" smtClean="0">
              <a:ea typeface="Arial" charset="0"/>
            </a:endParaRP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dirty="0" smtClean="0">
                <a:ea typeface="Arial" charset="0"/>
              </a:rPr>
              <a:t>Identificar cinco razones para utilizar un banco</a:t>
            </a:r>
            <a:endParaRPr lang="en-US" dirty="0" smtClean="0">
              <a:ea typeface="Arial" charset="0"/>
            </a:endParaRP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dirty="0" smtClean="0">
                <a:ea typeface="Arial" charset="0"/>
              </a:rPr>
              <a:t>Describir los pasos necesarios para abrir una cuenta bancaria y mantenerla</a:t>
            </a:r>
            <a:endParaRPr lang="en-US" dirty="0" smtClean="0">
              <a:ea typeface="Arial" charset="0"/>
            </a:endParaRPr>
          </a:p>
          <a:p>
            <a:pPr>
              <a:buFont typeface="Arial" charset="0"/>
              <a:buChar char="•"/>
            </a:pPr>
            <a:endParaRPr lang="en-US" dirty="0" smtClean="0">
              <a:ea typeface="Arial" charset="0"/>
            </a:endParaRPr>
          </a:p>
        </p:txBody>
      </p:sp>
      <p:pic>
        <p:nvPicPr>
          <p:cNvPr id="8195" name="Picture 4" descr="Bank"/>
          <p:cNvPicPr>
            <a:picLocks noChangeAspect="1" noChangeArrowheads="1"/>
          </p:cNvPicPr>
          <p:nvPr/>
        </p:nvPicPr>
        <p:blipFill>
          <a:blip r:embed="rId2" cstate="print"/>
          <a:srcRect b="12000"/>
          <a:stretch>
            <a:fillRect/>
          </a:stretch>
        </p:blipFill>
        <p:spPr bwMode="auto">
          <a:xfrm>
            <a:off x="3200400" y="4428687"/>
            <a:ext cx="1981200" cy="174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Stacks of bills and coi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3200" y="381000"/>
            <a:ext cx="11874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dirty="0" smtClean="0">
                <a:ea typeface="Helvetica Neue"/>
              </a:rPr>
              <a:t>Conclusión</a:t>
            </a:r>
          </a:p>
        </p:txBody>
      </p:sp>
      <p:sp>
        <p:nvSpPr>
          <p:cNvPr id="47106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382000" cy="4495800"/>
          </a:xfrm>
        </p:spPr>
        <p:txBody>
          <a:bodyPr/>
          <a:lstStyle/>
          <a:p>
            <a:pPr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Usted ha aprendido acerca de: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Tipos de instituciones financieras aseguradas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Términos bancarios básicos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Cómo abrir y mantener una cuenta bancaria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Reconocer la diferencia entre bancos y servicios de pago de cheques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Tipos de cuentas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Tipos de servicios bancarios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Los empleados bancarios y sus tareas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dirty="0" err="1" smtClean="0">
                <a:ea typeface="Helvetica Neue"/>
              </a:rPr>
              <a:t>Objetivos</a:t>
            </a:r>
            <a:endParaRPr lang="en-US" dirty="0" smtClean="0">
              <a:ea typeface="Helvetica Neue"/>
            </a:endParaRPr>
          </a:p>
        </p:txBody>
      </p:sp>
      <p:sp>
        <p:nvSpPr>
          <p:cNvPr id="9218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4267200"/>
          </a:xfrm>
        </p:spPr>
        <p:txBody>
          <a:bodyPr/>
          <a:lstStyle/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Arial" charset="0"/>
              </a:rPr>
              <a:t>Describir dos tipos de cuentas de depósito</a:t>
            </a:r>
            <a:endParaRPr lang="en-US" dirty="0" smtClean="0">
              <a:ea typeface="Geneva"/>
              <a:cs typeface="Arial" charset="0"/>
            </a:endParaRP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Arial" charset="0"/>
              </a:rPr>
              <a:t>Identificar los servicios bancarios adicionales que acompañan a las cuentas de depósito</a:t>
            </a:r>
            <a:endParaRPr lang="en-US" dirty="0" smtClean="0">
              <a:ea typeface="Geneva"/>
              <a:cs typeface="Arial" charset="0"/>
            </a:endParaRP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Arial" charset="0"/>
              </a:rPr>
              <a:t>Describir las funciones principales del representante de servicio al cliente del banco, el cajero, el encargado de préstamos y el gerente de la sucursal</a:t>
            </a:r>
            <a:endParaRPr lang="en-US" dirty="0" smtClean="0">
              <a:ea typeface="Geneva"/>
              <a:cs typeface="Arial" charset="0"/>
            </a:endParaRPr>
          </a:p>
        </p:txBody>
      </p:sp>
      <p:pic>
        <p:nvPicPr>
          <p:cNvPr id="9219" name="Picture 4" descr="Stacks of bills and coi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3200" y="381000"/>
            <a:ext cx="11874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smtClean="0">
                <a:ea typeface="Helvetica Neue"/>
              </a:rPr>
              <a:t>¿</a:t>
            </a:r>
            <a:r>
              <a:rPr lang="en-US" dirty="0" err="1" smtClean="0">
                <a:ea typeface="Helvetica Neue"/>
              </a:rPr>
              <a:t>Qué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sabe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usted</a:t>
            </a:r>
            <a:r>
              <a:rPr lang="en-US" dirty="0" smtClean="0">
                <a:ea typeface="Helvetica Neue"/>
              </a:rPr>
              <a:t>?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819400" y="990600"/>
            <a:ext cx="5867400" cy="4267200"/>
          </a:xfrm>
        </p:spPr>
        <p:txBody>
          <a:bodyPr anchor="ctr"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dirty="0" smtClean="0">
                <a:ea typeface="Helvetica Neue"/>
              </a:rPr>
              <a:t>¿</a:t>
            </a:r>
            <a:r>
              <a:rPr lang="en-US" dirty="0" err="1" smtClean="0">
                <a:ea typeface="Helvetica Neue"/>
              </a:rPr>
              <a:t>Qué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sabe</a:t>
            </a:r>
            <a:r>
              <a:rPr lang="en-US" dirty="0" smtClean="0">
                <a:ea typeface="Helvetica Neue"/>
              </a:rPr>
              <a:t> o </a:t>
            </a:r>
            <a:r>
              <a:rPr lang="en-US" dirty="0" err="1" smtClean="0">
                <a:ea typeface="Helvetica Neue"/>
              </a:rPr>
              <a:t>qué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quiere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aprender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sobre</a:t>
            </a:r>
            <a:r>
              <a:rPr lang="en-US" dirty="0" smtClean="0">
                <a:ea typeface="Helvetica Neue"/>
              </a:rPr>
              <a:t> los </a:t>
            </a:r>
            <a:r>
              <a:rPr lang="en-US" dirty="0" err="1" smtClean="0">
                <a:ea typeface="Helvetica Neue"/>
              </a:rPr>
              <a:t>servicios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bancarios</a:t>
            </a:r>
            <a:r>
              <a:rPr lang="en-US" dirty="0" smtClean="0">
                <a:ea typeface="Helvetica Neue"/>
              </a:rPr>
              <a:t>?</a:t>
            </a:r>
          </a:p>
          <a:p>
            <a:pPr eaLnBrk="1" hangingPunct="1">
              <a:defRPr/>
            </a:pPr>
            <a:endParaRPr lang="en-US" dirty="0" smtClean="0">
              <a:ea typeface="Arial" pitchFamily="34" charset="0"/>
            </a:endParaRPr>
          </a:p>
        </p:txBody>
      </p:sp>
      <p:pic>
        <p:nvPicPr>
          <p:cNvPr id="10243" name="Picture 13" descr="Figure scratching his head and a question mark by his hea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219200"/>
            <a:ext cx="1857375" cy="399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dirty="0" smtClean="0">
                <a:ea typeface="Helvetica Neue"/>
              </a:rPr>
              <a:t>Su opinión sobre los bancos</a:t>
            </a:r>
            <a:endParaRPr lang="en-US" dirty="0" smtClean="0">
              <a:ea typeface="Helvetica Neue"/>
            </a:endParaRPr>
          </a:p>
        </p:txBody>
      </p:sp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001000" cy="426720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¿En qué piensan ustedes cuando escuchan la palabra banco</a:t>
            </a:r>
            <a:r>
              <a:rPr lang="en-US" dirty="0" smtClean="0">
                <a:ea typeface="Geneva"/>
                <a:cs typeface="Geneva"/>
              </a:rPr>
              <a:t>? </a:t>
            </a:r>
          </a:p>
          <a:p>
            <a:pPr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¿Cuál ha sido su experiencia con los bancos</a:t>
            </a:r>
            <a:r>
              <a:rPr lang="en-US" dirty="0" smtClean="0">
                <a:ea typeface="Geneva"/>
                <a:cs typeface="Geneva"/>
              </a:rPr>
              <a:t>?</a:t>
            </a:r>
          </a:p>
          <a:p>
            <a:pPr eaLnBrk="1" hangingPunct="1">
              <a:spcAft>
                <a:spcPct val="0"/>
              </a:spcAft>
              <a:buFont typeface="Arial" charset="0"/>
              <a:buChar char="•"/>
            </a:pPr>
            <a:endParaRPr lang="en-US" dirty="0" smtClean="0">
              <a:ea typeface="Geneva"/>
              <a:cs typeface="Geneva"/>
            </a:endParaRPr>
          </a:p>
          <a:p>
            <a:pPr eaLnBrk="1" hangingPunct="1">
              <a:spcAft>
                <a:spcPct val="0"/>
              </a:spcAft>
              <a:buFont typeface="Arial" charset="0"/>
              <a:buChar char="•"/>
            </a:pPr>
            <a:endParaRPr lang="en-US" dirty="0" smtClean="0">
              <a:ea typeface="Geneva"/>
              <a:cs typeface="Geneva"/>
            </a:endParaRPr>
          </a:p>
        </p:txBody>
      </p:sp>
      <p:pic>
        <p:nvPicPr>
          <p:cNvPr id="8204" name="Picture 12" descr="Bank customers in line"/>
          <p:cNvPicPr>
            <a:picLocks noChangeAspect="1" noChangeArrowheads="1"/>
          </p:cNvPicPr>
          <p:nvPr/>
        </p:nvPicPr>
        <p:blipFill>
          <a:blip r:embed="rId3" cstate="print"/>
          <a:srcRect t="2939" r="3810"/>
          <a:stretch>
            <a:fillRect/>
          </a:stretch>
        </p:blipFill>
        <p:spPr bwMode="auto">
          <a:xfrm>
            <a:off x="3276600" y="2895600"/>
            <a:ext cx="2438400" cy="2516188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72000"/>
          </a:xfrm>
        </p:spPr>
        <p:txBody>
          <a:bodyPr/>
          <a:lstStyle/>
          <a:p>
            <a:pPr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¿Cuántos de ustedes tienen su dinero en un banco</a:t>
            </a:r>
            <a:r>
              <a:rPr lang="en-US" dirty="0" smtClean="0">
                <a:ea typeface="Geneva"/>
                <a:cs typeface="Geneva"/>
              </a:rPr>
              <a:t>?</a:t>
            </a:r>
          </a:p>
          <a:p>
            <a:pPr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Geneva"/>
              </a:rPr>
              <a:t>¿Por qué conviene guardar su dinero en un banco</a:t>
            </a:r>
            <a:r>
              <a:rPr lang="en-US" dirty="0" smtClean="0">
                <a:ea typeface="Geneva"/>
                <a:cs typeface="Geneva"/>
              </a:rPr>
              <a:t>?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n-US" dirty="0" err="1" smtClean="0">
                <a:ea typeface="Geneva"/>
                <a:cs typeface="Geneva"/>
              </a:rPr>
              <a:t>Seguridad</a:t>
            </a:r>
            <a:endParaRPr lang="en-US" dirty="0" smtClean="0">
              <a:ea typeface="Geneva"/>
              <a:cs typeface="Geneva"/>
            </a:endParaRP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n-US" dirty="0" err="1" smtClean="0">
                <a:ea typeface="Geneva"/>
                <a:cs typeface="Geneva"/>
              </a:rPr>
              <a:t>Conveniencia</a:t>
            </a:r>
            <a:endParaRPr lang="en-US" dirty="0" smtClean="0">
              <a:ea typeface="Geneva"/>
              <a:cs typeface="Geneva"/>
            </a:endParaRP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n-US" dirty="0" err="1" smtClean="0">
                <a:ea typeface="Geneva"/>
                <a:cs typeface="Geneva"/>
              </a:rPr>
              <a:t>Costo</a:t>
            </a:r>
            <a:endParaRPr lang="en-US" dirty="0" smtClean="0">
              <a:ea typeface="Geneva"/>
              <a:cs typeface="Geneva"/>
            </a:endParaRP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n-US" dirty="0" err="1" smtClean="0">
                <a:ea typeface="Geneva"/>
                <a:cs typeface="Geneva"/>
              </a:rPr>
              <a:t>Garantía</a:t>
            </a:r>
            <a:endParaRPr lang="en-US" dirty="0" smtClean="0">
              <a:ea typeface="Geneva"/>
              <a:cs typeface="Geneva"/>
            </a:endParaRP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n-US" dirty="0" err="1" smtClean="0">
                <a:ea typeface="Geneva"/>
                <a:cs typeface="Geneva"/>
              </a:rPr>
              <a:t>Futuro</a:t>
            </a:r>
            <a:r>
              <a:rPr lang="en-US" dirty="0" smtClean="0">
                <a:ea typeface="Geneva"/>
                <a:cs typeface="Geneva"/>
              </a:rPr>
              <a:t> </a:t>
            </a:r>
            <a:r>
              <a:rPr lang="en-US" dirty="0" err="1" smtClean="0">
                <a:ea typeface="Geneva"/>
                <a:cs typeface="Geneva"/>
              </a:rPr>
              <a:t>financiero</a:t>
            </a:r>
            <a:endParaRPr lang="en-US" dirty="0" smtClean="0">
              <a:ea typeface="Geneva"/>
              <a:cs typeface="Geneva"/>
            </a:endParaRPr>
          </a:p>
          <a:p>
            <a:pPr eaLnBrk="1" hangingPunct="1">
              <a:spcAft>
                <a:spcPct val="0"/>
              </a:spcAft>
              <a:buFont typeface="Arial" charset="0"/>
              <a:buChar char="•"/>
            </a:pPr>
            <a:endParaRPr lang="en-US" dirty="0" smtClean="0">
              <a:ea typeface="Geneva"/>
              <a:cs typeface="Geneva"/>
            </a:endParaRPr>
          </a:p>
        </p:txBody>
      </p:sp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dirty="0" smtClean="0">
                <a:ea typeface="Helvetica Neue"/>
              </a:rPr>
              <a:t>Motivos para guardar dinero en un banco</a:t>
            </a:r>
            <a:endParaRPr lang="en-US" sz="3200" dirty="0" smtClean="0">
              <a:ea typeface="Helvetica Neue"/>
            </a:endParaRPr>
          </a:p>
        </p:txBody>
      </p:sp>
      <p:pic>
        <p:nvPicPr>
          <p:cNvPr id="9230" name="Picture 14" descr="Woman holding cash and a credit or debit ca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3048000"/>
            <a:ext cx="2057400" cy="205740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err="1" smtClean="0">
                <a:ea typeface="Helvetica Neue"/>
              </a:rPr>
              <a:t>Instituciones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financieras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aseguradas</a:t>
            </a:r>
            <a:endParaRPr lang="en-US" dirty="0" smtClean="0">
              <a:ea typeface="Helvetica Neue"/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267200"/>
          </a:xfrm>
        </p:spPr>
        <p:txBody>
          <a:bodyPr/>
          <a:lstStyle/>
          <a:p>
            <a:pPr eaLnBrk="1" hangingPunct="1">
              <a:spcAft>
                <a:spcPts val="30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Arial" charset="0"/>
              </a:rPr>
              <a:t>Bancos y entidades de ahorro:</a:t>
            </a:r>
          </a:p>
          <a:p>
            <a:pPr lvl="1" eaLnBrk="1" hangingPunct="1">
              <a:spcAft>
                <a:spcPts val="30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Arial" charset="0"/>
              </a:rPr>
              <a:t>Se rigen por leyes federales y estatales </a:t>
            </a:r>
            <a:r>
              <a:rPr lang="es-ES" dirty="0" err="1" smtClean="0">
                <a:ea typeface="Geneva"/>
                <a:cs typeface="Arial" charset="0"/>
              </a:rPr>
              <a:t>laws</a:t>
            </a:r>
            <a:endParaRPr lang="es-ES" dirty="0" smtClean="0">
              <a:ea typeface="Geneva"/>
              <a:cs typeface="Arial" charset="0"/>
            </a:endParaRPr>
          </a:p>
          <a:p>
            <a:pPr lvl="1" eaLnBrk="1" hangingPunct="1">
              <a:spcAft>
                <a:spcPts val="30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Arial" charset="0"/>
              </a:rPr>
              <a:t>Dan préstamos, pagan cheques, aceptan depósitos y ofrecen otros servicios financieros</a:t>
            </a:r>
          </a:p>
          <a:p>
            <a:pPr eaLnBrk="1" hangingPunct="1">
              <a:spcAft>
                <a:spcPts val="30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Arial" charset="0"/>
              </a:rPr>
              <a:t>Cooperativas de crédito:</a:t>
            </a:r>
          </a:p>
          <a:p>
            <a:pPr lvl="1" eaLnBrk="1" hangingPunct="1">
              <a:spcAft>
                <a:spcPts val="300"/>
              </a:spcAft>
              <a:buFont typeface="Arial" charset="0"/>
              <a:buChar char="•"/>
            </a:pPr>
            <a:r>
              <a:rPr lang="es-ES" dirty="0" smtClean="0">
                <a:ea typeface="Geneva"/>
                <a:cs typeface="Arial" charset="0"/>
              </a:rPr>
              <a:t>Además de los servicios anteriores:</a:t>
            </a:r>
          </a:p>
          <a:p>
            <a:pPr lvl="2" eaLnBrk="1" hangingPunct="1">
              <a:spcAft>
                <a:spcPts val="300"/>
              </a:spcAft>
            </a:pPr>
            <a:r>
              <a:rPr lang="es-ES" sz="2400" b="0" dirty="0" smtClean="0">
                <a:cs typeface="Arial" charset="0"/>
              </a:rPr>
              <a:t>Son instituciones financieras sin fines de lucro</a:t>
            </a:r>
          </a:p>
          <a:p>
            <a:pPr lvl="2" eaLnBrk="1" hangingPunct="1">
              <a:spcAft>
                <a:spcPts val="300"/>
              </a:spcAft>
            </a:pPr>
            <a:r>
              <a:rPr lang="es-ES" sz="2400" b="0" dirty="0" err="1" smtClean="0">
                <a:cs typeface="Arial" charset="0"/>
              </a:rPr>
              <a:t>Requiren</a:t>
            </a:r>
            <a:r>
              <a:rPr lang="es-ES" sz="2400" b="0" dirty="0" smtClean="0">
                <a:cs typeface="Arial" charset="0"/>
              </a:rPr>
              <a:t> que sea miembro para abrir una cuenta</a:t>
            </a:r>
          </a:p>
          <a:p>
            <a:pPr lvl="1" eaLnBrk="1" hangingPunct="1">
              <a:buFont typeface="Arial" charset="0"/>
              <a:buChar char="•"/>
            </a:pPr>
            <a:endParaRPr lang="es-ES" dirty="0" smtClean="0">
              <a:ea typeface="Genev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dirty="0" err="1" smtClean="0">
                <a:ea typeface="Helvetica Neue"/>
              </a:rPr>
              <a:t>Abrir</a:t>
            </a:r>
            <a:r>
              <a:rPr lang="en-US" dirty="0" smtClean="0">
                <a:ea typeface="Helvetica Neue"/>
              </a:rPr>
              <a:t> y </a:t>
            </a:r>
            <a:r>
              <a:rPr lang="en-US" dirty="0" err="1" smtClean="0">
                <a:ea typeface="Helvetica Neue"/>
              </a:rPr>
              <a:t>mantener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una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cuenta</a:t>
            </a:r>
            <a:r>
              <a:rPr lang="en-US" dirty="0" smtClean="0">
                <a:ea typeface="Helvetica Neue"/>
              </a:rPr>
              <a:t> </a:t>
            </a:r>
            <a:r>
              <a:rPr lang="en-US" dirty="0" err="1" smtClean="0">
                <a:ea typeface="Helvetica Neue"/>
              </a:rPr>
              <a:t>bancaria</a:t>
            </a:r>
            <a:endParaRPr lang="en-US" dirty="0" smtClean="0">
              <a:ea typeface="Helvetica Neu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267200"/>
          </a:xfrm>
        </p:spPr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  <a:defRPr/>
            </a:pPr>
            <a:r>
              <a:rPr lang="en-US" dirty="0" err="1" smtClean="0">
                <a:ea typeface="Geneva" pitchFamily="34" charset="0"/>
                <a:cs typeface="Arial" pitchFamily="34" charset="0"/>
              </a:rPr>
              <a:t>Abrir</a:t>
            </a:r>
            <a:r>
              <a:rPr lang="en-US" dirty="0" smtClean="0">
                <a:ea typeface="Geneva" pitchFamily="34" charset="0"/>
                <a:cs typeface="Arial" pitchFamily="34" charset="0"/>
              </a:rPr>
              <a:t> la </a:t>
            </a:r>
            <a:r>
              <a:rPr lang="en-US" dirty="0" err="1" smtClean="0">
                <a:ea typeface="Geneva" pitchFamily="34" charset="0"/>
                <a:cs typeface="Arial" pitchFamily="34" charset="0"/>
              </a:rPr>
              <a:t>cuenta</a:t>
            </a:r>
            <a:endParaRPr lang="en-US" dirty="0" smtClean="0">
              <a:ea typeface="Geneva" pitchFamily="34" charset="0"/>
              <a:cs typeface="Arial" pitchFamily="34" charset="0"/>
            </a:endParaRPr>
          </a:p>
          <a:p>
            <a:pPr marL="514350" indent="-514350" eaLnBrk="1" hangingPunct="1">
              <a:buFont typeface="Calibri" pitchFamily="34" charset="0"/>
              <a:buAutoNum type="arabicPeriod"/>
              <a:defRPr/>
            </a:pPr>
            <a:r>
              <a:rPr lang="en-US" dirty="0" err="1" smtClean="0">
                <a:ea typeface="Geneva" pitchFamily="34" charset="0"/>
                <a:cs typeface="Arial" pitchFamily="34" charset="0"/>
              </a:rPr>
              <a:t>Realizar</a:t>
            </a:r>
            <a:r>
              <a:rPr lang="en-US" dirty="0" smtClean="0">
                <a:ea typeface="Geneva" pitchFamily="34" charset="0"/>
                <a:cs typeface="Arial" pitchFamily="34" charset="0"/>
              </a:rPr>
              <a:t> </a:t>
            </a:r>
            <a:r>
              <a:rPr lang="en-US" dirty="0" err="1" smtClean="0">
                <a:ea typeface="Geneva" pitchFamily="34" charset="0"/>
                <a:cs typeface="Arial" pitchFamily="34" charset="0"/>
              </a:rPr>
              <a:t>depósitos</a:t>
            </a:r>
            <a:r>
              <a:rPr lang="en-US" dirty="0" smtClean="0">
                <a:ea typeface="Geneva" pitchFamily="34" charset="0"/>
                <a:cs typeface="Arial" pitchFamily="34" charset="0"/>
              </a:rPr>
              <a:t> y </a:t>
            </a:r>
            <a:r>
              <a:rPr lang="en-US" dirty="0" err="1" smtClean="0">
                <a:ea typeface="Geneva" pitchFamily="34" charset="0"/>
                <a:cs typeface="Arial" pitchFamily="34" charset="0"/>
              </a:rPr>
              <a:t>retiros</a:t>
            </a:r>
            <a:endParaRPr lang="en-US" dirty="0" smtClean="0">
              <a:ea typeface="Geneva" pitchFamily="34" charset="0"/>
              <a:cs typeface="Arial" pitchFamily="34" charset="0"/>
            </a:endParaRPr>
          </a:p>
          <a:p>
            <a:pPr marL="514350" indent="-514350" eaLnBrk="1" hangingPunct="1">
              <a:buFont typeface="Calibri" pitchFamily="34" charset="0"/>
              <a:buAutoNum type="arabicPeriod"/>
              <a:defRPr/>
            </a:pPr>
            <a:r>
              <a:rPr lang="es-ES" dirty="0" smtClean="0">
                <a:ea typeface="Geneva" pitchFamily="34" charset="0"/>
                <a:cs typeface="Arial" pitchFamily="34" charset="0"/>
              </a:rPr>
              <a:t>Registrar el interés y los cargos </a:t>
            </a:r>
            <a:endParaRPr lang="en-US" dirty="0" smtClean="0">
              <a:ea typeface="Geneva" pitchFamily="34" charset="0"/>
              <a:cs typeface="Arial" pitchFamily="34" charset="0"/>
            </a:endParaRPr>
          </a:p>
          <a:p>
            <a:pPr marL="514350" indent="-514350" eaLnBrk="1" hangingPunct="1">
              <a:buFont typeface="Calibri" pitchFamily="34" charset="0"/>
              <a:buAutoNum type="arabicPeriod"/>
              <a:defRPr/>
            </a:pPr>
            <a:r>
              <a:rPr lang="es-ES" dirty="0" smtClean="0">
                <a:ea typeface="Geneva" pitchFamily="34" charset="0"/>
                <a:cs typeface="Arial" pitchFamily="34" charset="0"/>
              </a:rPr>
              <a:t>Hacer un seguimiento de su saldo</a:t>
            </a:r>
            <a:endParaRPr lang="en-US" dirty="0"/>
          </a:p>
        </p:txBody>
      </p:sp>
      <p:pic>
        <p:nvPicPr>
          <p:cNvPr id="5" name="Picture 4" descr="Hands taking money from and adding money to a ban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8525" y="2743200"/>
            <a:ext cx="1616075" cy="26844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 - &amp;quot;Welcome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Purpose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Objectives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Objectives&amp;quot;&quot;/&gt;&lt;property id=&quot;20307&quot; value=&quot;298&quot;/&gt;&lt;/object&gt;&lt;object type=&quot;3&quot; unique_id=&quot;10009&quot;&gt;&lt;property id=&quot;20148&quot; value=&quot;5&quot;/&gt;&lt;property id=&quot;20300&quot; value=&quot;Slide 6 - &amp;quot;Pre-Test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Banks Defined&amp;quot;&quot;/&gt;&lt;property id=&quot;20307&quot; value=&quot;261&quot;/&gt;&lt;/object&gt;&lt;object type=&quot;3&quot; unique_id=&quot;10011&quot;&gt;&lt;property id=&quot;20148&quot; value=&quot;5&quot;/&gt;&lt;property id=&quot;20300&quot; value=&quot;Slide 8 - &amp;quot;Banks Defined&amp;quot;&quot;/&gt;&lt;property id=&quot;20307&quot; value=&quot;299&quot;/&gt;&lt;/object&gt;&lt;object type=&quot;3&quot; unique_id=&quot;10012&quot;&gt;&lt;property id=&quot;20148&quot; value=&quot;5&quot;/&gt;&lt;property id=&quot;20300&quot; value=&quot;Slide 9 - &amp;quot;Reasons to Keep Money in a Bank&amp;quot;&quot;/&gt;&lt;property id=&quot;20307&quot; value=&quot;266&quot;/&gt;&lt;/object&gt;&lt;object type=&quot;3&quot; unique_id=&quot;10013&quot;&gt;&lt;property id=&quot;20148&quot; value=&quot;5&quot;/&gt;&lt;property id=&quot;20300&quot; value=&quot;Slide 10 - &amp;quot;Insured Depository Financial Institutions&amp;quot;&quot;/&gt;&lt;property id=&quot;20307&quot; value=&quot;267&quot;/&gt;&lt;/object&gt;&lt;object type=&quot;3&quot; unique_id=&quot;10014&quot;&gt;&lt;property id=&quot;20148&quot; value=&quot;5&quot;/&gt;&lt;property id=&quot;20300&quot; value=&quot;Slide 11 - &amp;quot;Insured Depository Financial Institutions&amp;quot;&quot;/&gt;&lt;property id=&quot;20307&quot; value=&quot;300&quot;/&gt;&lt;/object&gt;&lt;object type=&quot;3&quot; unique_id=&quot;10015&quot;&gt;&lt;property id=&quot;20148&quot; value=&quot;5&quot;/&gt;&lt;property id=&quot;20300&quot; value=&quot;Slide 12 - &amp;quot;Opening &amp;amp; Maintaining a Bank Account&amp;quot;&quot;/&gt;&lt;property id=&quot;20307&quot; value=&quot;268&quot;/&gt;&lt;/object&gt;&lt;object type=&quot;3&quot; unique_id=&quot;10016&quot;&gt;&lt;property id=&quot;20148&quot; value=&quot;5&quot;/&gt;&lt;property id=&quot;20300&quot; value=&quot;Slide 13 - &amp;quot;Opening a Bank Account&amp;quot;&quot;/&gt;&lt;property id=&quot;20307&quot; value=&quot;269&quot;/&gt;&lt;/object&gt;&lt;object type=&quot;3&quot; unique_id=&quot;10017&quot;&gt;&lt;property id=&quot;20148&quot; value=&quot;5&quot;/&gt;&lt;property id=&quot;20300&quot; value=&quot;Slide 14 - &amp;quot;Opening a Bank Account&amp;quot;&quot;/&gt;&lt;property id=&quot;20307&quot; value=&quot;301&quot;/&gt;&lt;/object&gt;&lt;object type=&quot;3&quot; unique_id=&quot;10018&quot;&gt;&lt;property id=&quot;20148&quot; value=&quot;5&quot;/&gt;&lt;property id=&quot;20300&quot; value=&quot;Slide 15 - &amp;quot;Deposit&amp;quot;&quot;/&gt;&lt;property id=&quot;20307&quot; value=&quot;270&quot;/&gt;&lt;/object&gt;&lt;object type=&quot;3&quot; unique_id=&quot;10019&quot;&gt;&lt;property id=&quot;20148&quot; value=&quot;5&quot;/&gt;&lt;property id=&quot;20300&quot; value=&quot;Slide 16 - &amp;quot;Deposit&amp;quot;&quot;/&gt;&lt;property id=&quot;20307&quot; value=&quot;302&quot;/&gt;&lt;/object&gt;&lt;object type=&quot;3&quot; unique_id=&quot;10020&quot;&gt;&lt;property id=&quot;20148&quot; value=&quot;5&quot;/&gt;&lt;property id=&quot;20300&quot; value=&quot;Slide 17 - &amp;quot;Balance&amp;quot;&quot;/&gt;&lt;property id=&quot;20307&quot; value=&quot;271&quot;/&gt;&lt;/object&gt;&lt;object type=&quot;3&quot; unique_id=&quot;10021&quot;&gt;&lt;property id=&quot;20148&quot; value=&quot;5&quot;/&gt;&lt;property id=&quot;20300&quot; value=&quot;Slide 18 - &amp;quot;Withdrawal&amp;quot;&quot;/&gt;&lt;property id=&quot;20307&quot; value=&quot;272&quot;/&gt;&lt;/object&gt;&lt;object type=&quot;3&quot; unique_id=&quot;10022&quot;&gt;&lt;property id=&quot;20148&quot; value=&quot;5&quot;/&gt;&lt;property id=&quot;20300&quot; value=&quot;Slide 19 - &amp;quot;Balance After Withdrawal&amp;quot;&quot;/&gt;&lt;property id=&quot;20307&quot; value=&quot;273&quot;/&gt;&lt;/object&gt;&lt;object type=&quot;3&quot; unique_id=&quot;10023&quot;&gt;&lt;property id=&quot;20148&quot; value=&quot;5&quot;/&gt;&lt;property id=&quot;20300&quot; value=&quot;Slide 20 - &amp;quot;Fees&amp;quot;&quot;/&gt;&lt;property id=&quot;20307&quot; value=&quot;274&quot;/&gt;&lt;/object&gt;&lt;object type=&quot;3&quot; unique_id=&quot;10024&quot;&gt;&lt;property id=&quot;20148&quot; value=&quot;5&quot;/&gt;&lt;property id=&quot;20300&quot; value=&quot;Slide 21 - &amp;quot;Balance After Fees Charged&amp;quot;&quot;/&gt;&lt;property id=&quot;20307&quot; value=&quot;275&quot;/&gt;&lt;/object&gt;&lt;object type=&quot;3&quot; unique_id=&quot;10025&quot;&gt;&lt;property id=&quot;20148&quot; value=&quot;5&quot;/&gt;&lt;property id=&quot;20300&quot; value=&quot;Slide 22 - &amp;quot;Bank vs. Check-Cashing Services&amp;quot;&quot;/&gt;&lt;property id=&quot;20307&quot; value=&quot;276&quot;/&gt;&lt;/object&gt;&lt;object type=&quot;3&quot; unique_id=&quot;10026&quot;&gt;&lt;property id=&quot;20148&quot; value=&quot;5&quot;/&gt;&lt;property id=&quot;20300&quot; value=&quot;Slide 23 - &amp;quot;Additional Benefits of a Bank&amp;quot;&quot;/&gt;&lt;property id=&quot;20307&quot; value=&quot;277&quot;/&gt;&lt;/object&gt;&lt;object type=&quot;3&quot; unique_id=&quot;10027&quot;&gt;&lt;property id=&quot;20148&quot; value=&quot;5&quot;/&gt;&lt;property id=&quot;20300&quot; value=&quot;Slide 24 - &amp;quot;Additional Benefits of a Bank&amp;quot;&quot;/&gt;&lt;property id=&quot;20307&quot; value=&quot;303&quot;/&gt;&lt;/object&gt;&lt;object type=&quot;3&quot; unique_id=&quot;10028&quot;&gt;&lt;property id=&quot;20148&quot; value=&quot;5&quot;/&gt;&lt;property id=&quot;20300&quot; value=&quot;Slide 25 - &amp;quot;Additional Benefits of a Bank&amp;quot;&quot;/&gt;&lt;property id=&quot;20307&quot; value=&quot;304&quot;/&gt;&lt;/object&gt;&lt;object type=&quot;3&quot; unique_id=&quot;10029&quot;&gt;&lt;property id=&quot;20148&quot; value=&quot;5&quot;/&gt;&lt;property id=&quot;20300&quot; value=&quot;Slide 26 - &amp;quot;Interest&amp;quot;&quot;/&gt;&lt;property id=&quot;20307&quot; value=&quot;278&quot;/&gt;&lt;/object&gt;&lt;object type=&quot;3&quot; unique_id=&quot;10030&quot;&gt;&lt;property id=&quot;20148&quot; value=&quot;5&quot;/&gt;&lt;property id=&quot;20300&quot; value=&quot;Slide 27 - &amp;quot;Balance With Interest&amp;quot;&quot;/&gt;&lt;property id=&quot;20307&quot; value=&quot;279&quot;/&gt;&lt;/object&gt;&lt;object type=&quot;3&quot; unique_id=&quot;10031&quot;&gt;&lt;property id=&quot;20148&quot; value=&quot;5&quot;/&gt;&lt;property id=&quot;20300&quot; value=&quot;Slide 28 - &amp;quot;Activity 1: Making Deposits and Withdrawals&amp;quot;&quot;/&gt;&lt;property id=&quot;20307&quot; value=&quot;262&quot;/&gt;&lt;/object&gt;&lt;object type=&quot;3&quot; unique_id=&quot;10032&quot;&gt;&lt;property id=&quot;20148&quot; value=&quot;5&quot;/&gt;&lt;property id=&quot;20300&quot; value=&quot;Slide 29 - &amp;quot;Deposit Accounts&amp;quot;&quot;/&gt;&lt;property id=&quot;20307&quot; value=&quot;280&quot;/&gt;&lt;/object&gt;&lt;object type=&quot;3&quot; unique_id=&quot;10033&quot;&gt;&lt;property id=&quot;20148&quot; value=&quot;5&quot;/&gt;&lt;property id=&quot;20300&quot; value=&quot;Slide 30 - &amp;quot;Deposit Accounts&amp;quot;&quot;/&gt;&lt;property id=&quot;20307&quot; value=&quot;305&quot;/&gt;&lt;/object&gt;&lt;object type=&quot;3&quot; unique_id=&quot;10034&quot;&gt;&lt;property id=&quot;20148&quot; value=&quot;5&quot;/&gt;&lt;property id=&quot;20300&quot; value=&quot;Slide 31 - &amp;quot;Deposit Accounts&amp;quot;&quot;/&gt;&lt;property id=&quot;20307&quot; value=&quot;306&quot;/&gt;&lt;/object&gt;&lt;object type=&quot;3&quot; unique_id=&quot;10035&quot;&gt;&lt;property id=&quot;20148&quot; value=&quot;5&quot;/&gt;&lt;property id=&quot;20300&quot; value=&quot;Slide 32 - &amp;quot;Non-Deposit Accounts&amp;quot;&quot;/&gt;&lt;property id=&quot;20307&quot; value=&quot;281&quot;/&gt;&lt;/object&gt;&lt;object type=&quot;3&quot; unique_id=&quot;10036&quot;&gt;&lt;property id=&quot;20148&quot; value=&quot;5&quot;/&gt;&lt;property id=&quot;20300&quot; value=&quot;Slide 33 - &amp;quot;Common Banking Services&amp;quot;&quot;/&gt;&lt;property id=&quot;20307&quot; value=&quot;282&quot;/&gt;&lt;/object&gt;&lt;object type=&quot;3&quot; unique_id=&quot;10037&quot;&gt;&lt;property id=&quot;20148&quot; value=&quot;5&quot;/&gt;&lt;property id=&quot;20300&quot; value=&quot;Slide 34 - &amp;quot;Activity 2: Name That Service&amp;quot;&quot;/&gt;&lt;property id=&quot;20307&quot; value=&quot;284&quot;/&gt;&lt;/object&gt;&lt;object type=&quot;3&quot; unique_id=&quot;10038&quot;&gt;&lt;property id=&quot;20148&quot; value=&quot;5&quot;/&gt;&lt;property id=&quot;20300&quot; value=&quot;Slide 35 - &amp;quot;Money Transfer and Remittances&amp;quot;&quot;/&gt;&lt;property id=&quot;20307&quot; value=&quot;283&quot;/&gt;&lt;/object&gt;&lt;object type=&quot;3&quot; unique_id=&quot;10039&quot;&gt;&lt;property id=&quot;20148&quot; value=&quot;5&quot;/&gt;&lt;property id=&quot;20300&quot; value=&quot;Slide 36 - &amp;quot;Money Transfer and Remittances&amp;quot;&quot;/&gt;&lt;property id=&quot;20307&quot; value=&quot;307&quot;/&gt;&lt;/object&gt;&lt;object type=&quot;3&quot; unique_id=&quot;10040&quot;&gt;&lt;property id=&quot;20148&quot; value=&quot;5&quot;/&gt;&lt;property id=&quot;20300&quot; value=&quot;Slide 37 - &amp;quot;Money Transfer and Remittances&amp;quot;&quot;/&gt;&lt;property id=&quot;20307&quot; value=&quot;309&quot;/&gt;&lt;/object&gt;&lt;object type=&quot;3&quot; unique_id=&quot;10041&quot;&gt;&lt;property id=&quot;20148&quot; value=&quot;5&quot;/&gt;&lt;property id=&quot;20300&quot; value=&quot;Slide 38 - &amp;quot;Money Transfer and Remittances&amp;quot;&quot;/&gt;&lt;property id=&quot;20307&quot; value=&quot;310&quot;/&gt;&lt;/object&gt;&lt;object type=&quot;3&quot; unique_id=&quot;10042&quot;&gt;&lt;property id=&quot;20148&quot; value=&quot;5&quot;/&gt;&lt;property id=&quot;20300&quot; value=&quot;Slide 39 - &amp;quot;Money Transfer and Remittances&amp;quot;&quot;/&gt;&lt;property id=&quot;20307&quot; value=&quot;308&quot;/&gt;&lt;/object&gt;&lt;object type=&quot;3&quot; unique_id=&quot;10043&quot;&gt;&lt;property id=&quot;20148&quot; value=&quot;5&quot;/&gt;&lt;property id=&quot;20300&quot; value=&quot;Slide 40 - &amp;quot;Money Transfer and Remittances&amp;quot;&quot;/&gt;&lt;property id=&quot;20307&quot; value=&quot;311&quot;/&gt;&lt;/object&gt;&lt;object type=&quot;3&quot; unique_id=&quot;10044&quot;&gt;&lt;property id=&quot;20148&quot; value=&quot;5&quot;/&gt;&lt;property id=&quot;20300&quot; value=&quot;Slide 41 - &amp;quot;Money Transfer and Remittances&amp;quot;&quot;/&gt;&lt;property id=&quot;20307&quot; value=&quot;312&quot;/&gt;&lt;/object&gt;&lt;object type=&quot;3&quot; unique_id=&quot;10045&quot;&gt;&lt;property id=&quot;20148&quot; value=&quot;5&quot;/&gt;&lt;property id=&quot;20300&quot; value=&quot;Slide 42 - &amp;quot;ATMs&amp;quot;&quot;/&gt;&lt;property id=&quot;20307&quot; value=&quot;313&quot;/&gt;&lt;/object&gt;&lt;object type=&quot;3&quot; unique_id=&quot;10046&quot;&gt;&lt;property id=&quot;20148&quot; value=&quot;5&quot;/&gt;&lt;property id=&quot;20300&quot; value=&quot;Slide 43 - &amp;quot;ATMs&amp;quot;&quot;/&gt;&lt;property id=&quot;20307&quot; value=&quot;285&quot;/&gt;&lt;/object&gt;&lt;object type=&quot;3&quot; unique_id=&quot;10047&quot;&gt;&lt;property id=&quot;20148&quot; value=&quot;5&quot;/&gt;&lt;property id=&quot;20300&quot; value=&quot;Slide 44 - &amp;quot;Telephone and Online Banking&amp;quot;&quot;/&gt;&lt;property id=&quot;20307&quot; value=&quot;286&quot;/&gt;&lt;/object&gt;&lt;object type=&quot;3&quot; unique_id=&quot;10048&quot;&gt;&lt;property id=&quot;20148&quot; value=&quot;5&quot;/&gt;&lt;property id=&quot;20300&quot; value=&quot;Slide 45 - &amp;quot;Money Order&amp;quot;&quot;/&gt;&lt;property id=&quot;20307&quot; value=&quot;287&quot;/&gt;&lt;/object&gt;&lt;object type=&quot;3&quot; unique_id=&quot;10049&quot;&gt;&lt;property id=&quot;20148&quot; value=&quot;5&quot;/&gt;&lt;property id=&quot;20300&quot; value=&quot;Slide 46 - &amp;quot;Money Order&amp;quot;&quot;/&gt;&lt;property id=&quot;20307&quot; value=&quot;314&quot;/&gt;&lt;/object&gt;&lt;object type=&quot;3&quot; unique_id=&quot;10050&quot;&gt;&lt;property id=&quot;20148&quot; value=&quot;5&quot;/&gt;&lt;property id=&quot;20300&quot; value=&quot;Slide 47 - &amp;quot;Money Order&amp;quot;&quot;/&gt;&lt;property id=&quot;20307&quot; value=&quot;315&quot;/&gt;&lt;/object&gt;&lt;object type=&quot;3&quot; unique_id=&quot;10051&quot;&gt;&lt;property id=&quot;20148&quot; value=&quot;5&quot;/&gt;&lt;property id=&quot;20300&quot; value=&quot;Slide 48 - &amp;quot;Direct Deposit&amp;quot;&quot;/&gt;&lt;property id=&quot;20307&quot; value=&quot;288&quot;/&gt;&lt;/object&gt;&lt;object type=&quot;3&quot; unique_id=&quot;10052&quot;&gt;&lt;property id=&quot;20148&quot; value=&quot;5&quot;/&gt;&lt;property id=&quot;20300&quot; value=&quot;Slide 49 - &amp;quot;Direct Deposit&amp;quot;&quot;/&gt;&lt;property id=&quot;20307&quot; value=&quot;316&quot;/&gt;&lt;/object&gt;&lt;object type=&quot;3&quot; unique_id=&quot;10053&quot;&gt;&lt;property id=&quot;20148&quot; value=&quot;5&quot;/&gt;&lt;property id=&quot;20300&quot; value=&quot;Slide 50 - &amp;quot;Direct Deposit&amp;quot;&quot;/&gt;&lt;property id=&quot;20307&quot; value=&quot;317&quot;/&gt;&lt;/object&gt;&lt;object type=&quot;3&quot; unique_id=&quot;10054&quot;&gt;&lt;property id=&quot;20148&quot; value=&quot;5&quot;/&gt;&lt;property id=&quot;20300&quot; value=&quot;Slide 51 - &amp;quot;Debit vs. Credit Card&amp;quot;&quot;/&gt;&lt;property id=&quot;20307&quot; value=&quot;289&quot;/&gt;&lt;/object&gt;&lt;object type=&quot;3&quot; unique_id=&quot;10055&quot;&gt;&lt;property id=&quot;20148&quot; value=&quot;5&quot;/&gt;&lt;property id=&quot;20300&quot; value=&quot;Slide 52 - &amp;quot;Debit Card&amp;quot;&quot;/&gt;&lt;property id=&quot;20307&quot; value=&quot;290&quot;/&gt;&lt;/object&gt;&lt;object type=&quot;3&quot; unique_id=&quot;10056&quot;&gt;&lt;property id=&quot;20148&quot; value=&quot;5&quot;/&gt;&lt;property id=&quot;20300&quot; value=&quot;Slide 53 - &amp;quot;Debit Card&amp;quot;&quot;/&gt;&lt;property id=&quot;20307&quot; value=&quot;318&quot;/&gt;&lt;/object&gt;&lt;object type=&quot;3&quot; unique_id=&quot;10057&quot;&gt;&lt;property id=&quot;20148&quot; value=&quot;5&quot;/&gt;&lt;property id=&quot;20300&quot; value=&quot;Slide 54 - &amp;quot;Debit Card&amp;quot;&quot;/&gt;&lt;property id=&quot;20307&quot; value=&quot;319&quot;/&gt;&lt;/object&gt;&lt;object type=&quot;3&quot; unique_id=&quot;10058&quot;&gt;&lt;property id=&quot;20148&quot; value=&quot;5&quot;/&gt;&lt;property id=&quot;20300&quot; value=&quot;Slide 55 - &amp;quot;Stored Value Card&amp;quot;&quot;/&gt;&lt;property id=&quot;20307&quot; value=&quot;291&quot;/&gt;&lt;/object&gt;&lt;object type=&quot;3&quot; unique_id=&quot;10059&quot;&gt;&lt;property id=&quot;20148&quot; value=&quot;5&quot;/&gt;&lt;property id=&quot;20300&quot; value=&quot;Slide 56 - &amp;quot;Stored Value Card&amp;quot;&quot;/&gt;&lt;property id=&quot;20307&quot; value=&quot;320&quot;/&gt;&lt;/object&gt;&lt;object type=&quot;3&quot; unique_id=&quot;10060&quot;&gt;&lt;property id=&quot;20148&quot; value=&quot;5&quot;/&gt;&lt;property id=&quot;20300&quot; value=&quot;Slide 57 - &amp;quot;Privacy Notices&amp;quot;&quot;/&gt;&lt;property id=&quot;20307&quot; value=&quot;292&quot;/&gt;&lt;/object&gt;&lt;object type=&quot;3&quot; unique_id=&quot;10061&quot;&gt;&lt;property id=&quot;20148&quot; value=&quot;5&quot;/&gt;&lt;property id=&quot;20300&quot; value=&quot;Slide 58 - &amp;quot;Privacy Notices&amp;quot;&quot;/&gt;&lt;property id=&quot;20307&quot; value=&quot;321&quot;/&gt;&lt;/object&gt;&lt;object type=&quot;3&quot; unique_id=&quot;10062&quot;&gt;&lt;property id=&quot;20148&quot; value=&quot;5&quot;/&gt;&lt;property id=&quot;20300&quot; value=&quot;Slide 59 - &amp;quot;Opting Out&amp;quot;&quot;/&gt;&lt;property id=&quot;20307&quot; value=&quot;293&quot;/&gt;&lt;/object&gt;&lt;object type=&quot;3&quot; unique_id=&quot;10063&quot;&gt;&lt;property id=&quot;20148&quot; value=&quot;5&quot;/&gt;&lt;property id=&quot;20300&quot; value=&quot;Slide 60 - &amp;quot;Opting Out&amp;quot;&quot;/&gt;&lt;property id=&quot;20307&quot; value=&quot;294&quot;/&gt;&lt;/object&gt;&lt;object type=&quot;3&quot; unique_id=&quot;10064&quot;&gt;&lt;property id=&quot;20148&quot; value=&quot;5&quot;/&gt;&lt;property id=&quot;20300&quot; value=&quot;Slide 63 - &amp;quot;Important Bank Employees&amp;quot;&quot;/&gt;&lt;property id=&quot;20307&quot; value=&quot;295&quot;/&gt;&lt;/object&gt;&lt;object type=&quot;3&quot; unique_id=&quot;10065&quot;&gt;&lt;property id=&quot;20148&quot; value=&quot;5&quot;/&gt;&lt;property id=&quot;20300&quot; value=&quot;Slide 64 - &amp;quot;Activity 3: Bank Employee Role Play&amp;quot;&quot;/&gt;&lt;property id=&quot;20307&quot; value=&quot;297&quot;/&gt;&lt;/object&gt;&lt;object type=&quot;3&quot; unique_id=&quot;10066&quot;&gt;&lt;property id=&quot;20148&quot; value=&quot;5&quot;/&gt;&lt;property id=&quot;20300&quot; value=&quot;Slide 65 - &amp;quot;Points to Remember&amp;quot;&quot;/&gt;&lt;property id=&quot;20307&quot; value=&quot;296&quot;/&gt;&lt;/object&gt;&lt;object type=&quot;3&quot; unique_id=&quot;10067&quot;&gt;&lt;property id=&quot;20148&quot; value=&quot;5&quot;/&gt;&lt;property id=&quot;20300&quot; value=&quot;Slide 66 - &amp;quot;Post-Test&amp;quot;&quot;/&gt;&lt;property id=&quot;20307&quot; value=&quot;263&quot;/&gt;&lt;/object&gt;&lt;object type=&quot;3&quot; unique_id=&quot;10068&quot;&gt;&lt;property id=&quot;20148&quot; value=&quot;5&quot;/&gt;&lt;property id=&quot;20300&quot; value=&quot;Slide 67 - &amp;quot;Conclusion&amp;quot;&quot;/&gt;&lt;property id=&quot;20307&quot; value=&quot;264&quot;/&gt;&lt;/object&gt;&lt;object type=&quot;3&quot; unique_id=&quot;10069&quot;&gt;&lt;property id=&quot;20148&quot; value=&quot;5&quot;/&gt;&lt;property id=&quot;20300&quot; value=&quot;Slide 68 - &amp;quot;Conclusion&amp;quot;&quot;/&gt;&lt;property id=&quot;20307&quot; value=&quot;265&quot;/&gt;&lt;/object&gt;&lt;object type=&quot;3&quot; unique_id=&quot;10614&quot;&gt;&lt;property id=&quot;20148&quot; value=&quot;5&quot;/&gt;&lt;property id=&quot;20300&quot; value=&quot;Slide 61 - &amp;quot;Privacy Laws&amp;quot;&quot;/&gt;&lt;property id=&quot;20307&quot; value=&quot;322&quot;/&gt;&lt;/object&gt;&lt;object type=&quot;3&quot; unique_id=&quot;10615&quot;&gt;&lt;property id=&quot;20148&quot; value=&quot;5&quot;/&gt;&lt;property id=&quot;20300&quot; value=&quot;Slide 62 - &amp;quot;Privacy Laws&amp;quot;&quot;/&gt;&lt;property id=&quot;20307&quot; value=&quot;32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9A119390EE2E43A4E19FA973347658" ma:contentTypeVersion="0" ma:contentTypeDescription="Create a new document." ma:contentTypeScope="" ma:versionID="23b70aec2e433a4d7a8cce7c6568d96c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D023AD75-FD45-4F54-8240-A620A40E30E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6FE2C65-2D04-4139-8CE7-6089F741887F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http://purl.org/dc/dcmitype/"/>
    <ds:schemaRef ds:uri="http://purl.org/dc/elements/1.1/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6E048C6-6378-4120-9B36-8265A9A55C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2184</TotalTime>
  <Words>1104</Words>
  <Application>Microsoft Office PowerPoint</Application>
  <PresentationFormat>On-screen Show (4:3)</PresentationFormat>
  <Paragraphs>215</Paragraphs>
  <Slides>30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PowerPoint Presentation</vt:lpstr>
      <vt:lpstr>Bienvenidos</vt:lpstr>
      <vt:lpstr>Objetivos</vt:lpstr>
      <vt:lpstr>Objetivos</vt:lpstr>
      <vt:lpstr>¿Qué sabe usted?</vt:lpstr>
      <vt:lpstr>Su opinión sobre los bancos</vt:lpstr>
      <vt:lpstr>Motivos para guardar dinero en un banco</vt:lpstr>
      <vt:lpstr>Instituciones financieras aseguradas</vt:lpstr>
      <vt:lpstr>Abrir y mantener una cuenta bancaria</vt:lpstr>
      <vt:lpstr>Abrir una cuenta bancaria</vt:lpstr>
      <vt:lpstr>Depósito</vt:lpstr>
      <vt:lpstr>Saldo</vt:lpstr>
      <vt:lpstr>Retiro</vt:lpstr>
      <vt:lpstr>Cargos</vt:lpstr>
      <vt:lpstr>Saldo después de los cargos</vt:lpstr>
      <vt:lpstr>Actividad 1: Realizar depósitos y retiros</vt:lpstr>
      <vt:lpstr>Cuentas de depósito</vt:lpstr>
      <vt:lpstr>El Banco comparado con el Servicio de Cobro de Cheques</vt:lpstr>
      <vt:lpstr>Otras ventajas de un banco</vt:lpstr>
      <vt:lpstr>Interés</vt:lpstr>
      <vt:lpstr>Cuentas no aptas para depósito</vt:lpstr>
      <vt:lpstr>Servicios bancarios comunes</vt:lpstr>
      <vt:lpstr>Actividad 2: Nombre este servicio</vt:lpstr>
      <vt:lpstr>Avisos de privacidad</vt:lpstr>
      <vt:lpstr>Optar por no compartir</vt:lpstr>
      <vt:lpstr>Optar por no compartir</vt:lpstr>
      <vt:lpstr>Los empleados del banco incluyen:</vt:lpstr>
      <vt:lpstr>Detalles que debe recordar</vt:lpstr>
      <vt:lpstr>Resumen</vt:lpstr>
      <vt:lpstr>Conclusión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 NTI</cp:lastModifiedBy>
  <cp:revision>225</cp:revision>
  <cp:lastPrinted>2010-01-07T20:59:10Z</cp:lastPrinted>
  <dcterms:created xsi:type="dcterms:W3CDTF">2010-01-07T18:58:15Z</dcterms:created>
  <dcterms:modified xsi:type="dcterms:W3CDTF">2011-03-09T19:39:34Z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0x010100F39A119390EE2E43A4E19FA973347658</vt:lpwstr>
  </property>
</Properties>
</file>